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3.xml" ContentType="application/vnd.ms-office.activeX+xml"/>
  <Override PartName="/ppt/activeX/activeX3.bin" ContentType="application/vnd.ms-office.activeX"/>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ctiveX/activeX4.xml" ContentType="application/vnd.ms-office.activeX+xml"/>
  <Override PartName="/ppt/activeX/activeX4.bin" ContentType="application/vnd.ms-office.activeX"/>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1"/>
  </p:sldMasterIdLst>
  <p:notesMasterIdLst>
    <p:notesMasterId r:id="rId126"/>
  </p:notesMasterIdLst>
  <p:handoutMasterIdLst>
    <p:handoutMasterId r:id="rId127"/>
  </p:handoutMasterIdLst>
  <p:sldIdLst>
    <p:sldId id="537" r:id="rId2"/>
    <p:sldId id="505" r:id="rId3"/>
    <p:sldId id="858" r:id="rId4"/>
    <p:sldId id="541" r:id="rId5"/>
    <p:sldId id="631" r:id="rId6"/>
    <p:sldId id="649" r:id="rId7"/>
    <p:sldId id="650" r:id="rId8"/>
    <p:sldId id="859" r:id="rId9"/>
    <p:sldId id="860" r:id="rId10"/>
    <p:sldId id="861" r:id="rId11"/>
    <p:sldId id="862" r:id="rId12"/>
    <p:sldId id="863" r:id="rId13"/>
    <p:sldId id="864" r:id="rId14"/>
    <p:sldId id="865" r:id="rId15"/>
    <p:sldId id="866" r:id="rId16"/>
    <p:sldId id="871" r:id="rId17"/>
    <p:sldId id="872" r:id="rId18"/>
    <p:sldId id="873" r:id="rId19"/>
    <p:sldId id="874" r:id="rId20"/>
    <p:sldId id="875" r:id="rId21"/>
    <p:sldId id="867" r:id="rId22"/>
    <p:sldId id="876" r:id="rId23"/>
    <p:sldId id="877" r:id="rId24"/>
    <p:sldId id="856" r:id="rId25"/>
    <p:sldId id="868" r:id="rId26"/>
    <p:sldId id="869" r:id="rId27"/>
    <p:sldId id="878" r:id="rId28"/>
    <p:sldId id="870" r:id="rId29"/>
    <p:sldId id="879" r:id="rId30"/>
    <p:sldId id="881" r:id="rId31"/>
    <p:sldId id="677" r:id="rId32"/>
    <p:sldId id="853" r:id="rId33"/>
    <p:sldId id="854" r:id="rId34"/>
    <p:sldId id="855" r:id="rId35"/>
    <p:sldId id="839" r:id="rId36"/>
    <p:sldId id="840" r:id="rId37"/>
    <p:sldId id="679" r:id="rId38"/>
    <p:sldId id="680" r:id="rId39"/>
    <p:sldId id="681" r:id="rId40"/>
    <p:sldId id="823" r:id="rId41"/>
    <p:sldId id="824" r:id="rId42"/>
    <p:sldId id="825" r:id="rId43"/>
    <p:sldId id="826" r:id="rId44"/>
    <p:sldId id="827" r:id="rId45"/>
    <p:sldId id="737" r:id="rId46"/>
    <p:sldId id="739" r:id="rId47"/>
    <p:sldId id="738" r:id="rId48"/>
    <p:sldId id="740" r:id="rId49"/>
    <p:sldId id="741" r:id="rId50"/>
    <p:sldId id="742" r:id="rId51"/>
    <p:sldId id="743" r:id="rId52"/>
    <p:sldId id="746" r:id="rId53"/>
    <p:sldId id="747" r:id="rId54"/>
    <p:sldId id="831" r:id="rId55"/>
    <p:sldId id="748" r:id="rId56"/>
    <p:sldId id="752" r:id="rId57"/>
    <p:sldId id="753" r:id="rId58"/>
    <p:sldId id="756" r:id="rId59"/>
    <p:sldId id="759" r:id="rId60"/>
    <p:sldId id="828" r:id="rId61"/>
    <p:sldId id="832" r:id="rId62"/>
    <p:sldId id="833" r:id="rId63"/>
    <p:sldId id="829" r:id="rId64"/>
    <p:sldId id="830" r:id="rId65"/>
    <p:sldId id="763" r:id="rId66"/>
    <p:sldId id="772" r:id="rId67"/>
    <p:sldId id="767" r:id="rId68"/>
    <p:sldId id="768" r:id="rId69"/>
    <p:sldId id="769" r:id="rId70"/>
    <p:sldId id="770" r:id="rId71"/>
    <p:sldId id="771" r:id="rId72"/>
    <p:sldId id="705" r:id="rId73"/>
    <p:sldId id="706" r:id="rId74"/>
    <p:sldId id="707" r:id="rId75"/>
    <p:sldId id="708" r:id="rId76"/>
    <p:sldId id="773" r:id="rId77"/>
    <p:sldId id="834" r:id="rId78"/>
    <p:sldId id="774" r:id="rId79"/>
    <p:sldId id="835" r:id="rId80"/>
    <p:sldId id="836" r:id="rId81"/>
    <p:sldId id="837" r:id="rId82"/>
    <p:sldId id="812" r:id="rId83"/>
    <p:sldId id="814" r:id="rId84"/>
    <p:sldId id="815" r:id="rId85"/>
    <p:sldId id="816" r:id="rId86"/>
    <p:sldId id="838" r:id="rId87"/>
    <p:sldId id="776" r:id="rId88"/>
    <p:sldId id="778" r:id="rId89"/>
    <p:sldId id="779" r:id="rId90"/>
    <p:sldId id="710" r:id="rId91"/>
    <p:sldId id="780" r:id="rId92"/>
    <p:sldId id="781" r:id="rId93"/>
    <p:sldId id="711" r:id="rId94"/>
    <p:sldId id="715" r:id="rId95"/>
    <p:sldId id="786" r:id="rId96"/>
    <p:sldId id="716" r:id="rId97"/>
    <p:sldId id="787" r:id="rId98"/>
    <p:sldId id="845" r:id="rId99"/>
    <p:sldId id="793" r:id="rId100"/>
    <p:sldId id="794" r:id="rId101"/>
    <p:sldId id="788" r:id="rId102"/>
    <p:sldId id="846" r:id="rId103"/>
    <p:sldId id="790" r:id="rId104"/>
    <p:sldId id="791" r:id="rId105"/>
    <p:sldId id="792" r:id="rId106"/>
    <p:sldId id="795" r:id="rId107"/>
    <p:sldId id="720" r:id="rId108"/>
    <p:sldId id="797" r:id="rId109"/>
    <p:sldId id="798" r:id="rId110"/>
    <p:sldId id="799" r:id="rId111"/>
    <p:sldId id="800" r:id="rId112"/>
    <p:sldId id="801" r:id="rId113"/>
    <p:sldId id="802" r:id="rId114"/>
    <p:sldId id="803" r:id="rId115"/>
    <p:sldId id="847" r:id="rId116"/>
    <p:sldId id="721" r:id="rId117"/>
    <p:sldId id="804" r:id="rId118"/>
    <p:sldId id="808" r:id="rId119"/>
    <p:sldId id="809" r:id="rId120"/>
    <p:sldId id="722" r:id="rId121"/>
    <p:sldId id="723" r:id="rId122"/>
    <p:sldId id="724" r:id="rId123"/>
    <p:sldId id="848" r:id="rId124"/>
    <p:sldId id="822" r:id="rId125"/>
  </p:sldIdLst>
  <p:sldSz cx="9144000" cy="6858000" type="screen4x3"/>
  <p:notesSz cx="6794500" cy="9906000"/>
  <p:defaultTextStyle>
    <a:defPPr>
      <a:defRPr lang="en-US"/>
    </a:defPPr>
    <a:lvl1pPr algn="l" rtl="0" fontAlgn="base">
      <a:spcBef>
        <a:spcPct val="0"/>
      </a:spcBef>
      <a:spcAft>
        <a:spcPct val="0"/>
      </a:spcAft>
      <a:buFont typeface="Arial" pitchFamily="34" charset="0"/>
      <a:defRPr kern="1200">
        <a:solidFill>
          <a:schemeClr val="tx1"/>
        </a:solidFill>
        <a:latin typeface="Arial" pitchFamily="34" charset="0"/>
        <a:ea typeface="+mn-ea"/>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mn-ea"/>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mn-ea"/>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mn-ea"/>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197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0000"/>
    <a:srgbClr val="133984"/>
    <a:srgbClr val="A50021"/>
    <a:srgbClr val="000099"/>
    <a:srgbClr val="0033CC"/>
    <a:srgbClr val="FF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89474" autoAdjust="0"/>
  </p:normalViewPr>
  <p:slideViewPr>
    <p:cSldViewPr>
      <p:cViewPr varScale="1">
        <p:scale>
          <a:sx n="102" d="100"/>
          <a:sy n="102" d="100"/>
        </p:scale>
        <p:origin x="2082" y="72"/>
      </p:cViewPr>
      <p:guideLst>
        <p:guide orient="horz" pos="1976"/>
        <p:guide pos="2880"/>
      </p:guideLst>
    </p:cSldViewPr>
  </p:slideViewPr>
  <p:notesTextViewPr>
    <p:cViewPr>
      <p:scale>
        <a:sx n="1" d="1"/>
        <a:sy n="1" d="1"/>
      </p:scale>
      <p:origin x="0" y="0"/>
    </p:cViewPr>
  </p:notesTextViewPr>
  <p:gridSpacing cx="76318" cy="7631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32.wmf"/><Relationship Id="rId3" Type="http://schemas.openxmlformats.org/officeDocument/2006/relationships/image" Target="../media/image37.wmf"/><Relationship Id="rId7" Type="http://schemas.openxmlformats.org/officeDocument/2006/relationships/image" Target="../media/image26.wmf"/><Relationship Id="rId12" Type="http://schemas.openxmlformats.org/officeDocument/2006/relationships/image" Target="../media/image3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25.wmf"/><Relationship Id="rId11" Type="http://schemas.openxmlformats.org/officeDocument/2006/relationships/image" Target="../media/image30.wmf"/><Relationship Id="rId5" Type="http://schemas.openxmlformats.org/officeDocument/2006/relationships/image" Target="../media/image24.wmf"/><Relationship Id="rId10" Type="http://schemas.openxmlformats.org/officeDocument/2006/relationships/image" Target="../media/image29.wmf"/><Relationship Id="rId4" Type="http://schemas.openxmlformats.org/officeDocument/2006/relationships/image" Target="../media/image38.wmf"/><Relationship Id="rId9"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wmf"/><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9.wmf"/><Relationship Id="rId4"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2.wmf"/><Relationship Id="rId4" Type="http://schemas.openxmlformats.org/officeDocument/2006/relationships/image" Target="../media/image6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1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26.wmf"/><Relationship Id="rId7" Type="http://schemas.openxmlformats.org/officeDocument/2006/relationships/image" Target="../media/image78.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77.wmf"/><Relationship Id="rId5" Type="http://schemas.openxmlformats.org/officeDocument/2006/relationships/image" Target="../media/image76.wmf"/><Relationship Id="rId10" Type="http://schemas.openxmlformats.org/officeDocument/2006/relationships/image" Target="../media/image81.wmf"/><Relationship Id="rId4" Type="http://schemas.openxmlformats.org/officeDocument/2006/relationships/image" Target="../media/image75.wmf"/><Relationship Id="rId9" Type="http://schemas.openxmlformats.org/officeDocument/2006/relationships/image" Target="../media/image8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image" Target="../media/image105.wmf"/><Relationship Id="rId18" Type="http://schemas.openxmlformats.org/officeDocument/2006/relationships/image" Target="../media/image110.wmf"/><Relationship Id="rId3" Type="http://schemas.openxmlformats.org/officeDocument/2006/relationships/image" Target="../media/image26.wmf"/><Relationship Id="rId7" Type="http://schemas.openxmlformats.org/officeDocument/2006/relationships/image" Target="../media/image99.wmf"/><Relationship Id="rId12" Type="http://schemas.openxmlformats.org/officeDocument/2006/relationships/image" Target="../media/image104.wmf"/><Relationship Id="rId17" Type="http://schemas.openxmlformats.org/officeDocument/2006/relationships/image" Target="../media/image109.wmf"/><Relationship Id="rId2" Type="http://schemas.openxmlformats.org/officeDocument/2006/relationships/image" Target="../media/image25.wmf"/><Relationship Id="rId16" Type="http://schemas.openxmlformats.org/officeDocument/2006/relationships/image" Target="../media/image108.wmf"/><Relationship Id="rId20" Type="http://schemas.openxmlformats.org/officeDocument/2006/relationships/image" Target="../media/image112.wmf"/><Relationship Id="rId1" Type="http://schemas.openxmlformats.org/officeDocument/2006/relationships/image" Target="../media/image24.wmf"/><Relationship Id="rId6" Type="http://schemas.openxmlformats.org/officeDocument/2006/relationships/image" Target="../media/image98.wmf"/><Relationship Id="rId11" Type="http://schemas.openxmlformats.org/officeDocument/2006/relationships/image" Target="../media/image103.wmf"/><Relationship Id="rId5" Type="http://schemas.openxmlformats.org/officeDocument/2006/relationships/image" Target="../media/image97.wmf"/><Relationship Id="rId15" Type="http://schemas.openxmlformats.org/officeDocument/2006/relationships/image" Target="../media/image107.wmf"/><Relationship Id="rId10" Type="http://schemas.openxmlformats.org/officeDocument/2006/relationships/image" Target="../media/image102.wmf"/><Relationship Id="rId19" Type="http://schemas.openxmlformats.org/officeDocument/2006/relationships/image" Target="../media/image111.wmf"/><Relationship Id="rId4" Type="http://schemas.openxmlformats.org/officeDocument/2006/relationships/image" Target="../media/image96.wmf"/><Relationship Id="rId9" Type="http://schemas.openxmlformats.org/officeDocument/2006/relationships/image" Target="../media/image101.wmf"/><Relationship Id="rId14" Type="http://schemas.openxmlformats.org/officeDocument/2006/relationships/image" Target="../media/image10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image" Target="../media/image26.wmf"/><Relationship Id="rId7" Type="http://schemas.openxmlformats.org/officeDocument/2006/relationships/image" Target="../media/image131.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130.wmf"/><Relationship Id="rId5" Type="http://schemas.openxmlformats.org/officeDocument/2006/relationships/image" Target="../media/image129.wmf"/><Relationship Id="rId4" Type="http://schemas.openxmlformats.org/officeDocument/2006/relationships/image" Target="../media/image128.wmf"/><Relationship Id="rId9" Type="http://schemas.openxmlformats.org/officeDocument/2006/relationships/image" Target="../media/image133.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image" Target="../media/image137.wmf"/><Relationship Id="rId7" Type="http://schemas.openxmlformats.org/officeDocument/2006/relationships/image" Target="../media/image141.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image" Target="../media/image145.emf"/><Relationship Id="rId7" Type="http://schemas.openxmlformats.org/officeDocument/2006/relationships/image" Target="../media/image149.wmf"/><Relationship Id="rId2" Type="http://schemas.openxmlformats.org/officeDocument/2006/relationships/image" Target="../media/image144.emf"/><Relationship Id="rId1" Type="http://schemas.openxmlformats.org/officeDocument/2006/relationships/image" Target="../media/image143.emf"/><Relationship Id="rId6" Type="http://schemas.openxmlformats.org/officeDocument/2006/relationships/image" Target="../media/image148.emf"/><Relationship Id="rId5" Type="http://schemas.openxmlformats.org/officeDocument/2006/relationships/image" Target="../media/image147.wmf"/><Relationship Id="rId4" Type="http://schemas.openxmlformats.org/officeDocument/2006/relationships/image" Target="../media/image146.wmf"/><Relationship Id="rId9" Type="http://schemas.openxmlformats.org/officeDocument/2006/relationships/image" Target="../media/image151.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5.wmf"/><Relationship Id="rId7" Type="http://schemas.openxmlformats.org/officeDocument/2006/relationships/image" Target="../media/image159.emf"/><Relationship Id="rId2" Type="http://schemas.openxmlformats.org/officeDocument/2006/relationships/image" Target="../media/image154.wmf"/><Relationship Id="rId1" Type="http://schemas.openxmlformats.org/officeDocument/2006/relationships/image" Target="../media/image153.wmf"/><Relationship Id="rId6" Type="http://schemas.openxmlformats.org/officeDocument/2006/relationships/image" Target="../media/image158.emf"/><Relationship Id="rId5" Type="http://schemas.openxmlformats.org/officeDocument/2006/relationships/image" Target="../media/image157.emf"/><Relationship Id="rId4" Type="http://schemas.openxmlformats.org/officeDocument/2006/relationships/image" Target="../media/image156.wmf"/><Relationship Id="rId9" Type="http://schemas.openxmlformats.org/officeDocument/2006/relationships/image" Target="../media/image16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image" Target="../media/image175.wmf"/><Relationship Id="rId3" Type="http://schemas.openxmlformats.org/officeDocument/2006/relationships/image" Target="../media/image165.wmf"/><Relationship Id="rId7" Type="http://schemas.openxmlformats.org/officeDocument/2006/relationships/image" Target="../media/image169.wmf"/><Relationship Id="rId12" Type="http://schemas.openxmlformats.org/officeDocument/2006/relationships/image" Target="../media/image174.wmf"/><Relationship Id="rId2" Type="http://schemas.openxmlformats.org/officeDocument/2006/relationships/image" Target="../media/image164.wmf"/><Relationship Id="rId1" Type="http://schemas.openxmlformats.org/officeDocument/2006/relationships/image" Target="../media/image163.emf"/><Relationship Id="rId6" Type="http://schemas.openxmlformats.org/officeDocument/2006/relationships/image" Target="../media/image168.wmf"/><Relationship Id="rId11" Type="http://schemas.openxmlformats.org/officeDocument/2006/relationships/image" Target="../media/image173.wmf"/><Relationship Id="rId5" Type="http://schemas.openxmlformats.org/officeDocument/2006/relationships/image" Target="../media/image167.wmf"/><Relationship Id="rId10" Type="http://schemas.openxmlformats.org/officeDocument/2006/relationships/image" Target="../media/image172.wmf"/><Relationship Id="rId4" Type="http://schemas.openxmlformats.org/officeDocument/2006/relationships/image" Target="../media/image166.wmf"/><Relationship Id="rId9" Type="http://schemas.openxmlformats.org/officeDocument/2006/relationships/image" Target="../media/image171.wmf"/><Relationship Id="rId14" Type="http://schemas.openxmlformats.org/officeDocument/2006/relationships/image" Target="../media/image176.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82.emf"/><Relationship Id="rId3" Type="http://schemas.openxmlformats.org/officeDocument/2006/relationships/image" Target="../media/image178.wmf"/><Relationship Id="rId7" Type="http://schemas.openxmlformats.org/officeDocument/2006/relationships/image" Target="../media/image181.wmf"/><Relationship Id="rId2" Type="http://schemas.openxmlformats.org/officeDocument/2006/relationships/image" Target="../media/image165.wmf"/><Relationship Id="rId1" Type="http://schemas.openxmlformats.org/officeDocument/2006/relationships/image" Target="../media/image177.wmf"/><Relationship Id="rId6" Type="http://schemas.openxmlformats.org/officeDocument/2006/relationships/image" Target="../media/image174.wmf"/><Relationship Id="rId5" Type="http://schemas.openxmlformats.org/officeDocument/2006/relationships/image" Target="../media/image180.wmf"/><Relationship Id="rId10" Type="http://schemas.openxmlformats.org/officeDocument/2006/relationships/image" Target="../media/image184.wmf"/><Relationship Id="rId4" Type="http://schemas.openxmlformats.org/officeDocument/2006/relationships/image" Target="../media/image179.wmf"/><Relationship Id="rId9" Type="http://schemas.openxmlformats.org/officeDocument/2006/relationships/image" Target="../media/image183.e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187.wmf"/><Relationship Id="rId13" Type="http://schemas.openxmlformats.org/officeDocument/2006/relationships/image" Target="../media/image192.wmf"/><Relationship Id="rId3" Type="http://schemas.openxmlformats.org/officeDocument/2006/relationships/image" Target="../media/image172.wmf"/><Relationship Id="rId7" Type="http://schemas.openxmlformats.org/officeDocument/2006/relationships/image" Target="../media/image186.wmf"/><Relationship Id="rId12" Type="http://schemas.openxmlformats.org/officeDocument/2006/relationships/image" Target="../media/image191.wmf"/><Relationship Id="rId17" Type="http://schemas.openxmlformats.org/officeDocument/2006/relationships/image" Target="../media/image196.wmf"/><Relationship Id="rId2" Type="http://schemas.openxmlformats.org/officeDocument/2006/relationships/image" Target="../media/image171.wmf"/><Relationship Id="rId16" Type="http://schemas.openxmlformats.org/officeDocument/2006/relationships/image" Target="../media/image195.wmf"/><Relationship Id="rId1" Type="http://schemas.openxmlformats.org/officeDocument/2006/relationships/image" Target="../media/image170.wmf"/><Relationship Id="rId6" Type="http://schemas.openxmlformats.org/officeDocument/2006/relationships/image" Target="../media/image185.wmf"/><Relationship Id="rId11" Type="http://schemas.openxmlformats.org/officeDocument/2006/relationships/image" Target="../media/image190.wmf"/><Relationship Id="rId5" Type="http://schemas.openxmlformats.org/officeDocument/2006/relationships/image" Target="../media/image174.wmf"/><Relationship Id="rId15" Type="http://schemas.openxmlformats.org/officeDocument/2006/relationships/image" Target="../media/image194.wmf"/><Relationship Id="rId10" Type="http://schemas.openxmlformats.org/officeDocument/2006/relationships/image" Target="../media/image189.wmf"/><Relationship Id="rId4" Type="http://schemas.openxmlformats.org/officeDocument/2006/relationships/image" Target="../media/image173.wmf"/><Relationship Id="rId9" Type="http://schemas.openxmlformats.org/officeDocument/2006/relationships/image" Target="../media/image188.wmf"/><Relationship Id="rId14" Type="http://schemas.openxmlformats.org/officeDocument/2006/relationships/image" Target="../media/image19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 Id="rId6" Type="http://schemas.openxmlformats.org/officeDocument/2006/relationships/image" Target="../media/image204.wmf"/><Relationship Id="rId5" Type="http://schemas.openxmlformats.org/officeDocument/2006/relationships/image" Target="../media/image203.wmf"/><Relationship Id="rId4" Type="http://schemas.openxmlformats.org/officeDocument/2006/relationships/image" Target="../media/image202.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71.wmf"/><Relationship Id="rId1" Type="http://schemas.openxmlformats.org/officeDocument/2006/relationships/image" Target="../media/image205.wmf"/><Relationship Id="rId6" Type="http://schemas.openxmlformats.org/officeDocument/2006/relationships/image" Target="../media/image209.wmf"/><Relationship Id="rId5" Type="http://schemas.openxmlformats.org/officeDocument/2006/relationships/image" Target="../media/image208.wmf"/><Relationship Id="rId4" Type="http://schemas.openxmlformats.org/officeDocument/2006/relationships/image" Target="../media/image207.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20.emf"/><Relationship Id="rId13" Type="http://schemas.openxmlformats.org/officeDocument/2006/relationships/image" Target="../media/image225.emf"/><Relationship Id="rId18" Type="http://schemas.openxmlformats.org/officeDocument/2006/relationships/image" Target="../media/image230.emf"/><Relationship Id="rId26" Type="http://schemas.openxmlformats.org/officeDocument/2006/relationships/image" Target="../media/image238.emf"/><Relationship Id="rId3" Type="http://schemas.openxmlformats.org/officeDocument/2006/relationships/image" Target="../media/image215.emf"/><Relationship Id="rId21" Type="http://schemas.openxmlformats.org/officeDocument/2006/relationships/image" Target="../media/image233.emf"/><Relationship Id="rId7" Type="http://schemas.openxmlformats.org/officeDocument/2006/relationships/image" Target="../media/image219.emf"/><Relationship Id="rId12" Type="http://schemas.openxmlformats.org/officeDocument/2006/relationships/image" Target="../media/image224.emf"/><Relationship Id="rId17" Type="http://schemas.openxmlformats.org/officeDocument/2006/relationships/image" Target="../media/image229.emf"/><Relationship Id="rId25" Type="http://schemas.openxmlformats.org/officeDocument/2006/relationships/image" Target="../media/image237.emf"/><Relationship Id="rId2" Type="http://schemas.openxmlformats.org/officeDocument/2006/relationships/image" Target="../media/image214.emf"/><Relationship Id="rId16" Type="http://schemas.openxmlformats.org/officeDocument/2006/relationships/image" Target="../media/image228.emf"/><Relationship Id="rId20" Type="http://schemas.openxmlformats.org/officeDocument/2006/relationships/image" Target="../media/image232.emf"/><Relationship Id="rId29" Type="http://schemas.openxmlformats.org/officeDocument/2006/relationships/image" Target="../media/image241.emf"/><Relationship Id="rId1" Type="http://schemas.openxmlformats.org/officeDocument/2006/relationships/image" Target="../media/image213.emf"/><Relationship Id="rId6" Type="http://schemas.openxmlformats.org/officeDocument/2006/relationships/image" Target="../media/image218.emf"/><Relationship Id="rId11" Type="http://schemas.openxmlformats.org/officeDocument/2006/relationships/image" Target="../media/image223.emf"/><Relationship Id="rId24" Type="http://schemas.openxmlformats.org/officeDocument/2006/relationships/image" Target="../media/image236.emf"/><Relationship Id="rId32" Type="http://schemas.openxmlformats.org/officeDocument/2006/relationships/image" Target="../media/image244.emf"/><Relationship Id="rId5" Type="http://schemas.openxmlformats.org/officeDocument/2006/relationships/image" Target="../media/image217.emf"/><Relationship Id="rId15" Type="http://schemas.openxmlformats.org/officeDocument/2006/relationships/image" Target="../media/image227.emf"/><Relationship Id="rId23" Type="http://schemas.openxmlformats.org/officeDocument/2006/relationships/image" Target="../media/image235.emf"/><Relationship Id="rId28" Type="http://schemas.openxmlformats.org/officeDocument/2006/relationships/image" Target="../media/image240.emf"/><Relationship Id="rId10" Type="http://schemas.openxmlformats.org/officeDocument/2006/relationships/image" Target="../media/image222.emf"/><Relationship Id="rId19" Type="http://schemas.openxmlformats.org/officeDocument/2006/relationships/image" Target="../media/image231.emf"/><Relationship Id="rId31" Type="http://schemas.openxmlformats.org/officeDocument/2006/relationships/image" Target="../media/image243.emf"/><Relationship Id="rId4" Type="http://schemas.openxmlformats.org/officeDocument/2006/relationships/image" Target="../media/image216.emf"/><Relationship Id="rId9" Type="http://schemas.openxmlformats.org/officeDocument/2006/relationships/image" Target="../media/image221.emf"/><Relationship Id="rId14" Type="http://schemas.openxmlformats.org/officeDocument/2006/relationships/image" Target="../media/image226.emf"/><Relationship Id="rId22" Type="http://schemas.openxmlformats.org/officeDocument/2006/relationships/image" Target="../media/image234.emf"/><Relationship Id="rId27" Type="http://schemas.openxmlformats.org/officeDocument/2006/relationships/image" Target="../media/image239.emf"/><Relationship Id="rId30" Type="http://schemas.openxmlformats.org/officeDocument/2006/relationships/image" Target="../media/image242.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49.wmf"/><Relationship Id="rId7" Type="http://schemas.openxmlformats.org/officeDocument/2006/relationships/image" Target="../media/image252.emf"/><Relationship Id="rId2" Type="http://schemas.openxmlformats.org/officeDocument/2006/relationships/image" Target="../media/image248.wmf"/><Relationship Id="rId1" Type="http://schemas.openxmlformats.org/officeDocument/2006/relationships/image" Target="../media/image247.wmf"/><Relationship Id="rId6" Type="http://schemas.openxmlformats.org/officeDocument/2006/relationships/image" Target="../media/image251.wmf"/><Relationship Id="rId5" Type="http://schemas.openxmlformats.org/officeDocument/2006/relationships/image" Target="../media/image71.wmf"/><Relationship Id="rId4" Type="http://schemas.openxmlformats.org/officeDocument/2006/relationships/image" Target="../media/image250.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48.wmf"/><Relationship Id="rId3" Type="http://schemas.openxmlformats.org/officeDocument/2006/relationships/image" Target="../media/image256.wmf"/><Relationship Id="rId7" Type="http://schemas.openxmlformats.org/officeDocument/2006/relationships/image" Target="../media/image247.wmf"/><Relationship Id="rId2" Type="http://schemas.openxmlformats.org/officeDocument/2006/relationships/image" Target="../media/image255.wmf"/><Relationship Id="rId1" Type="http://schemas.openxmlformats.org/officeDocument/2006/relationships/image" Target="../media/image254.wmf"/><Relationship Id="rId6" Type="http://schemas.openxmlformats.org/officeDocument/2006/relationships/image" Target="../media/image259.emf"/><Relationship Id="rId5" Type="http://schemas.openxmlformats.org/officeDocument/2006/relationships/image" Target="../media/image258.wmf"/><Relationship Id="rId4" Type="http://schemas.openxmlformats.org/officeDocument/2006/relationships/image" Target="../media/image257.wmf"/><Relationship Id="rId9" Type="http://schemas.openxmlformats.org/officeDocument/2006/relationships/image" Target="../media/image249.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62.emf"/><Relationship Id="rId2" Type="http://schemas.openxmlformats.org/officeDocument/2006/relationships/image" Target="../media/image261.emf"/><Relationship Id="rId1" Type="http://schemas.openxmlformats.org/officeDocument/2006/relationships/image" Target="../media/image260.wmf"/><Relationship Id="rId6" Type="http://schemas.openxmlformats.org/officeDocument/2006/relationships/image" Target="../media/image265.wmf"/><Relationship Id="rId5" Type="http://schemas.openxmlformats.org/officeDocument/2006/relationships/image" Target="../media/image264.emf"/><Relationship Id="rId4" Type="http://schemas.openxmlformats.org/officeDocument/2006/relationships/image" Target="../media/image263.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image" Target="../media/image267.wmf"/><Relationship Id="rId1" Type="http://schemas.openxmlformats.org/officeDocument/2006/relationships/image" Target="../media/image266.wmf"/><Relationship Id="rId6" Type="http://schemas.openxmlformats.org/officeDocument/2006/relationships/image" Target="../media/image271.emf"/><Relationship Id="rId5" Type="http://schemas.openxmlformats.org/officeDocument/2006/relationships/image" Target="../media/image270.wmf"/><Relationship Id="rId4" Type="http://schemas.openxmlformats.org/officeDocument/2006/relationships/image" Target="../media/image26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image" Target="../media/image272.wmf"/><Relationship Id="rId4" Type="http://schemas.openxmlformats.org/officeDocument/2006/relationships/image" Target="../media/image275.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76.wmf"/><Relationship Id="rId4" Type="http://schemas.openxmlformats.org/officeDocument/2006/relationships/image" Target="../media/image27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 Id="rId6" Type="http://schemas.openxmlformats.org/officeDocument/2006/relationships/image" Target="../media/image285.wmf"/><Relationship Id="rId5" Type="http://schemas.openxmlformats.org/officeDocument/2006/relationships/image" Target="../media/image284.wmf"/><Relationship Id="rId4" Type="http://schemas.openxmlformats.org/officeDocument/2006/relationships/image" Target="../media/image283.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image" Target="../media/image287.wmf"/><Relationship Id="rId1" Type="http://schemas.openxmlformats.org/officeDocument/2006/relationships/image" Target="../media/image286.wmf"/><Relationship Id="rId4" Type="http://schemas.openxmlformats.org/officeDocument/2006/relationships/image" Target="../media/image289.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90.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97.wmf"/><Relationship Id="rId1" Type="http://schemas.openxmlformats.org/officeDocument/2006/relationships/image" Target="../media/image296.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00.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image" Target="../media/image303.wmf"/><Relationship Id="rId1" Type="http://schemas.openxmlformats.org/officeDocument/2006/relationships/image" Target="../media/image302.wmf"/><Relationship Id="rId6" Type="http://schemas.openxmlformats.org/officeDocument/2006/relationships/image" Target="../media/image307.wmf"/><Relationship Id="rId5" Type="http://schemas.openxmlformats.org/officeDocument/2006/relationships/image" Target="../media/image306.wmf"/><Relationship Id="rId4" Type="http://schemas.openxmlformats.org/officeDocument/2006/relationships/image" Target="../media/image305.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08.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11.wmf"/><Relationship Id="rId2" Type="http://schemas.openxmlformats.org/officeDocument/2006/relationships/image" Target="../media/image310.wmf"/><Relationship Id="rId1" Type="http://schemas.openxmlformats.org/officeDocument/2006/relationships/image" Target="../media/image309.wmf"/><Relationship Id="rId5" Type="http://schemas.openxmlformats.org/officeDocument/2006/relationships/image" Target="../media/image313.wmf"/><Relationship Id="rId4" Type="http://schemas.openxmlformats.org/officeDocument/2006/relationships/image" Target="../media/image312.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16.wmf"/><Relationship Id="rId2" Type="http://schemas.openxmlformats.org/officeDocument/2006/relationships/image" Target="../media/image315.wmf"/><Relationship Id="rId1" Type="http://schemas.openxmlformats.org/officeDocument/2006/relationships/image" Target="../media/image314.wmf"/><Relationship Id="rId4" Type="http://schemas.openxmlformats.org/officeDocument/2006/relationships/image" Target="../media/image317.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6.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330.wmf"/><Relationship Id="rId3" Type="http://schemas.openxmlformats.org/officeDocument/2006/relationships/image" Target="../media/image325.wmf"/><Relationship Id="rId7" Type="http://schemas.openxmlformats.org/officeDocument/2006/relationships/image" Target="../media/image329.wmf"/><Relationship Id="rId2" Type="http://schemas.openxmlformats.org/officeDocument/2006/relationships/image" Target="../media/image324.wmf"/><Relationship Id="rId1" Type="http://schemas.openxmlformats.org/officeDocument/2006/relationships/image" Target="../media/image323.wmf"/><Relationship Id="rId6" Type="http://schemas.openxmlformats.org/officeDocument/2006/relationships/image" Target="../media/image328.wmf"/><Relationship Id="rId5" Type="http://schemas.openxmlformats.org/officeDocument/2006/relationships/image" Target="../media/image327.wmf"/><Relationship Id="rId4" Type="http://schemas.openxmlformats.org/officeDocument/2006/relationships/image" Target="../media/image326.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33.wmf"/><Relationship Id="rId2" Type="http://schemas.openxmlformats.org/officeDocument/2006/relationships/image" Target="../media/image332.wmf"/><Relationship Id="rId1" Type="http://schemas.openxmlformats.org/officeDocument/2006/relationships/image" Target="../media/image331.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39.emf"/><Relationship Id="rId2" Type="http://schemas.openxmlformats.org/officeDocument/2006/relationships/image" Target="../media/image338.emf"/><Relationship Id="rId1" Type="http://schemas.openxmlformats.org/officeDocument/2006/relationships/image" Target="../media/image337.emf"/><Relationship Id="rId5" Type="http://schemas.openxmlformats.org/officeDocument/2006/relationships/image" Target="../media/image341.emf"/><Relationship Id="rId4" Type="http://schemas.openxmlformats.org/officeDocument/2006/relationships/image" Target="../media/image340.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342.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342.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345.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image" Target="../media/image348.wmf"/><Relationship Id="rId1" Type="http://schemas.openxmlformats.org/officeDocument/2006/relationships/image" Target="../media/image347.emf"/><Relationship Id="rId5" Type="http://schemas.openxmlformats.org/officeDocument/2006/relationships/image" Target="../media/image351.wmf"/><Relationship Id="rId4" Type="http://schemas.openxmlformats.org/officeDocument/2006/relationships/image" Target="../media/image350.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wmf"/><Relationship Id="rId1" Type="http://schemas.openxmlformats.org/officeDocument/2006/relationships/image" Target="../media/image353.wmf"/><Relationship Id="rId4" Type="http://schemas.openxmlformats.org/officeDocument/2006/relationships/image" Target="../media/image356.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64.wmf"/><Relationship Id="rId13" Type="http://schemas.openxmlformats.org/officeDocument/2006/relationships/image" Target="../media/image369.wmf"/><Relationship Id="rId3" Type="http://schemas.openxmlformats.org/officeDocument/2006/relationships/image" Target="../media/image359.wmf"/><Relationship Id="rId7" Type="http://schemas.openxmlformats.org/officeDocument/2006/relationships/image" Target="../media/image363.wmf"/><Relationship Id="rId12" Type="http://schemas.openxmlformats.org/officeDocument/2006/relationships/image" Target="../media/image368.wmf"/><Relationship Id="rId2" Type="http://schemas.openxmlformats.org/officeDocument/2006/relationships/image" Target="../media/image358.wmf"/><Relationship Id="rId1" Type="http://schemas.openxmlformats.org/officeDocument/2006/relationships/image" Target="../media/image357.wmf"/><Relationship Id="rId6" Type="http://schemas.openxmlformats.org/officeDocument/2006/relationships/image" Target="../media/image362.wmf"/><Relationship Id="rId11" Type="http://schemas.openxmlformats.org/officeDocument/2006/relationships/image" Target="../media/image367.wmf"/><Relationship Id="rId5" Type="http://schemas.openxmlformats.org/officeDocument/2006/relationships/image" Target="../media/image361.wmf"/><Relationship Id="rId10" Type="http://schemas.openxmlformats.org/officeDocument/2006/relationships/image" Target="../media/image366.wmf"/><Relationship Id="rId4" Type="http://schemas.openxmlformats.org/officeDocument/2006/relationships/image" Target="../media/image360.wmf"/><Relationship Id="rId9" Type="http://schemas.openxmlformats.org/officeDocument/2006/relationships/image" Target="../media/image365.wmf"/><Relationship Id="rId14" Type="http://schemas.openxmlformats.org/officeDocument/2006/relationships/image" Target="../media/image370.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376.wmf"/><Relationship Id="rId13" Type="http://schemas.openxmlformats.org/officeDocument/2006/relationships/image" Target="../media/image362.wmf"/><Relationship Id="rId3" Type="http://schemas.openxmlformats.org/officeDocument/2006/relationships/image" Target="../media/image373.wmf"/><Relationship Id="rId7" Type="http://schemas.openxmlformats.org/officeDocument/2006/relationships/image" Target="../media/image364.wmf"/><Relationship Id="rId12" Type="http://schemas.openxmlformats.org/officeDocument/2006/relationships/image" Target="../media/image358.wmf"/><Relationship Id="rId2" Type="http://schemas.openxmlformats.org/officeDocument/2006/relationships/image" Target="../media/image372.wmf"/><Relationship Id="rId1" Type="http://schemas.openxmlformats.org/officeDocument/2006/relationships/image" Target="../media/image371.wmf"/><Relationship Id="rId6" Type="http://schemas.openxmlformats.org/officeDocument/2006/relationships/image" Target="../media/image375.wmf"/><Relationship Id="rId11" Type="http://schemas.openxmlformats.org/officeDocument/2006/relationships/image" Target="../media/image361.wmf"/><Relationship Id="rId5" Type="http://schemas.openxmlformats.org/officeDocument/2006/relationships/image" Target="../media/image365.wmf"/><Relationship Id="rId15" Type="http://schemas.openxmlformats.org/officeDocument/2006/relationships/image" Target="../media/image363.wmf"/><Relationship Id="rId10" Type="http://schemas.openxmlformats.org/officeDocument/2006/relationships/image" Target="../media/image360.wmf"/><Relationship Id="rId4" Type="http://schemas.openxmlformats.org/officeDocument/2006/relationships/image" Target="../media/image374.wmf"/><Relationship Id="rId9" Type="http://schemas.openxmlformats.org/officeDocument/2006/relationships/image" Target="../media/image377.wmf"/><Relationship Id="rId14" Type="http://schemas.openxmlformats.org/officeDocument/2006/relationships/image" Target="../media/image35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79.wmf"/><Relationship Id="rId2" Type="http://schemas.openxmlformats.org/officeDocument/2006/relationships/image" Target="../media/image359.wmf"/><Relationship Id="rId1" Type="http://schemas.openxmlformats.org/officeDocument/2006/relationships/image" Target="../media/image378.wmf"/><Relationship Id="rId5" Type="http://schemas.openxmlformats.org/officeDocument/2006/relationships/image" Target="../media/image381.wmf"/><Relationship Id="rId4" Type="http://schemas.openxmlformats.org/officeDocument/2006/relationships/image" Target="../media/image380.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79.wmf"/><Relationship Id="rId2" Type="http://schemas.openxmlformats.org/officeDocument/2006/relationships/image" Target="../media/image359.wmf"/><Relationship Id="rId1" Type="http://schemas.openxmlformats.org/officeDocument/2006/relationships/image" Target="../media/image378.wmf"/><Relationship Id="rId5" Type="http://schemas.openxmlformats.org/officeDocument/2006/relationships/image" Target="../media/image383.wmf"/><Relationship Id="rId4" Type="http://schemas.openxmlformats.org/officeDocument/2006/relationships/image" Target="../media/image380.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359.wmf"/><Relationship Id="rId1" Type="http://schemas.openxmlformats.org/officeDocument/2006/relationships/image" Target="../media/image378.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87.wmf"/><Relationship Id="rId2" Type="http://schemas.openxmlformats.org/officeDocument/2006/relationships/image" Target="../media/image386.wmf"/><Relationship Id="rId1" Type="http://schemas.openxmlformats.org/officeDocument/2006/relationships/image" Target="../media/image359.wmf"/><Relationship Id="rId6" Type="http://schemas.openxmlformats.org/officeDocument/2006/relationships/image" Target="../media/image390.wmf"/><Relationship Id="rId5" Type="http://schemas.openxmlformats.org/officeDocument/2006/relationships/image" Target="../media/image389.wmf"/><Relationship Id="rId4" Type="http://schemas.openxmlformats.org/officeDocument/2006/relationships/image" Target="../media/image388.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392.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96.wmf"/><Relationship Id="rId2" Type="http://schemas.openxmlformats.org/officeDocument/2006/relationships/image" Target="../media/image395.emf"/><Relationship Id="rId1" Type="http://schemas.openxmlformats.org/officeDocument/2006/relationships/image" Target="../media/image394.emf"/><Relationship Id="rId6" Type="http://schemas.openxmlformats.org/officeDocument/2006/relationships/image" Target="../media/image399.wmf"/><Relationship Id="rId5" Type="http://schemas.openxmlformats.org/officeDocument/2006/relationships/image" Target="../media/image398.wmf"/><Relationship Id="rId4" Type="http://schemas.openxmlformats.org/officeDocument/2006/relationships/image" Target="../media/image397.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405.wmf"/><Relationship Id="rId2" Type="http://schemas.openxmlformats.org/officeDocument/2006/relationships/image" Target="../media/image404.wmf"/><Relationship Id="rId1" Type="http://schemas.openxmlformats.org/officeDocument/2006/relationships/image" Target="../media/image403.wmf"/><Relationship Id="rId4" Type="http://schemas.openxmlformats.org/officeDocument/2006/relationships/image" Target="../media/image406.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409.wmf"/><Relationship Id="rId2" Type="http://schemas.openxmlformats.org/officeDocument/2006/relationships/image" Target="../media/image408.wmf"/><Relationship Id="rId1" Type="http://schemas.openxmlformats.org/officeDocument/2006/relationships/image" Target="../media/image407.wmf"/><Relationship Id="rId4" Type="http://schemas.openxmlformats.org/officeDocument/2006/relationships/image" Target="../media/image410.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wmf"/><Relationship Id="rId4" Type="http://schemas.openxmlformats.org/officeDocument/2006/relationships/image" Target="../media/image414.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418.wmf"/><Relationship Id="rId2" Type="http://schemas.openxmlformats.org/officeDocument/2006/relationships/image" Target="../media/image417.wmf"/><Relationship Id="rId1" Type="http://schemas.openxmlformats.org/officeDocument/2006/relationships/image" Target="../media/image416.wmf"/><Relationship Id="rId5" Type="http://schemas.openxmlformats.org/officeDocument/2006/relationships/image" Target="../media/image420.wmf"/><Relationship Id="rId4" Type="http://schemas.openxmlformats.org/officeDocument/2006/relationships/image" Target="../media/image4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423.wmf"/><Relationship Id="rId2" Type="http://schemas.openxmlformats.org/officeDocument/2006/relationships/image" Target="../media/image422.wmf"/><Relationship Id="rId1" Type="http://schemas.openxmlformats.org/officeDocument/2006/relationships/image" Target="../media/image421.wmf"/><Relationship Id="rId5" Type="http://schemas.openxmlformats.org/officeDocument/2006/relationships/image" Target="../media/image425.wmf"/><Relationship Id="rId4" Type="http://schemas.openxmlformats.org/officeDocument/2006/relationships/image" Target="../media/image424.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28.wmf"/><Relationship Id="rId2" Type="http://schemas.openxmlformats.org/officeDocument/2006/relationships/image" Target="../media/image427.wmf"/><Relationship Id="rId1" Type="http://schemas.openxmlformats.org/officeDocument/2006/relationships/image" Target="../media/image426.wmf"/><Relationship Id="rId5" Type="http://schemas.openxmlformats.org/officeDocument/2006/relationships/image" Target="../media/image430.wmf"/><Relationship Id="rId4" Type="http://schemas.openxmlformats.org/officeDocument/2006/relationships/image" Target="../media/image429.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411.wmf"/><Relationship Id="rId1" Type="http://schemas.openxmlformats.org/officeDocument/2006/relationships/image" Target="../media/image433.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44283" cy="495300"/>
          </a:xfrm>
          <a:prstGeom prst="rect">
            <a:avLst/>
          </a:prstGeom>
        </p:spPr>
        <p:txBody>
          <a:bodyPr vert="horz" lIns="91294" tIns="45647" rIns="91294" bIns="45647" rtlCol="0"/>
          <a:lstStyle>
            <a:lvl1pPr algn="l">
              <a:defRPr sz="1200"/>
            </a:lvl1pPr>
          </a:lstStyle>
          <a:p>
            <a:endParaRPr lang="zh-CN" altLang="en-US"/>
          </a:p>
        </p:txBody>
      </p:sp>
      <p:sp>
        <p:nvSpPr>
          <p:cNvPr id="3" name="日期占位符 2"/>
          <p:cNvSpPr>
            <a:spLocks noGrp="1"/>
          </p:cNvSpPr>
          <p:nvPr>
            <p:ph type="dt" sz="quarter" idx="1"/>
          </p:nvPr>
        </p:nvSpPr>
        <p:spPr>
          <a:xfrm>
            <a:off x="3848645" y="0"/>
            <a:ext cx="2944283" cy="495300"/>
          </a:xfrm>
          <a:prstGeom prst="rect">
            <a:avLst/>
          </a:prstGeom>
        </p:spPr>
        <p:txBody>
          <a:bodyPr vert="horz" lIns="91294" tIns="45647" rIns="91294" bIns="45647" rtlCol="0"/>
          <a:lstStyle>
            <a:lvl1pPr algn="r">
              <a:defRPr sz="1200"/>
            </a:lvl1pPr>
          </a:lstStyle>
          <a:p>
            <a:fld id="{31DC5ADE-F51E-4A4E-A740-9482E44FADFA}" type="datetimeFigureOut">
              <a:rPr lang="zh-CN" altLang="en-US" smtClean="0"/>
              <a:pPr/>
              <a:t>2019/11/5</a:t>
            </a:fld>
            <a:endParaRPr lang="zh-CN" altLang="en-US"/>
          </a:p>
        </p:txBody>
      </p:sp>
      <p:sp>
        <p:nvSpPr>
          <p:cNvPr id="4" name="页脚占位符 3"/>
          <p:cNvSpPr>
            <a:spLocks noGrp="1"/>
          </p:cNvSpPr>
          <p:nvPr>
            <p:ph type="ftr" sz="quarter" idx="2"/>
          </p:nvPr>
        </p:nvSpPr>
        <p:spPr>
          <a:xfrm>
            <a:off x="1" y="9408981"/>
            <a:ext cx="2944283" cy="495300"/>
          </a:xfrm>
          <a:prstGeom prst="rect">
            <a:avLst/>
          </a:prstGeom>
        </p:spPr>
        <p:txBody>
          <a:bodyPr vert="horz" lIns="91294" tIns="45647" rIns="91294" bIns="45647"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8645" y="9408981"/>
            <a:ext cx="2944283" cy="495300"/>
          </a:xfrm>
          <a:prstGeom prst="rect">
            <a:avLst/>
          </a:prstGeom>
        </p:spPr>
        <p:txBody>
          <a:bodyPr vert="horz" lIns="91294" tIns="45647" rIns="91294" bIns="45647" rtlCol="0" anchor="b"/>
          <a:lstStyle>
            <a:lvl1pPr algn="r">
              <a:defRPr sz="1200"/>
            </a:lvl1pPr>
          </a:lstStyle>
          <a:p>
            <a:fld id="{A8A5AB5C-AF2A-4790-9E94-7915D121909A}" type="slidenum">
              <a:rPr lang="zh-CN" altLang="en-US" smtClean="0"/>
              <a:pPr/>
              <a:t>‹#›</a:t>
            </a:fld>
            <a:endParaRPr lang="zh-CN" altLang="en-US"/>
          </a:p>
        </p:txBody>
      </p:sp>
    </p:spTree>
    <p:extLst>
      <p:ext uri="{BB962C8B-B14F-4D97-AF65-F5344CB8AC3E}">
        <p14:creationId xmlns:p14="http://schemas.microsoft.com/office/powerpoint/2010/main" val="1988609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1" y="0"/>
            <a:ext cx="2942711"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94" tIns="45647" rIns="91294" bIns="45647" numCol="1" anchor="t" anchorCtr="0" compatLnSpc="1">
            <a:prstTxWarp prst="textNoShape">
              <a:avLst/>
            </a:prstTxWarp>
          </a:bodyPr>
          <a:lstStyle>
            <a:lvl1pPr>
              <a:buFont typeface="Arial" pitchFamily="34" charset="0"/>
              <a:buNone/>
              <a:defRPr sz="1200">
                <a:latin typeface="Arial" pitchFamily="34" charset="0"/>
                <a:ea typeface="黑体" pitchFamily="49" charset="-122"/>
              </a:defRPr>
            </a:lvl1pPr>
          </a:lstStyle>
          <a:p>
            <a:pPr>
              <a:defRPr/>
            </a:pPr>
            <a:endParaRPr lang="zh-CN" altLang="en-US"/>
          </a:p>
        </p:txBody>
      </p:sp>
      <p:sp>
        <p:nvSpPr>
          <p:cNvPr id="2051" name="日期占位符 2"/>
          <p:cNvSpPr>
            <a:spLocks noGrp="1" noChangeArrowheads="1"/>
          </p:cNvSpPr>
          <p:nvPr>
            <p:ph type="dt" idx="1"/>
          </p:nvPr>
        </p:nvSpPr>
        <p:spPr bwMode="auto">
          <a:xfrm>
            <a:off x="3847072" y="0"/>
            <a:ext cx="2945856"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94" tIns="45647" rIns="91294" bIns="45647" numCol="1" anchor="t" anchorCtr="0" compatLnSpc="1">
            <a:prstTxWarp prst="textNoShape">
              <a:avLst/>
            </a:prstTxWarp>
          </a:bodyPr>
          <a:lstStyle>
            <a:lvl1pPr algn="r">
              <a:buFont typeface="Arial" pitchFamily="34" charset="0"/>
              <a:buNone/>
              <a:defRPr sz="1200">
                <a:latin typeface="Arial" pitchFamily="34" charset="0"/>
                <a:ea typeface="黑体" pitchFamily="49" charset="-122"/>
              </a:defRPr>
            </a:lvl1pPr>
          </a:lstStyle>
          <a:p>
            <a:pPr>
              <a:defRPr/>
            </a:pPr>
            <a:fld id="{40EA289D-4D38-45C6-935A-C748CFACFDBA}" type="datetimeFigureOut">
              <a:rPr lang="zh-CN" altLang="en-US"/>
              <a:pPr>
                <a:defRPr/>
              </a:pPr>
              <a:t>2019/11/5</a:t>
            </a:fld>
            <a:endParaRPr lang="en-US" altLang="zh-CN"/>
          </a:p>
        </p:txBody>
      </p:sp>
      <p:sp>
        <p:nvSpPr>
          <p:cNvPr id="48132" name="幻灯片图像占位符 3"/>
          <p:cNvSpPr>
            <a:spLocks noGrp="1" noRot="1" noChangeAspect="1" noChangeArrowheads="1"/>
          </p:cNvSpPr>
          <p:nvPr>
            <p:ph type="sldImg" idx="2"/>
          </p:nvPr>
        </p:nvSpPr>
        <p:spPr bwMode="auto">
          <a:xfrm>
            <a:off x="920750" y="742950"/>
            <a:ext cx="49530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ChangeArrowheads="1"/>
          </p:cNvSpPr>
          <p:nvPr>
            <p:ph type="body" sz="quarter" idx="3"/>
          </p:nvPr>
        </p:nvSpPr>
        <p:spPr bwMode="auto">
          <a:xfrm>
            <a:off x="679450" y="4705350"/>
            <a:ext cx="54356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94" tIns="45647" rIns="91294" bIns="45647"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页脚占位符 5"/>
          <p:cNvSpPr>
            <a:spLocks noGrp="1" noChangeArrowheads="1"/>
          </p:cNvSpPr>
          <p:nvPr>
            <p:ph type="ftr" sz="quarter" idx="4"/>
          </p:nvPr>
        </p:nvSpPr>
        <p:spPr bwMode="auto">
          <a:xfrm>
            <a:off x="1" y="9408981"/>
            <a:ext cx="2942711"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94" tIns="45647" rIns="91294" bIns="45647" numCol="1" anchor="b" anchorCtr="0" compatLnSpc="1">
            <a:prstTxWarp prst="textNoShape">
              <a:avLst/>
            </a:prstTxWarp>
          </a:bodyPr>
          <a:lstStyle>
            <a:lvl1pPr>
              <a:buFont typeface="Arial" pitchFamily="34" charset="0"/>
              <a:buNone/>
              <a:defRPr sz="1200">
                <a:latin typeface="Arial" pitchFamily="34" charset="0"/>
                <a:ea typeface="黑体" pitchFamily="49" charset="-122"/>
              </a:defRPr>
            </a:lvl1pPr>
          </a:lstStyle>
          <a:p>
            <a:pPr>
              <a:defRPr/>
            </a:pPr>
            <a:endParaRPr lang="zh-CN" altLang="en-US"/>
          </a:p>
        </p:txBody>
      </p:sp>
      <p:sp>
        <p:nvSpPr>
          <p:cNvPr id="2055" name="灯片编号占位符 6"/>
          <p:cNvSpPr>
            <a:spLocks noGrp="1" noChangeArrowheads="1"/>
          </p:cNvSpPr>
          <p:nvPr>
            <p:ph type="sldNum" sz="quarter" idx="5"/>
          </p:nvPr>
        </p:nvSpPr>
        <p:spPr bwMode="auto">
          <a:xfrm>
            <a:off x="3847072" y="9408981"/>
            <a:ext cx="2945856"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94" tIns="45647" rIns="91294" bIns="45647" numCol="1" anchor="b" anchorCtr="0" compatLnSpc="1">
            <a:prstTxWarp prst="textNoShape">
              <a:avLst/>
            </a:prstTxWarp>
          </a:bodyPr>
          <a:lstStyle>
            <a:lvl1pPr algn="r">
              <a:buFont typeface="Arial" pitchFamily="34" charset="0"/>
              <a:buNone/>
              <a:defRPr sz="1200">
                <a:latin typeface="Arial" pitchFamily="34" charset="0"/>
                <a:ea typeface="黑体" pitchFamily="49" charset="-122"/>
              </a:defRPr>
            </a:lvl1pPr>
          </a:lstStyle>
          <a:p>
            <a:pPr>
              <a:defRPr/>
            </a:pPr>
            <a:fld id="{818F99EF-567F-40E0-9C02-6E991C44D9A3}" type="slidenum">
              <a:rPr lang="zh-CN" altLang="en-US"/>
              <a:pPr>
                <a:defRPr/>
              </a:pPr>
              <a:t>‹#›</a:t>
            </a:fld>
            <a:endParaRPr lang="en-US" altLang="zh-CN"/>
          </a:p>
        </p:txBody>
      </p:sp>
    </p:spTree>
    <p:extLst>
      <p:ext uri="{BB962C8B-B14F-4D97-AF65-F5344CB8AC3E}">
        <p14:creationId xmlns:p14="http://schemas.microsoft.com/office/powerpoint/2010/main" val="6529703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18F99EF-567F-40E0-9C02-6E991C44D9A3}" type="slidenum">
              <a:rPr lang="zh-CN" altLang="en-US" smtClean="0"/>
              <a:pPr>
                <a:defRPr/>
              </a:pPr>
              <a:t>21</a:t>
            </a:fld>
            <a:endParaRPr lang="en-US" altLang="zh-CN"/>
          </a:p>
        </p:txBody>
      </p:sp>
    </p:spTree>
    <p:extLst>
      <p:ext uri="{BB962C8B-B14F-4D97-AF65-F5344CB8AC3E}">
        <p14:creationId xmlns:p14="http://schemas.microsoft.com/office/powerpoint/2010/main" val="374274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18F99EF-567F-40E0-9C02-6E991C44D9A3}" type="slidenum">
              <a:rPr lang="zh-CN" altLang="en-US" smtClean="0"/>
              <a:pPr>
                <a:defRPr/>
              </a:pPr>
              <a:t>107</a:t>
            </a:fld>
            <a:endParaRPr lang="en-US" altLang="zh-CN"/>
          </a:p>
        </p:txBody>
      </p:sp>
    </p:spTree>
    <p:extLst>
      <p:ext uri="{BB962C8B-B14F-4D97-AF65-F5344CB8AC3E}">
        <p14:creationId xmlns:p14="http://schemas.microsoft.com/office/powerpoint/2010/main" val="404767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p:sp>
      <p:sp>
        <p:nvSpPr>
          <p:cNvPr id="88067" name="Rectangle 3"/>
          <p:cNvSpPr>
            <a:spLocks noGrp="1" noChangeArrowheads="1"/>
          </p:cNvSpPr>
          <p:nvPr>
            <p:ph type="body" idx="1"/>
          </p:nvPr>
        </p:nvSpPr>
        <p:spPr>
          <a:xfrm>
            <a:off x="905933" y="4705350"/>
            <a:ext cx="4982634" cy="4457700"/>
          </a:xfrm>
          <a:noFill/>
        </p:spPr>
        <p:txBody>
          <a:bodyPr/>
          <a:lstStyle/>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a:solidFill>
              <a:srgbClr val="000000"/>
            </a:solidFill>
            <a:miter lim="800000"/>
            <a:headEnd/>
            <a:tailEnd/>
          </a:ln>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spcBef>
                <a:spcPct val="0"/>
              </a:spcBef>
            </a:pPr>
            <a:endParaRPr lang="zh-CN" altLang="en-US"/>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1761" indent="-285293" eaLnBrk="0" hangingPunct="0">
              <a:spcBef>
                <a:spcPct val="30000"/>
              </a:spcBef>
              <a:defRPr sz="1200">
                <a:solidFill>
                  <a:schemeClr val="tx1"/>
                </a:solidFill>
                <a:latin typeface="Calibri" pitchFamily="34" charset="0"/>
              </a:defRPr>
            </a:lvl2pPr>
            <a:lvl3pPr marL="1141171" indent="-228234" eaLnBrk="0" hangingPunct="0">
              <a:spcBef>
                <a:spcPct val="30000"/>
              </a:spcBef>
              <a:defRPr sz="1200">
                <a:solidFill>
                  <a:schemeClr val="tx1"/>
                </a:solidFill>
                <a:latin typeface="Calibri" pitchFamily="34" charset="0"/>
              </a:defRPr>
            </a:lvl3pPr>
            <a:lvl4pPr marL="1597640" indent="-228234" eaLnBrk="0" hangingPunct="0">
              <a:spcBef>
                <a:spcPct val="30000"/>
              </a:spcBef>
              <a:defRPr sz="1200">
                <a:solidFill>
                  <a:schemeClr val="tx1"/>
                </a:solidFill>
                <a:latin typeface="Calibri" pitchFamily="34" charset="0"/>
              </a:defRPr>
            </a:lvl4pPr>
            <a:lvl5pPr marL="2054108" indent="-228234" eaLnBrk="0" hangingPunct="0">
              <a:spcBef>
                <a:spcPct val="30000"/>
              </a:spcBef>
              <a:defRPr sz="1200">
                <a:solidFill>
                  <a:schemeClr val="tx1"/>
                </a:solidFill>
                <a:latin typeface="Calibri" pitchFamily="34" charset="0"/>
              </a:defRPr>
            </a:lvl5pPr>
            <a:lvl6pPr marL="2510577" indent="-228234" eaLnBrk="0" fontAlgn="base" hangingPunct="0">
              <a:spcBef>
                <a:spcPct val="30000"/>
              </a:spcBef>
              <a:spcAft>
                <a:spcPct val="0"/>
              </a:spcAft>
              <a:defRPr sz="1200">
                <a:solidFill>
                  <a:schemeClr val="tx1"/>
                </a:solidFill>
                <a:latin typeface="Calibri" pitchFamily="34" charset="0"/>
              </a:defRPr>
            </a:lvl6pPr>
            <a:lvl7pPr marL="2967045" indent="-228234" eaLnBrk="0" fontAlgn="base" hangingPunct="0">
              <a:spcBef>
                <a:spcPct val="30000"/>
              </a:spcBef>
              <a:spcAft>
                <a:spcPct val="0"/>
              </a:spcAft>
              <a:defRPr sz="1200">
                <a:solidFill>
                  <a:schemeClr val="tx1"/>
                </a:solidFill>
                <a:latin typeface="Calibri" pitchFamily="34" charset="0"/>
              </a:defRPr>
            </a:lvl7pPr>
            <a:lvl8pPr marL="3423514" indent="-228234" eaLnBrk="0" fontAlgn="base" hangingPunct="0">
              <a:spcBef>
                <a:spcPct val="30000"/>
              </a:spcBef>
              <a:spcAft>
                <a:spcPct val="0"/>
              </a:spcAft>
              <a:defRPr sz="1200">
                <a:solidFill>
                  <a:schemeClr val="tx1"/>
                </a:solidFill>
                <a:latin typeface="Calibri" pitchFamily="34" charset="0"/>
              </a:defRPr>
            </a:lvl8pPr>
            <a:lvl9pPr marL="3879982" indent="-228234"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buFontTx/>
              <a:buNone/>
            </a:pPr>
            <a:fld id="{E358DD6E-B091-4D21-8AE8-C7B336184541}" type="slidenum">
              <a:rPr lang="zh-CN" altLang="en-US" smtClean="0">
                <a:latin typeface="Arial" charset="0"/>
              </a:rPr>
              <a:pPr eaLnBrk="1" hangingPunct="1">
                <a:spcBef>
                  <a:spcPct val="0"/>
                </a:spcBef>
                <a:buFontTx/>
                <a:buNone/>
              </a:pPr>
              <a:t>42</a:t>
            </a:fld>
            <a:endParaRPr lang="zh-CN" alt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1761" indent="-285293" eaLnBrk="0" hangingPunct="0">
              <a:spcBef>
                <a:spcPct val="30000"/>
              </a:spcBef>
              <a:defRPr sz="1200">
                <a:solidFill>
                  <a:schemeClr val="tx1"/>
                </a:solidFill>
                <a:latin typeface="Arial" pitchFamily="34" charset="0"/>
                <a:ea typeface="宋体" pitchFamily="2" charset="-122"/>
              </a:defRPr>
            </a:lvl2pPr>
            <a:lvl3pPr marL="1141171" indent="-228234" eaLnBrk="0" hangingPunct="0">
              <a:spcBef>
                <a:spcPct val="30000"/>
              </a:spcBef>
              <a:defRPr sz="1200">
                <a:solidFill>
                  <a:schemeClr val="tx1"/>
                </a:solidFill>
                <a:latin typeface="Arial" pitchFamily="34" charset="0"/>
                <a:ea typeface="宋体" pitchFamily="2" charset="-122"/>
              </a:defRPr>
            </a:lvl3pPr>
            <a:lvl4pPr marL="1597640" indent="-228234" eaLnBrk="0" hangingPunct="0">
              <a:spcBef>
                <a:spcPct val="30000"/>
              </a:spcBef>
              <a:defRPr sz="1200">
                <a:solidFill>
                  <a:schemeClr val="tx1"/>
                </a:solidFill>
                <a:latin typeface="Arial" pitchFamily="34" charset="0"/>
                <a:ea typeface="宋体" pitchFamily="2" charset="-122"/>
              </a:defRPr>
            </a:lvl4pPr>
            <a:lvl5pPr marL="2054108" indent="-228234" eaLnBrk="0" hangingPunct="0">
              <a:spcBef>
                <a:spcPct val="30000"/>
              </a:spcBef>
              <a:defRPr sz="1200">
                <a:solidFill>
                  <a:schemeClr val="tx1"/>
                </a:solidFill>
                <a:latin typeface="Arial" pitchFamily="34" charset="0"/>
                <a:ea typeface="宋体" pitchFamily="2" charset="-122"/>
              </a:defRPr>
            </a:lvl5pPr>
            <a:lvl6pPr marL="2510577" indent="-228234" eaLnBrk="0" fontAlgn="base" hangingPunct="0">
              <a:spcBef>
                <a:spcPct val="30000"/>
              </a:spcBef>
              <a:spcAft>
                <a:spcPct val="0"/>
              </a:spcAft>
              <a:defRPr sz="1200">
                <a:solidFill>
                  <a:schemeClr val="tx1"/>
                </a:solidFill>
                <a:latin typeface="Arial" pitchFamily="34" charset="0"/>
                <a:ea typeface="宋体" pitchFamily="2" charset="-122"/>
              </a:defRPr>
            </a:lvl6pPr>
            <a:lvl7pPr marL="2967045" indent="-228234" eaLnBrk="0" fontAlgn="base" hangingPunct="0">
              <a:spcBef>
                <a:spcPct val="30000"/>
              </a:spcBef>
              <a:spcAft>
                <a:spcPct val="0"/>
              </a:spcAft>
              <a:defRPr sz="1200">
                <a:solidFill>
                  <a:schemeClr val="tx1"/>
                </a:solidFill>
                <a:latin typeface="Arial" pitchFamily="34" charset="0"/>
                <a:ea typeface="宋体" pitchFamily="2" charset="-122"/>
              </a:defRPr>
            </a:lvl7pPr>
            <a:lvl8pPr marL="3423514" indent="-228234" eaLnBrk="0" fontAlgn="base" hangingPunct="0">
              <a:spcBef>
                <a:spcPct val="30000"/>
              </a:spcBef>
              <a:spcAft>
                <a:spcPct val="0"/>
              </a:spcAft>
              <a:defRPr sz="1200">
                <a:solidFill>
                  <a:schemeClr val="tx1"/>
                </a:solidFill>
                <a:latin typeface="Arial" pitchFamily="34" charset="0"/>
                <a:ea typeface="宋体" pitchFamily="2" charset="-122"/>
              </a:defRPr>
            </a:lvl8pPr>
            <a:lvl9pPr marL="3879982" indent="-228234"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F061E051-E18C-4717-AF6C-46E6B9A22F2E}" type="slidenum">
              <a:rPr lang="en-US" altLang="zh-CN" smtClean="0"/>
              <a:pPr eaLnBrk="1" hangingPunct="1">
                <a:spcBef>
                  <a:spcPct val="0"/>
                </a:spcBef>
              </a:pPr>
              <a:t>54</a:t>
            </a:fld>
            <a:endParaRPr lang="en-US" altLang="zh-CN"/>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1761" indent="-285293" eaLnBrk="0" hangingPunct="0">
              <a:spcBef>
                <a:spcPct val="30000"/>
              </a:spcBef>
              <a:defRPr sz="1200">
                <a:solidFill>
                  <a:schemeClr val="tx1"/>
                </a:solidFill>
                <a:latin typeface="Arial" pitchFamily="34" charset="0"/>
                <a:ea typeface="宋体" pitchFamily="2" charset="-122"/>
              </a:defRPr>
            </a:lvl2pPr>
            <a:lvl3pPr marL="1141171" indent="-228234" eaLnBrk="0" hangingPunct="0">
              <a:spcBef>
                <a:spcPct val="30000"/>
              </a:spcBef>
              <a:defRPr sz="1200">
                <a:solidFill>
                  <a:schemeClr val="tx1"/>
                </a:solidFill>
                <a:latin typeface="Arial" pitchFamily="34" charset="0"/>
                <a:ea typeface="宋体" pitchFamily="2" charset="-122"/>
              </a:defRPr>
            </a:lvl3pPr>
            <a:lvl4pPr marL="1597640" indent="-228234" eaLnBrk="0" hangingPunct="0">
              <a:spcBef>
                <a:spcPct val="30000"/>
              </a:spcBef>
              <a:defRPr sz="1200">
                <a:solidFill>
                  <a:schemeClr val="tx1"/>
                </a:solidFill>
                <a:latin typeface="Arial" pitchFamily="34" charset="0"/>
                <a:ea typeface="宋体" pitchFamily="2" charset="-122"/>
              </a:defRPr>
            </a:lvl4pPr>
            <a:lvl5pPr marL="2054108" indent="-228234" eaLnBrk="0" hangingPunct="0">
              <a:spcBef>
                <a:spcPct val="30000"/>
              </a:spcBef>
              <a:defRPr sz="1200">
                <a:solidFill>
                  <a:schemeClr val="tx1"/>
                </a:solidFill>
                <a:latin typeface="Arial" pitchFamily="34" charset="0"/>
                <a:ea typeface="宋体" pitchFamily="2" charset="-122"/>
              </a:defRPr>
            </a:lvl5pPr>
            <a:lvl6pPr marL="2510577" indent="-228234" eaLnBrk="0" fontAlgn="base" hangingPunct="0">
              <a:spcBef>
                <a:spcPct val="30000"/>
              </a:spcBef>
              <a:spcAft>
                <a:spcPct val="0"/>
              </a:spcAft>
              <a:defRPr sz="1200">
                <a:solidFill>
                  <a:schemeClr val="tx1"/>
                </a:solidFill>
                <a:latin typeface="Arial" pitchFamily="34" charset="0"/>
                <a:ea typeface="宋体" pitchFamily="2" charset="-122"/>
              </a:defRPr>
            </a:lvl6pPr>
            <a:lvl7pPr marL="2967045" indent="-228234" eaLnBrk="0" fontAlgn="base" hangingPunct="0">
              <a:spcBef>
                <a:spcPct val="30000"/>
              </a:spcBef>
              <a:spcAft>
                <a:spcPct val="0"/>
              </a:spcAft>
              <a:defRPr sz="1200">
                <a:solidFill>
                  <a:schemeClr val="tx1"/>
                </a:solidFill>
                <a:latin typeface="Arial" pitchFamily="34" charset="0"/>
                <a:ea typeface="宋体" pitchFamily="2" charset="-122"/>
              </a:defRPr>
            </a:lvl7pPr>
            <a:lvl8pPr marL="3423514" indent="-228234" eaLnBrk="0" fontAlgn="base" hangingPunct="0">
              <a:spcBef>
                <a:spcPct val="30000"/>
              </a:spcBef>
              <a:spcAft>
                <a:spcPct val="0"/>
              </a:spcAft>
              <a:defRPr sz="1200">
                <a:solidFill>
                  <a:schemeClr val="tx1"/>
                </a:solidFill>
                <a:latin typeface="Arial" pitchFamily="34" charset="0"/>
                <a:ea typeface="宋体" pitchFamily="2" charset="-122"/>
              </a:defRPr>
            </a:lvl8pPr>
            <a:lvl9pPr marL="3879982" indent="-228234"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95213382-E758-4D74-8ED1-CD0D0A14F047}" type="slidenum">
              <a:rPr lang="en-US" altLang="zh-CN" smtClean="0"/>
              <a:pPr eaLnBrk="1" hangingPunct="1">
                <a:spcBef>
                  <a:spcPct val="0"/>
                </a:spcBef>
              </a:pPr>
              <a:t>63</a:t>
            </a:fld>
            <a:endParaRPr lang="en-US" altLang="zh-CN"/>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1761" indent="-285293" eaLnBrk="0" hangingPunct="0">
              <a:spcBef>
                <a:spcPct val="30000"/>
              </a:spcBef>
              <a:defRPr sz="1200">
                <a:solidFill>
                  <a:schemeClr val="tx1"/>
                </a:solidFill>
                <a:latin typeface="Arial" pitchFamily="34" charset="0"/>
                <a:ea typeface="宋体" pitchFamily="2" charset="-122"/>
              </a:defRPr>
            </a:lvl2pPr>
            <a:lvl3pPr marL="1141171" indent="-228234" eaLnBrk="0" hangingPunct="0">
              <a:spcBef>
                <a:spcPct val="30000"/>
              </a:spcBef>
              <a:defRPr sz="1200">
                <a:solidFill>
                  <a:schemeClr val="tx1"/>
                </a:solidFill>
                <a:latin typeface="Arial" pitchFamily="34" charset="0"/>
                <a:ea typeface="宋体" pitchFamily="2" charset="-122"/>
              </a:defRPr>
            </a:lvl3pPr>
            <a:lvl4pPr marL="1597640" indent="-228234" eaLnBrk="0" hangingPunct="0">
              <a:spcBef>
                <a:spcPct val="30000"/>
              </a:spcBef>
              <a:defRPr sz="1200">
                <a:solidFill>
                  <a:schemeClr val="tx1"/>
                </a:solidFill>
                <a:latin typeface="Arial" pitchFamily="34" charset="0"/>
                <a:ea typeface="宋体" pitchFamily="2" charset="-122"/>
              </a:defRPr>
            </a:lvl4pPr>
            <a:lvl5pPr marL="2054108" indent="-228234" eaLnBrk="0" hangingPunct="0">
              <a:spcBef>
                <a:spcPct val="30000"/>
              </a:spcBef>
              <a:defRPr sz="1200">
                <a:solidFill>
                  <a:schemeClr val="tx1"/>
                </a:solidFill>
                <a:latin typeface="Arial" pitchFamily="34" charset="0"/>
                <a:ea typeface="宋体" pitchFamily="2" charset="-122"/>
              </a:defRPr>
            </a:lvl5pPr>
            <a:lvl6pPr marL="2510577" indent="-228234" eaLnBrk="0" fontAlgn="base" hangingPunct="0">
              <a:spcBef>
                <a:spcPct val="30000"/>
              </a:spcBef>
              <a:spcAft>
                <a:spcPct val="0"/>
              </a:spcAft>
              <a:defRPr sz="1200">
                <a:solidFill>
                  <a:schemeClr val="tx1"/>
                </a:solidFill>
                <a:latin typeface="Arial" pitchFamily="34" charset="0"/>
                <a:ea typeface="宋体" pitchFamily="2" charset="-122"/>
              </a:defRPr>
            </a:lvl6pPr>
            <a:lvl7pPr marL="2967045" indent="-228234" eaLnBrk="0" fontAlgn="base" hangingPunct="0">
              <a:spcBef>
                <a:spcPct val="30000"/>
              </a:spcBef>
              <a:spcAft>
                <a:spcPct val="0"/>
              </a:spcAft>
              <a:defRPr sz="1200">
                <a:solidFill>
                  <a:schemeClr val="tx1"/>
                </a:solidFill>
                <a:latin typeface="Arial" pitchFamily="34" charset="0"/>
                <a:ea typeface="宋体" pitchFamily="2" charset="-122"/>
              </a:defRPr>
            </a:lvl7pPr>
            <a:lvl8pPr marL="3423514" indent="-228234" eaLnBrk="0" fontAlgn="base" hangingPunct="0">
              <a:spcBef>
                <a:spcPct val="30000"/>
              </a:spcBef>
              <a:spcAft>
                <a:spcPct val="0"/>
              </a:spcAft>
              <a:defRPr sz="1200">
                <a:solidFill>
                  <a:schemeClr val="tx1"/>
                </a:solidFill>
                <a:latin typeface="Arial" pitchFamily="34" charset="0"/>
                <a:ea typeface="宋体" pitchFamily="2" charset="-122"/>
              </a:defRPr>
            </a:lvl8pPr>
            <a:lvl9pPr marL="3879982" indent="-228234"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57CD17F7-7163-4F12-873B-1D8F93962745}" type="slidenum">
              <a:rPr lang="en-US" altLang="zh-CN" smtClean="0"/>
              <a:pPr eaLnBrk="1" hangingPunct="1">
                <a:spcBef>
                  <a:spcPct val="0"/>
                </a:spcBef>
              </a:pPr>
              <a:t>64</a:t>
            </a:fld>
            <a:endParaRPr lang="en-US" altLang="zh-CN"/>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05933" y="4705350"/>
            <a:ext cx="4982634" cy="4457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宋体" pitchFamily="2" charset="-122"/>
              </a:defRPr>
            </a:lvl1pPr>
            <a:lvl2pPr marL="741761" indent="-285293" eaLnBrk="0" hangingPunct="0">
              <a:spcBef>
                <a:spcPct val="30000"/>
              </a:spcBef>
              <a:defRPr sz="1200">
                <a:solidFill>
                  <a:schemeClr val="tx1"/>
                </a:solidFill>
                <a:latin typeface="Arial" pitchFamily="34" charset="0"/>
                <a:ea typeface="宋体" pitchFamily="2" charset="-122"/>
              </a:defRPr>
            </a:lvl2pPr>
            <a:lvl3pPr marL="1141171" indent="-228234" eaLnBrk="0" hangingPunct="0">
              <a:spcBef>
                <a:spcPct val="30000"/>
              </a:spcBef>
              <a:defRPr sz="1200">
                <a:solidFill>
                  <a:schemeClr val="tx1"/>
                </a:solidFill>
                <a:latin typeface="Arial" pitchFamily="34" charset="0"/>
                <a:ea typeface="宋体" pitchFamily="2" charset="-122"/>
              </a:defRPr>
            </a:lvl3pPr>
            <a:lvl4pPr marL="1597640" indent="-228234" eaLnBrk="0" hangingPunct="0">
              <a:spcBef>
                <a:spcPct val="30000"/>
              </a:spcBef>
              <a:defRPr sz="1200">
                <a:solidFill>
                  <a:schemeClr val="tx1"/>
                </a:solidFill>
                <a:latin typeface="Arial" pitchFamily="34" charset="0"/>
                <a:ea typeface="宋体" pitchFamily="2" charset="-122"/>
              </a:defRPr>
            </a:lvl4pPr>
            <a:lvl5pPr marL="2054108" indent="-228234" eaLnBrk="0" hangingPunct="0">
              <a:spcBef>
                <a:spcPct val="30000"/>
              </a:spcBef>
              <a:defRPr sz="1200">
                <a:solidFill>
                  <a:schemeClr val="tx1"/>
                </a:solidFill>
                <a:latin typeface="Arial" pitchFamily="34" charset="0"/>
                <a:ea typeface="宋体" pitchFamily="2" charset="-122"/>
              </a:defRPr>
            </a:lvl5pPr>
            <a:lvl6pPr marL="2510577" indent="-228234" eaLnBrk="0" fontAlgn="base" hangingPunct="0">
              <a:spcBef>
                <a:spcPct val="30000"/>
              </a:spcBef>
              <a:spcAft>
                <a:spcPct val="0"/>
              </a:spcAft>
              <a:defRPr sz="1200">
                <a:solidFill>
                  <a:schemeClr val="tx1"/>
                </a:solidFill>
                <a:latin typeface="Arial" pitchFamily="34" charset="0"/>
                <a:ea typeface="宋体" pitchFamily="2" charset="-122"/>
              </a:defRPr>
            </a:lvl6pPr>
            <a:lvl7pPr marL="2967045" indent="-228234" eaLnBrk="0" fontAlgn="base" hangingPunct="0">
              <a:spcBef>
                <a:spcPct val="30000"/>
              </a:spcBef>
              <a:spcAft>
                <a:spcPct val="0"/>
              </a:spcAft>
              <a:defRPr sz="1200">
                <a:solidFill>
                  <a:schemeClr val="tx1"/>
                </a:solidFill>
                <a:latin typeface="Arial" pitchFamily="34" charset="0"/>
                <a:ea typeface="宋体" pitchFamily="2" charset="-122"/>
              </a:defRPr>
            </a:lvl7pPr>
            <a:lvl8pPr marL="3423514" indent="-228234" eaLnBrk="0" fontAlgn="base" hangingPunct="0">
              <a:spcBef>
                <a:spcPct val="30000"/>
              </a:spcBef>
              <a:spcAft>
                <a:spcPct val="0"/>
              </a:spcAft>
              <a:defRPr sz="1200">
                <a:solidFill>
                  <a:schemeClr val="tx1"/>
                </a:solidFill>
                <a:latin typeface="Arial" pitchFamily="34" charset="0"/>
                <a:ea typeface="宋体" pitchFamily="2" charset="-122"/>
              </a:defRPr>
            </a:lvl8pPr>
            <a:lvl9pPr marL="3879982" indent="-228234"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1F5D8124-F8C3-4BFE-81EB-5DC5A00EA525}" type="slidenum">
              <a:rPr lang="en-US" altLang="zh-CN" smtClean="0"/>
              <a:pPr eaLnBrk="1" hangingPunct="1">
                <a:spcBef>
                  <a:spcPct val="0"/>
                </a:spcBef>
              </a:pPr>
              <a:t>98</a:t>
            </a:fld>
            <a:endParaRPr lang="en-US" altLang="zh-CN"/>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p:sp>
      <p:sp>
        <p:nvSpPr>
          <p:cNvPr id="204803" name="Rectangle 3"/>
          <p:cNvSpPr>
            <a:spLocks noGrp="1" noChangeArrowheads="1"/>
          </p:cNvSpPr>
          <p:nvPr>
            <p:ph type="body" idx="1"/>
          </p:nvPr>
        </p:nvSpPr>
        <p:spPr>
          <a:xfrm>
            <a:off x="905933" y="4705350"/>
            <a:ext cx="4982634" cy="4457700"/>
          </a:xfrm>
          <a:noFill/>
        </p:spPr>
        <p:txBody>
          <a:bodyPr/>
          <a:lstStyle/>
          <a:p>
            <a:pPr algn="just"/>
            <a:r>
              <a:rPr lang="zh-CN" altLang="en-US" b="1" dirty="0"/>
              <a:t>二向色性、反射和折射、散射、双折射</a:t>
            </a:r>
            <a:r>
              <a:rPr lang="en-US" altLang="zh-CN" b="1" dirty="0"/>
              <a:t>…</a:t>
            </a:r>
            <a:r>
              <a:rPr lang="zh-CN" altLang="en-US" b="1" dirty="0"/>
              <a:t>产生偏振光。</a:t>
            </a:r>
            <a:endParaRPr lang="zh-CN" altLang="en-US" dirty="0"/>
          </a:p>
          <a:p>
            <a:pPr algn="just"/>
            <a:r>
              <a:rPr lang="zh-CN" altLang="en-US" b="1" dirty="0">
                <a:solidFill>
                  <a:srgbClr val="000000"/>
                </a:solidFill>
              </a:rPr>
              <a:t>利用晶体的二向色性</a:t>
            </a:r>
            <a:r>
              <a:rPr lang="zh-CN" altLang="en-US" b="1" dirty="0"/>
              <a:t>（对某 一方向的光振动有强烈</a:t>
            </a:r>
            <a:endParaRPr lang="zh-CN" altLang="en-US" dirty="0"/>
          </a:p>
          <a:p>
            <a:pPr algn="just"/>
            <a:r>
              <a:rPr lang="zh-CN" altLang="en-US" b="1" dirty="0"/>
              <a:t>              吸收）</a:t>
            </a:r>
            <a:r>
              <a:rPr lang="zh-CN" altLang="en-US" b="1" dirty="0">
                <a:solidFill>
                  <a:srgbClr val="000000"/>
                </a:solidFill>
              </a:rPr>
              <a:t>起偏，</a:t>
            </a:r>
            <a:r>
              <a:rPr lang="zh-CN" altLang="en-US" b="1" dirty="0"/>
              <a:t>如把硫酸碘奎宁的针状粉末定向</a:t>
            </a:r>
            <a:endParaRPr lang="zh-CN" altLang="en-US" dirty="0"/>
          </a:p>
          <a:p>
            <a:pPr algn="just"/>
            <a:r>
              <a:rPr lang="zh-CN" altLang="en-US" b="1" dirty="0"/>
              <a:t>             排在透明的基片上。</a:t>
            </a:r>
            <a:endParaRPr lang="zh-CN" altLang="en-US" dirty="0"/>
          </a:p>
          <a:p>
            <a:pPr algn="just"/>
            <a:r>
              <a:rPr lang="zh-CN" altLang="en-US" b="1" dirty="0">
                <a:solidFill>
                  <a:srgbClr val="0000FF"/>
                </a:solidFill>
              </a:rPr>
              <a:t>分子型：</a:t>
            </a:r>
            <a:r>
              <a:rPr lang="zh-CN" altLang="en-US" b="1" dirty="0">
                <a:solidFill>
                  <a:srgbClr val="000000"/>
                </a:solidFill>
              </a:rPr>
              <a:t>利用导电线栅的原理起偏，</a:t>
            </a:r>
            <a:r>
              <a:rPr lang="zh-CN" altLang="en-US" b="1" dirty="0"/>
              <a:t>如把富含自由电子的碘附在拉伸的塑料薄膜上。</a:t>
            </a:r>
            <a:endParaRPr lang="zh-CN" altLang="en-US" dirty="0"/>
          </a:p>
          <a:p>
            <a:pPr algn="just"/>
            <a:r>
              <a:rPr lang="zh-CN" altLang="en-US" b="1" dirty="0"/>
              <a:t> </a:t>
            </a:r>
            <a:endParaRPr lang="zh-CN" altLang="en-US" dirty="0"/>
          </a:p>
          <a:p>
            <a:pPr algn="just"/>
            <a:r>
              <a:rPr lang="zh-CN" altLang="en-US" b="1" dirty="0"/>
              <a:t> </a:t>
            </a:r>
            <a:endParaRPr lang="zh-CN" altLang="en-US" dirty="0"/>
          </a:p>
          <a:p>
            <a:pPr algn="just"/>
            <a:r>
              <a:rPr lang="zh-CN" altLang="en-US" b="1" dirty="0"/>
              <a:t> </a:t>
            </a:r>
            <a:endParaRPr lang="zh-CN" altLang="en-US" dirty="0"/>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a:xfrm>
            <a:off x="905933" y="4705350"/>
            <a:ext cx="4982634" cy="4457700"/>
          </a:xfrm>
          <a:noFill/>
        </p:spPr>
        <p:txBody>
          <a:bodyPr/>
          <a:lstStyle/>
          <a:p>
            <a:pPr algn="just"/>
            <a:r>
              <a:rPr lang="zh-CN" altLang="en-US" b="1">
                <a:solidFill>
                  <a:srgbClr val="0000FF"/>
                </a:solidFill>
              </a:rPr>
              <a:t>检偏：</a:t>
            </a:r>
            <a:r>
              <a:rPr lang="zh-CN" altLang="en-US" b="1"/>
              <a:t>用偏振器件分析、检验光的偏振态。</a:t>
            </a:r>
            <a:endParaRPr lang="zh-CN" altLang="en-US"/>
          </a:p>
          <a:p>
            <a:pPr algn="just"/>
            <a:r>
              <a:rPr lang="zh-CN" altLang="en-US" b="1"/>
              <a:t>  </a:t>
            </a:r>
            <a:r>
              <a:rPr lang="zh-CN" altLang="en-US" b="1">
                <a:solidFill>
                  <a:srgbClr val="FF0000"/>
                </a:solidFill>
              </a:rPr>
              <a:t>偏振片既可“起偏”又可“检偏”。</a:t>
            </a:r>
            <a:endParaRPr lang="zh-CN" altLang="en-US"/>
          </a:p>
          <a:p>
            <a:pPr algn="just"/>
            <a:r>
              <a:rPr lang="zh-CN" altLang="en-US" b="1"/>
              <a:t>    设入射光可能是自然光、线偏振光或由线偏振光与自然光混合而成的部分偏振光，用偏振片来区分它们，如图示。</a:t>
            </a:r>
            <a:endParaRPr lang="zh-CN" altLang="en-US"/>
          </a:p>
          <a:p>
            <a:pPr algn="just"/>
            <a:r>
              <a:rPr lang="zh-CN" altLang="en-US" b="1"/>
              <a:t> </a:t>
            </a:r>
            <a:endParaRPr lang="zh-CN" altLang="en-US"/>
          </a:p>
          <a:p>
            <a:pPr algn="just"/>
            <a:r>
              <a:rPr lang="en-US" altLang="zh-CN" b="1" i="1">
                <a:solidFill>
                  <a:srgbClr val="0000FF"/>
                </a:solidFill>
              </a:rPr>
              <a:t>I</a:t>
            </a:r>
            <a:endParaRPr lang="en-US" altLang="zh-CN" b="1">
              <a:solidFill>
                <a:srgbClr val="0000FF"/>
              </a:solidFill>
            </a:endParaRPr>
          </a:p>
          <a:p>
            <a:pPr algn="just"/>
            <a:r>
              <a:rPr lang="en-US" altLang="zh-CN" b="1">
                <a:solidFill>
                  <a:srgbClr val="0000FF"/>
                </a:solidFill>
              </a:rPr>
              <a:t>?</a:t>
            </a:r>
          </a:p>
          <a:p>
            <a:pPr algn="just"/>
            <a:r>
              <a:rPr lang="en-US" altLang="zh-CN" b="1">
                <a:solidFill>
                  <a:srgbClr val="000000"/>
                </a:solidFill>
              </a:rPr>
              <a:t>P</a:t>
            </a:r>
            <a:endParaRPr lang="en-US" altLang="zh-CN" b="1">
              <a:solidFill>
                <a:srgbClr val="0000FF"/>
              </a:solidFill>
            </a:endParaRPr>
          </a:p>
          <a:p>
            <a:pPr algn="just"/>
            <a:r>
              <a:rPr lang="zh-CN" altLang="en-US" b="1">
                <a:solidFill>
                  <a:srgbClr val="0000FF"/>
                </a:solidFill>
              </a:rPr>
              <a:t>待检光</a:t>
            </a:r>
          </a:p>
          <a:p>
            <a:pPr algn="just"/>
            <a:r>
              <a:rPr lang="zh-CN" altLang="en-US" b="1"/>
              <a:t> </a:t>
            </a:r>
            <a:endParaRPr lang="zh-CN" altLang="en-US"/>
          </a:p>
          <a:p>
            <a:pPr algn="just"/>
            <a:r>
              <a:rPr lang="zh-CN" altLang="en-US" b="1"/>
              <a:t> </a:t>
            </a:r>
            <a:endParaRPr lang="zh-CN" altLang="en-US"/>
          </a:p>
          <a:p>
            <a:pPr algn="just"/>
            <a:r>
              <a:rPr lang="zh-CN" altLang="en-US" b="1"/>
              <a:t> </a:t>
            </a:r>
            <a:endParaRPr lang="zh-CN" altLang="en-US"/>
          </a:p>
          <a:p>
            <a:pPr algn="just"/>
            <a:r>
              <a:rPr lang="zh-CN" altLang="en-US" b="1"/>
              <a:t> </a:t>
            </a:r>
            <a:endParaRPr lang="zh-CN" altLang="en-US"/>
          </a:p>
          <a:p>
            <a:pPr algn="just"/>
            <a:br>
              <a:rPr lang="zh-CN" altLang="en-US"/>
            </a:br>
            <a:r>
              <a:rPr lang="zh-CN" altLang="en-US" b="1"/>
              <a:t>思考 以光线为轴转动</a:t>
            </a:r>
            <a:r>
              <a:rPr lang="en-US" altLang="zh-CN" b="1"/>
              <a:t>P,</a:t>
            </a:r>
            <a:endParaRPr lang="en-US" altLang="zh-CN"/>
          </a:p>
          <a:p>
            <a:pPr algn="just"/>
            <a:r>
              <a:rPr lang="en-US" altLang="zh-CN" b="1">
                <a:solidFill>
                  <a:srgbClr val="0000FF"/>
                </a:solidFill>
              </a:rPr>
              <a:t> </a:t>
            </a:r>
            <a:r>
              <a:rPr lang="en-US" altLang="zh-CN" b="1">
                <a:solidFill>
                  <a:srgbClr val="FF0000"/>
                </a:solidFill>
              </a:rPr>
              <a:t>·</a:t>
            </a:r>
            <a:r>
              <a:rPr lang="zh-CN" altLang="en-US" b="1">
                <a:solidFill>
                  <a:srgbClr val="000000"/>
                </a:solidFill>
              </a:rPr>
              <a:t>若</a:t>
            </a:r>
            <a:r>
              <a:rPr lang="en-US" altLang="zh-CN" b="1" i="1"/>
              <a:t>I</a:t>
            </a:r>
            <a:r>
              <a:rPr lang="zh-CN" altLang="en-US" b="1"/>
              <a:t>不变─</a:t>
            </a:r>
            <a:r>
              <a:rPr lang="zh-CN" altLang="en-US" b="1">
                <a:solidFill>
                  <a:srgbClr val="000000"/>
                </a:solidFill>
              </a:rPr>
              <a:t>待检光是什么光</a:t>
            </a:r>
            <a:r>
              <a:rPr lang="zh-CN" altLang="en-US" b="1"/>
              <a:t>？</a:t>
            </a:r>
            <a:endParaRPr lang="zh-CN" altLang="en-US"/>
          </a:p>
          <a:p>
            <a:pPr algn="just"/>
            <a:r>
              <a:rPr lang="zh-CN" altLang="en-US" b="1"/>
              <a:t> </a:t>
            </a:r>
            <a:r>
              <a:rPr lang="en-US" altLang="zh-CN" b="1">
                <a:solidFill>
                  <a:srgbClr val="FF0000"/>
                </a:solidFill>
              </a:rPr>
              <a:t>·</a:t>
            </a:r>
            <a:r>
              <a:rPr lang="zh-CN" altLang="en-US" b="1">
                <a:solidFill>
                  <a:srgbClr val="000000"/>
                </a:solidFill>
              </a:rPr>
              <a:t>若</a:t>
            </a:r>
            <a:r>
              <a:rPr lang="zh-CN" altLang="en-US" b="1"/>
              <a:t> </a:t>
            </a:r>
            <a:r>
              <a:rPr lang="en-US" altLang="zh-CN" b="1" i="1"/>
              <a:t>I</a:t>
            </a:r>
            <a:r>
              <a:rPr lang="zh-CN" altLang="en-US" b="1"/>
              <a:t>变，有消光─</a:t>
            </a:r>
            <a:r>
              <a:rPr lang="zh-CN" altLang="en-US" b="1">
                <a:solidFill>
                  <a:srgbClr val="000000"/>
                </a:solidFill>
              </a:rPr>
              <a:t>待检光是什么光</a:t>
            </a:r>
            <a:r>
              <a:rPr lang="zh-CN" altLang="en-US" b="1"/>
              <a:t>？</a:t>
            </a:r>
            <a:endParaRPr lang="zh-CN" altLang="en-US"/>
          </a:p>
          <a:p>
            <a:pPr algn="just"/>
            <a:r>
              <a:rPr lang="zh-CN" altLang="en-US" b="1"/>
              <a:t> </a:t>
            </a:r>
            <a:r>
              <a:rPr lang="en-US" altLang="zh-CN" b="1">
                <a:solidFill>
                  <a:srgbClr val="FF0000"/>
                </a:solidFill>
              </a:rPr>
              <a:t>·</a:t>
            </a:r>
            <a:r>
              <a:rPr lang="zh-CN" altLang="en-US" b="1">
                <a:solidFill>
                  <a:srgbClr val="000000"/>
                </a:solidFill>
              </a:rPr>
              <a:t>若</a:t>
            </a:r>
            <a:r>
              <a:rPr lang="zh-CN" altLang="en-US" b="1"/>
              <a:t> </a:t>
            </a:r>
            <a:r>
              <a:rPr lang="en-US" altLang="zh-CN" b="1" i="1"/>
              <a:t>I</a:t>
            </a:r>
            <a:r>
              <a:rPr lang="zh-CN" altLang="en-US" b="1"/>
              <a:t>变，无消光─</a:t>
            </a:r>
            <a:r>
              <a:rPr lang="zh-CN" altLang="en-US" b="1">
                <a:solidFill>
                  <a:srgbClr val="000000"/>
                </a:solidFill>
              </a:rPr>
              <a:t>待检光是什么光</a:t>
            </a:r>
            <a:r>
              <a:rPr lang="zh-CN" altLang="en-US" b="1"/>
              <a:t>？</a:t>
            </a:r>
            <a:endParaRPr lang="zh-CN" altLang="en-US"/>
          </a:p>
          <a:p>
            <a:pPr algn="just"/>
            <a:r>
              <a:rPr lang="zh-CN" altLang="en-US" b="1"/>
              <a:t> </a:t>
            </a:r>
            <a:endParaRPr lang="zh-CN" altLang="en-US"/>
          </a:p>
          <a:p>
            <a:pPr algn="just"/>
            <a:r>
              <a:rPr lang="zh-CN" altLang="en-US" b="1"/>
              <a:t>思考 </a:t>
            </a:r>
            <a:endParaRPr lang="zh-CN" altLang="en-US"/>
          </a:p>
          <a:p>
            <a:pPr algn="just"/>
            <a:r>
              <a:rPr lang="zh-CN" altLang="en-US" b="1"/>
              <a:t> </a:t>
            </a:r>
            <a:r>
              <a:rPr lang="en-US" altLang="zh-CN" b="1">
                <a:solidFill>
                  <a:srgbClr val="FF0000"/>
                </a:solidFill>
              </a:rPr>
              <a:t>·</a:t>
            </a:r>
            <a:r>
              <a:rPr lang="zh-CN" altLang="en-US" b="1"/>
              <a:t>用偏振片能否区分出自然光和圆偏振光？</a:t>
            </a:r>
            <a:endParaRPr lang="zh-CN" altLang="en-US"/>
          </a:p>
          <a:p>
            <a:pPr algn="just"/>
            <a:r>
              <a:rPr lang="zh-CN" altLang="en-US" b="1"/>
              <a:t> </a:t>
            </a:r>
            <a:r>
              <a:rPr lang="en-US" altLang="zh-CN" b="1">
                <a:solidFill>
                  <a:srgbClr val="FF0000"/>
                </a:solidFill>
              </a:rPr>
              <a:t>·</a:t>
            </a:r>
            <a:r>
              <a:rPr lang="zh-CN" altLang="en-US" b="1"/>
              <a:t>用偏振片能否区分出椭圆偏振光和由线偏振光与自然光混合而成的部分偏振光？</a:t>
            </a:r>
            <a:endParaRPr lang="zh-CN" altLang="en-US"/>
          </a:p>
          <a:p>
            <a:pPr algn="just"/>
            <a:r>
              <a:rPr lang="zh-CN" altLang="en-US" b="1"/>
              <a:t> </a:t>
            </a:r>
            <a:endParaRPr lang="zh-CN" altLang="en-US"/>
          </a:p>
          <a:p>
            <a:pPr algn="just"/>
            <a:r>
              <a:rPr lang="zh-CN" altLang="en-US" b="1"/>
              <a:t>演示 起偏和检偏</a:t>
            </a:r>
            <a:endParaRPr lang="zh-CN" altLang="en-US"/>
          </a:p>
          <a:p>
            <a:pPr algn="just"/>
            <a:r>
              <a:rPr lang="zh-CN" altLang="en-US" b="1">
                <a:solidFill>
                  <a:srgbClr val="FF0000"/>
                </a:solidFill>
              </a:rPr>
              <a:t> </a:t>
            </a:r>
            <a:endParaRPr lang="zh-CN" altLang="en-US"/>
          </a:p>
          <a:p>
            <a:pPr algn="just"/>
            <a:r>
              <a:rPr lang="zh-CN" altLang="en-US" b="1">
                <a:solidFill>
                  <a:srgbClr val="0000FF"/>
                </a:solidFill>
              </a:rPr>
              <a:t> </a:t>
            </a:r>
            <a:endParaRPr lang="zh-CN" altLang="en-US"/>
          </a:p>
          <a:p>
            <a:pPr algn="just"/>
            <a:r>
              <a:rPr lang="zh-CN" altLang="en-US" b="1">
                <a:solidFill>
                  <a:srgbClr val="0000FF"/>
                </a:solidFill>
              </a:rPr>
              <a:t> </a:t>
            </a:r>
            <a:endParaRPr lang="zh-CN" altLang="en-US"/>
          </a:p>
          <a:p>
            <a:pPr algn="just"/>
            <a:r>
              <a:rPr lang="zh-CN" altLang="en-US" b="1">
                <a:solidFill>
                  <a:srgbClr val="0000FF"/>
                </a:solidFill>
              </a:rPr>
              <a:t> </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272583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4504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56781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60350"/>
            <a:ext cx="8240713" cy="5616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buFont typeface="Arial" pitchFamily="34" charset="0"/>
              <a:buNone/>
              <a:defRPr>
                <a:latin typeface="Arial" pitchFamily="34" charset="0"/>
                <a:ea typeface="宋体" pitchFamily="2" charset="-122"/>
              </a:defRPr>
            </a:lvl1pPr>
          </a:lstStyle>
          <a:p>
            <a:pPr>
              <a:defRPr/>
            </a:pPr>
            <a:fld id="{4AA474AF-9837-420F-83A2-FE59CB32256F}" type="datetimeFigureOut">
              <a:rPr lang="zh-CN" altLang="en-US"/>
              <a:pPr>
                <a:defRPr/>
              </a:pPr>
              <a:t>2019/11/5</a:t>
            </a:fld>
            <a:endParaRPr lang="zh-CN" altLang="en-US"/>
          </a:p>
        </p:txBody>
      </p:sp>
      <p:sp>
        <p:nvSpPr>
          <p:cNvPr id="4" name="Rectangle 5"/>
          <p:cNvSpPr>
            <a:spLocks noGrp="1" noChangeArrowheads="1"/>
          </p:cNvSpPr>
          <p:nvPr>
            <p:ph type="ftr" sz="quarter" idx="11"/>
          </p:nvPr>
        </p:nvSpPr>
        <p:spPr>
          <a:xfrm>
            <a:off x="2771775" y="6245225"/>
            <a:ext cx="2895600" cy="476250"/>
          </a:xfrm>
          <a:prstGeom prst="rect">
            <a:avLst/>
          </a:prstGeom>
        </p:spPr>
        <p:txBody>
          <a:bodyPr vert="horz" wrap="square" lIns="91440" tIns="45720" rIns="91440" bIns="45720" numCol="1" anchor="t" anchorCtr="0" compatLnSpc="1">
            <a:prstTxWarp prst="textNoShape">
              <a:avLst/>
            </a:prstTxWarp>
          </a:bodyPr>
          <a:lstStyle>
            <a:lvl1pPr>
              <a:buFont typeface="Arial" pitchFamily="34" charset="0"/>
              <a:buNone/>
              <a:defRPr>
                <a:latin typeface="Arial" pitchFamily="34" charset="0"/>
                <a:ea typeface="宋体" pitchFamily="2" charset="-122"/>
              </a:defRPr>
            </a:lvl1pPr>
          </a:lstStyle>
          <a:p>
            <a:pPr>
              <a:defRPr/>
            </a:pPr>
            <a:endParaRPr lang="zh-CN" altLang="en-US"/>
          </a:p>
        </p:txBody>
      </p:sp>
    </p:spTree>
    <p:extLst>
      <p:ext uri="{BB962C8B-B14F-4D97-AF65-F5344CB8AC3E}">
        <p14:creationId xmlns:p14="http://schemas.microsoft.com/office/powerpoint/2010/main" val="3777907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6158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135680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9307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35589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5935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256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409761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5254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7" descr="E:\卢文芸\理学院总结资料\东华大学理学院院徽02.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l="27425" t="18712" r="30971" b="26024"/>
          <a:stretch>
            <a:fillRect/>
          </a:stretch>
        </p:blipFill>
        <p:spPr bwMode="auto">
          <a:xfrm>
            <a:off x="6084888" y="3983038"/>
            <a:ext cx="3059112" cy="287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矩形 5"/>
          <p:cNvSpPr>
            <a:spLocks noChangeArrowheads="1"/>
          </p:cNvSpPr>
          <p:nvPr userDrawn="1"/>
        </p:nvSpPr>
        <p:spPr bwMode="auto">
          <a:xfrm>
            <a:off x="6011863" y="3933825"/>
            <a:ext cx="3132137" cy="2924175"/>
          </a:xfrm>
          <a:prstGeom prst="rect">
            <a:avLst/>
          </a:prstGeom>
          <a:solidFill>
            <a:srgbClr val="FFFFFF">
              <a:alpha val="89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defRPr/>
            </a:pPr>
            <a:endParaRPr lang="zh-CN" altLang="en-US">
              <a:solidFill>
                <a:srgbClr val="FFFFFF"/>
              </a:solidFill>
              <a:ea typeface="黑体" pitchFamily="49" charset="-122"/>
            </a:endParaRPr>
          </a:p>
        </p:txBody>
      </p:sp>
      <p:sp>
        <p:nvSpPr>
          <p:cNvPr id="1028" name="Line 21"/>
          <p:cNvSpPr>
            <a:spLocks noChangeShapeType="1"/>
          </p:cNvSpPr>
          <p:nvPr userDrawn="1"/>
        </p:nvSpPr>
        <p:spPr bwMode="auto">
          <a:xfrm flipV="1">
            <a:off x="611188" y="6350000"/>
            <a:ext cx="7924800" cy="0"/>
          </a:xfrm>
          <a:prstGeom prst="line">
            <a:avLst/>
          </a:prstGeom>
          <a:noFill/>
          <a:ln w="31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9" name="Oval 22">
            <a:hlinkClick r:id="" action="ppaction://hlinkshowjump?jump=previousslide"/>
          </p:cNvPr>
          <p:cNvSpPr>
            <a:spLocks noChangeArrowheads="1"/>
          </p:cNvSpPr>
          <p:nvPr userDrawn="1"/>
        </p:nvSpPr>
        <p:spPr bwMode="auto">
          <a:xfrm>
            <a:off x="5003800" y="6394450"/>
            <a:ext cx="649288" cy="431800"/>
          </a:xfrm>
          <a:prstGeom prst="ellipse">
            <a:avLst/>
          </a:prstGeom>
          <a:blipFill dpi="0" rotWithShape="0">
            <a:blip r:embed="rId15" cstate="print"/>
            <a:srcRect/>
            <a:tile tx="0" ty="0" sx="100000" sy="100000" flip="none" algn="tl"/>
          </a:blipFill>
          <a:ln w="28575" cap="rnd" cmpd="sng">
            <a:solidFill>
              <a:srgbClr val="CCFFCC"/>
            </a:solidFill>
            <a:prstDash val="sysDot"/>
            <a:round/>
            <a:headEnd/>
            <a:tailEnd/>
          </a:ln>
        </p:spPr>
        <p:txBody>
          <a:bodyPr wrap="none" lIns="180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defRPr/>
            </a:pPr>
            <a:r>
              <a:rPr lang="zh-CN" altLang="en-US" sz="2400" b="1" i="1">
                <a:solidFill>
                  <a:srgbClr val="FF9900"/>
                </a:solidFill>
                <a:latin typeface="Verdana" pitchFamily="34" charset="0"/>
                <a:ea typeface="华文行楷" pitchFamily="2" charset="-122"/>
              </a:rPr>
              <a:t>上页</a:t>
            </a:r>
            <a:endParaRPr lang="zh-CN" altLang="en-US">
              <a:solidFill>
                <a:srgbClr val="000000"/>
              </a:solidFill>
              <a:ea typeface="宋体" pitchFamily="2" charset="-122"/>
            </a:endParaRPr>
          </a:p>
        </p:txBody>
      </p:sp>
      <p:sp>
        <p:nvSpPr>
          <p:cNvPr id="1030" name="Oval 23">
            <a:hlinkClick r:id="" action="ppaction://hlinkshowjump?jump=nextslide"/>
          </p:cNvPr>
          <p:cNvSpPr>
            <a:spLocks noChangeArrowheads="1"/>
          </p:cNvSpPr>
          <p:nvPr userDrawn="1"/>
        </p:nvSpPr>
        <p:spPr bwMode="auto">
          <a:xfrm>
            <a:off x="5724525" y="6392863"/>
            <a:ext cx="649288" cy="431800"/>
          </a:xfrm>
          <a:prstGeom prst="ellipse">
            <a:avLst/>
          </a:prstGeom>
          <a:blipFill dpi="0" rotWithShape="0">
            <a:blip r:embed="rId15" cstate="print"/>
            <a:srcRect/>
            <a:tile tx="0" ty="0" sx="100000" sy="100000" flip="none" algn="tl"/>
          </a:blipFill>
          <a:ln w="28575" cap="rnd" cmpd="sng">
            <a:solidFill>
              <a:srgbClr val="CCFFCC"/>
            </a:solidFill>
            <a:prstDash val="sysDot"/>
            <a:round/>
            <a:headEnd/>
            <a:tailEnd/>
          </a:ln>
        </p:spPr>
        <p:txBody>
          <a:bodyPr wrap="none" lIns="180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defRPr/>
            </a:pPr>
            <a:r>
              <a:rPr lang="zh-CN" altLang="en-US" sz="2400" b="1" i="1">
                <a:solidFill>
                  <a:srgbClr val="FF9900"/>
                </a:solidFill>
                <a:latin typeface="Verdana" pitchFamily="34" charset="0"/>
                <a:ea typeface="华文行楷" pitchFamily="2" charset="-122"/>
              </a:rPr>
              <a:t>下页</a:t>
            </a:r>
            <a:endParaRPr lang="zh-CN" altLang="en-US">
              <a:solidFill>
                <a:srgbClr val="000000"/>
              </a:solidFill>
              <a:ea typeface="宋体" pitchFamily="2" charset="-122"/>
            </a:endParaRPr>
          </a:p>
        </p:txBody>
      </p:sp>
      <p:sp>
        <p:nvSpPr>
          <p:cNvPr id="1031" name="Oval 24">
            <a:hlinkClick r:id="" action="ppaction://hlinkshowjump?jump=firstslide"/>
          </p:cNvPr>
          <p:cNvSpPr>
            <a:spLocks noChangeArrowheads="1"/>
          </p:cNvSpPr>
          <p:nvPr userDrawn="1"/>
        </p:nvSpPr>
        <p:spPr bwMode="auto">
          <a:xfrm>
            <a:off x="6443663" y="6392863"/>
            <a:ext cx="649287" cy="431800"/>
          </a:xfrm>
          <a:prstGeom prst="ellipse">
            <a:avLst/>
          </a:prstGeom>
          <a:blipFill dpi="0" rotWithShape="0">
            <a:blip r:embed="rId15" cstate="print"/>
            <a:srcRect/>
            <a:tile tx="0" ty="0" sx="100000" sy="100000" flip="none" algn="tl"/>
          </a:blipFill>
          <a:ln w="28575" cap="rnd" cmpd="sng">
            <a:solidFill>
              <a:srgbClr val="CCFFCC"/>
            </a:solidFill>
            <a:prstDash val="sysDot"/>
            <a:round/>
            <a:headEnd/>
            <a:tailEnd/>
          </a:ln>
        </p:spPr>
        <p:txBody>
          <a:bodyPr wrap="none" lIns="180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defRPr/>
            </a:pPr>
            <a:r>
              <a:rPr lang="zh-CN" altLang="en-US" sz="2400" b="1" i="1">
                <a:solidFill>
                  <a:srgbClr val="FF9900"/>
                </a:solidFill>
                <a:latin typeface="Verdana" pitchFamily="34" charset="0"/>
                <a:ea typeface="华文行楷" pitchFamily="2" charset="-122"/>
              </a:rPr>
              <a:t>返回</a:t>
            </a:r>
            <a:endParaRPr lang="zh-CN" altLang="en-US">
              <a:solidFill>
                <a:srgbClr val="000000"/>
              </a:solidFill>
              <a:ea typeface="宋体" pitchFamily="2" charset="-122"/>
            </a:endParaRPr>
          </a:p>
        </p:txBody>
      </p:sp>
      <p:sp>
        <p:nvSpPr>
          <p:cNvPr id="1032" name="Oval 25">
            <a:hlinkClick r:id="" action="ppaction://hlinkshowjump?jump=endshow"/>
          </p:cNvPr>
          <p:cNvSpPr>
            <a:spLocks noChangeArrowheads="1"/>
          </p:cNvSpPr>
          <p:nvPr userDrawn="1"/>
        </p:nvSpPr>
        <p:spPr bwMode="auto">
          <a:xfrm>
            <a:off x="7162800" y="6392863"/>
            <a:ext cx="649288" cy="431800"/>
          </a:xfrm>
          <a:prstGeom prst="ellipse">
            <a:avLst/>
          </a:prstGeom>
          <a:blipFill dpi="0" rotWithShape="0">
            <a:blip r:embed="rId15" cstate="print"/>
            <a:srcRect/>
            <a:tile tx="0" ty="0" sx="100000" sy="100000" flip="none" algn="tl"/>
          </a:blipFill>
          <a:ln w="28575" cap="rnd" cmpd="sng">
            <a:solidFill>
              <a:srgbClr val="CCFFCC"/>
            </a:solidFill>
            <a:prstDash val="sysDot"/>
            <a:round/>
            <a:headEnd/>
            <a:tailEnd/>
          </a:ln>
        </p:spPr>
        <p:txBody>
          <a:bodyPr wrap="none" lIns="180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defRPr/>
            </a:pPr>
            <a:r>
              <a:rPr lang="zh-CN" altLang="en-US" sz="2400" b="1" i="1">
                <a:solidFill>
                  <a:srgbClr val="FF9900"/>
                </a:solidFill>
                <a:latin typeface="Verdana" pitchFamily="34" charset="0"/>
                <a:ea typeface="华文行楷" pitchFamily="2" charset="-122"/>
              </a:rPr>
              <a:t>退出</a:t>
            </a:r>
            <a:endParaRPr lang="zh-CN" altLang="en-US">
              <a:solidFill>
                <a:srgbClr val="000000"/>
              </a:solidFill>
              <a:ea typeface="宋体" pitchFamily="2" charset="-122"/>
            </a:endParaRPr>
          </a:p>
        </p:txBody>
      </p:sp>
      <p:sp>
        <p:nvSpPr>
          <p:cNvPr id="1033" name="Line 26"/>
          <p:cNvSpPr>
            <a:spLocks noChangeShapeType="1"/>
          </p:cNvSpPr>
          <p:nvPr userDrawn="1"/>
        </p:nvSpPr>
        <p:spPr bwMode="auto">
          <a:xfrm flipV="1">
            <a:off x="611188" y="6350000"/>
            <a:ext cx="7924800" cy="0"/>
          </a:xfrm>
          <a:prstGeom prst="line">
            <a:avLst/>
          </a:prstGeom>
          <a:noFill/>
          <a:ln w="31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Oval 27">
            <a:hlinkClick r:id="" action="ppaction://hlinkshowjump?jump=previousslide"/>
          </p:cNvPr>
          <p:cNvSpPr>
            <a:spLocks noChangeArrowheads="1"/>
          </p:cNvSpPr>
          <p:nvPr userDrawn="1"/>
        </p:nvSpPr>
        <p:spPr bwMode="auto">
          <a:xfrm>
            <a:off x="5003800" y="6397625"/>
            <a:ext cx="649288" cy="431800"/>
          </a:xfrm>
          <a:prstGeom prst="ellipse">
            <a:avLst/>
          </a:prstGeom>
          <a:blipFill dpi="0" rotWithShape="0">
            <a:blip r:embed="rId15" cstate="print"/>
            <a:srcRect/>
            <a:tile tx="0" ty="0" sx="100000" sy="100000" flip="none" algn="tl"/>
          </a:blipFill>
          <a:ln w="28575" cap="rnd" cmpd="sng">
            <a:solidFill>
              <a:srgbClr val="333399"/>
            </a:solidFill>
            <a:prstDash val="sysDot"/>
            <a:round/>
            <a:headEnd/>
            <a:tailEnd/>
          </a:ln>
        </p:spPr>
        <p:txBody>
          <a:bodyPr wrap="none" lIns="180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defRPr/>
            </a:pPr>
            <a:r>
              <a:rPr lang="zh-CN" altLang="en-US" sz="2400" b="1" i="1">
                <a:solidFill>
                  <a:srgbClr val="333399"/>
                </a:solidFill>
                <a:latin typeface="Verdana" pitchFamily="34" charset="0"/>
                <a:ea typeface="华文行楷" pitchFamily="2" charset="-122"/>
              </a:rPr>
              <a:t>上页</a:t>
            </a:r>
            <a:endParaRPr lang="zh-CN" altLang="en-US">
              <a:solidFill>
                <a:srgbClr val="000000"/>
              </a:solidFill>
              <a:ea typeface="宋体" pitchFamily="2" charset="-122"/>
            </a:endParaRPr>
          </a:p>
        </p:txBody>
      </p:sp>
      <p:sp>
        <p:nvSpPr>
          <p:cNvPr id="1035" name="Oval 28">
            <a:hlinkClick r:id="" action="ppaction://hlinkshowjump?jump=nextslide"/>
          </p:cNvPr>
          <p:cNvSpPr>
            <a:spLocks noChangeArrowheads="1"/>
          </p:cNvSpPr>
          <p:nvPr userDrawn="1"/>
        </p:nvSpPr>
        <p:spPr bwMode="auto">
          <a:xfrm>
            <a:off x="5724525" y="6392863"/>
            <a:ext cx="649288" cy="431800"/>
          </a:xfrm>
          <a:prstGeom prst="ellipse">
            <a:avLst/>
          </a:prstGeom>
          <a:blipFill dpi="0" rotWithShape="0">
            <a:blip r:embed="rId15" cstate="print"/>
            <a:srcRect/>
            <a:tile tx="0" ty="0" sx="100000" sy="100000" flip="none" algn="tl"/>
          </a:blipFill>
          <a:ln w="28575" cap="rnd" cmpd="sng">
            <a:solidFill>
              <a:srgbClr val="333399"/>
            </a:solidFill>
            <a:prstDash val="sysDot"/>
            <a:round/>
            <a:headEnd/>
            <a:tailEnd/>
          </a:ln>
        </p:spPr>
        <p:txBody>
          <a:bodyPr wrap="none" lIns="180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defRPr/>
            </a:pPr>
            <a:r>
              <a:rPr lang="zh-CN" altLang="en-US" sz="2400" b="1" i="1">
                <a:solidFill>
                  <a:srgbClr val="333399"/>
                </a:solidFill>
                <a:latin typeface="Verdana" pitchFamily="34" charset="0"/>
                <a:ea typeface="华文行楷" pitchFamily="2" charset="-122"/>
              </a:rPr>
              <a:t>下页</a:t>
            </a:r>
            <a:endParaRPr lang="zh-CN" altLang="en-US">
              <a:solidFill>
                <a:srgbClr val="000000"/>
              </a:solidFill>
              <a:ea typeface="宋体" pitchFamily="2" charset="-122"/>
            </a:endParaRPr>
          </a:p>
        </p:txBody>
      </p:sp>
      <p:sp>
        <p:nvSpPr>
          <p:cNvPr id="1036" name="Oval 29">
            <a:hlinkClick r:id="" action="ppaction://hlinkshowjump?jump=firstslide"/>
          </p:cNvPr>
          <p:cNvSpPr>
            <a:spLocks noChangeArrowheads="1"/>
          </p:cNvSpPr>
          <p:nvPr userDrawn="1"/>
        </p:nvSpPr>
        <p:spPr bwMode="auto">
          <a:xfrm>
            <a:off x="6443663" y="6392863"/>
            <a:ext cx="649287" cy="431800"/>
          </a:xfrm>
          <a:prstGeom prst="ellipse">
            <a:avLst/>
          </a:prstGeom>
          <a:blipFill dpi="0" rotWithShape="0">
            <a:blip r:embed="rId15" cstate="print"/>
            <a:srcRect/>
            <a:tile tx="0" ty="0" sx="100000" sy="100000" flip="none" algn="tl"/>
          </a:blipFill>
          <a:ln w="28575" cap="rnd" cmpd="sng">
            <a:solidFill>
              <a:srgbClr val="333399"/>
            </a:solidFill>
            <a:prstDash val="sysDot"/>
            <a:round/>
            <a:headEnd/>
            <a:tailEnd/>
          </a:ln>
        </p:spPr>
        <p:txBody>
          <a:bodyPr wrap="none" lIns="180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defRPr/>
            </a:pPr>
            <a:r>
              <a:rPr lang="zh-CN" altLang="en-US" sz="2400" b="1" i="1">
                <a:solidFill>
                  <a:srgbClr val="333399"/>
                </a:solidFill>
                <a:latin typeface="Verdana" pitchFamily="34" charset="0"/>
                <a:ea typeface="华文行楷" pitchFamily="2" charset="-122"/>
              </a:rPr>
              <a:t>返回</a:t>
            </a:r>
            <a:endParaRPr lang="zh-CN" altLang="en-US">
              <a:solidFill>
                <a:srgbClr val="000000"/>
              </a:solidFill>
              <a:ea typeface="宋体" pitchFamily="2" charset="-122"/>
            </a:endParaRPr>
          </a:p>
        </p:txBody>
      </p:sp>
      <p:sp>
        <p:nvSpPr>
          <p:cNvPr id="1037" name="Oval 30">
            <a:hlinkClick r:id="" action="ppaction://hlinkshowjump?jump=endshow"/>
          </p:cNvPr>
          <p:cNvSpPr>
            <a:spLocks noChangeArrowheads="1"/>
          </p:cNvSpPr>
          <p:nvPr userDrawn="1"/>
        </p:nvSpPr>
        <p:spPr bwMode="auto">
          <a:xfrm>
            <a:off x="7162800" y="6392863"/>
            <a:ext cx="649288" cy="431800"/>
          </a:xfrm>
          <a:prstGeom prst="ellipse">
            <a:avLst/>
          </a:prstGeom>
          <a:blipFill dpi="0" rotWithShape="0">
            <a:blip r:embed="rId15" cstate="print"/>
            <a:srcRect/>
            <a:tile tx="0" ty="0" sx="100000" sy="100000" flip="none" algn="tl"/>
          </a:blipFill>
          <a:ln w="28575" cap="rnd" cmpd="sng">
            <a:solidFill>
              <a:srgbClr val="333399"/>
            </a:solidFill>
            <a:prstDash val="sysDot"/>
            <a:round/>
            <a:headEnd/>
            <a:tailEnd/>
          </a:ln>
        </p:spPr>
        <p:txBody>
          <a:bodyPr wrap="none" lIns="180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defRPr/>
            </a:pPr>
            <a:r>
              <a:rPr lang="zh-CN" altLang="en-US" sz="2400" b="1" i="1">
                <a:solidFill>
                  <a:srgbClr val="333399"/>
                </a:solidFill>
                <a:latin typeface="Verdana" pitchFamily="34" charset="0"/>
                <a:ea typeface="华文行楷" pitchFamily="2" charset="-122"/>
              </a:rPr>
              <a:t>退出</a:t>
            </a:r>
            <a:endParaRPr lang="zh-CN" altLang="en-US">
              <a:solidFill>
                <a:srgbClr val="000000"/>
              </a:solidFill>
              <a:ea typeface="宋体" pitchFamily="2" charset="-122"/>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0" fontAlgn="base" hangingPunct="0">
        <a:spcBef>
          <a:spcPct val="0"/>
        </a:spcBef>
        <a:spcAft>
          <a:spcPct val="0"/>
        </a:spcAft>
        <a:defRPr sz="3200" b="1">
          <a:solidFill>
            <a:schemeClr val="bg1"/>
          </a:solidFill>
          <a:latin typeface="Verdana" pitchFamily="34" charset="0"/>
        </a:defRPr>
      </a:lvl6pPr>
      <a:lvl7pPr marL="914400" algn="ctr" rtl="0" eaLnBrk="0" fontAlgn="base" hangingPunct="0">
        <a:spcBef>
          <a:spcPct val="0"/>
        </a:spcBef>
        <a:spcAft>
          <a:spcPct val="0"/>
        </a:spcAft>
        <a:defRPr sz="3200" b="1">
          <a:solidFill>
            <a:schemeClr val="bg1"/>
          </a:solidFill>
          <a:latin typeface="Verdana" pitchFamily="34" charset="0"/>
        </a:defRPr>
      </a:lvl7pPr>
      <a:lvl8pPr marL="1371600" algn="ctr" rtl="0" eaLnBrk="0" fontAlgn="base" hangingPunct="0">
        <a:spcBef>
          <a:spcPct val="0"/>
        </a:spcBef>
        <a:spcAft>
          <a:spcPct val="0"/>
        </a:spcAft>
        <a:defRPr sz="3200" b="1">
          <a:solidFill>
            <a:schemeClr val="bg1"/>
          </a:solidFill>
          <a:latin typeface="Verdana" pitchFamily="34" charset="0"/>
        </a:defRPr>
      </a:lvl8pPr>
      <a:lvl9pPr marL="1828800" algn="ctr" rtl="0" eaLnBrk="0" fontAlgn="base" hangingPunct="0">
        <a:spcBef>
          <a:spcPct val="0"/>
        </a:spcBef>
        <a:spcAft>
          <a:spcPct val="0"/>
        </a:spcAft>
        <a:defRPr sz="32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n-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100.xml.rels><?xml version="1.0" encoding="UTF-8" standalone="yes"?>
<Relationships xmlns="http://schemas.openxmlformats.org/package/2006/relationships"><Relationship Id="rId2" Type="http://schemas.openxmlformats.org/officeDocument/2006/relationships/image" Target="../media/image34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64.vml"/><Relationship Id="rId5" Type="http://schemas.openxmlformats.org/officeDocument/2006/relationships/image" Target="../media/image342.wmf"/><Relationship Id="rId4" Type="http://schemas.openxmlformats.org/officeDocument/2006/relationships/oleObject" Target="../embeddings/oleObject331.bin"/></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4.xml"/><Relationship Id="rId1" Type="http://schemas.openxmlformats.org/officeDocument/2006/relationships/vmlDrawing" Target="../drawings/vmlDrawing65.vml"/><Relationship Id="rId4" Type="http://schemas.openxmlformats.org/officeDocument/2006/relationships/image" Target="../media/image345.wmf"/></Relationships>
</file>

<file path=ppt/slides/_rels/slide103.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334.bin"/><Relationship Id="rId13" Type="http://schemas.openxmlformats.org/officeDocument/2006/relationships/image" Target="../media/image351.wmf"/><Relationship Id="rId3" Type="http://schemas.openxmlformats.org/officeDocument/2006/relationships/oleObject" Target="../embeddings/oleObject332.bin"/><Relationship Id="rId7" Type="http://schemas.openxmlformats.org/officeDocument/2006/relationships/image" Target="../media/image348.wmf"/><Relationship Id="rId12" Type="http://schemas.openxmlformats.org/officeDocument/2006/relationships/oleObject" Target="../embeddings/oleObject336.bin"/><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oleObject" Target="../embeddings/oleObject333.bin"/><Relationship Id="rId11" Type="http://schemas.openxmlformats.org/officeDocument/2006/relationships/image" Target="../media/image350.wmf"/><Relationship Id="rId5" Type="http://schemas.openxmlformats.org/officeDocument/2006/relationships/image" Target="../media/image352.png"/><Relationship Id="rId10" Type="http://schemas.openxmlformats.org/officeDocument/2006/relationships/oleObject" Target="../embeddings/oleObject335.bin"/><Relationship Id="rId4" Type="http://schemas.openxmlformats.org/officeDocument/2006/relationships/image" Target="../media/image347.emf"/><Relationship Id="rId9" Type="http://schemas.openxmlformats.org/officeDocument/2006/relationships/image" Target="../media/image349.wmf"/></Relationships>
</file>

<file path=ppt/slides/_rels/slide107.xml.rels><?xml version="1.0" encoding="UTF-8" standalone="yes"?>
<Relationships xmlns="http://schemas.openxmlformats.org/package/2006/relationships"><Relationship Id="rId8" Type="http://schemas.openxmlformats.org/officeDocument/2006/relationships/image" Target="../media/image354.wmf"/><Relationship Id="rId13" Type="http://schemas.openxmlformats.org/officeDocument/2006/relationships/image" Target="../media/image356.wmf"/><Relationship Id="rId3" Type="http://schemas.openxmlformats.org/officeDocument/2006/relationships/notesSlide" Target="../notesSlides/notesSlide10.xml"/><Relationship Id="rId7" Type="http://schemas.openxmlformats.org/officeDocument/2006/relationships/oleObject" Target="../embeddings/oleObject339.bin"/><Relationship Id="rId12" Type="http://schemas.openxmlformats.org/officeDocument/2006/relationships/oleObject" Target="../embeddings/oleObject342.bin"/><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oleObject" Target="../embeddings/oleObject338.bin"/><Relationship Id="rId11" Type="http://schemas.openxmlformats.org/officeDocument/2006/relationships/image" Target="../media/image355.wmf"/><Relationship Id="rId5" Type="http://schemas.openxmlformats.org/officeDocument/2006/relationships/image" Target="../media/image353.wmf"/><Relationship Id="rId10" Type="http://schemas.openxmlformats.org/officeDocument/2006/relationships/oleObject" Target="../embeddings/oleObject341.bin"/><Relationship Id="rId4" Type="http://schemas.openxmlformats.org/officeDocument/2006/relationships/oleObject" Target="../embeddings/oleObject337.bin"/><Relationship Id="rId9" Type="http://schemas.openxmlformats.org/officeDocument/2006/relationships/oleObject" Target="../embeddings/oleObject340.bin"/></Relationships>
</file>

<file path=ppt/slides/_rels/slide108.xml.rels><?xml version="1.0" encoding="UTF-8" standalone="yes"?>
<Relationships xmlns="http://schemas.openxmlformats.org/package/2006/relationships"><Relationship Id="rId8" Type="http://schemas.openxmlformats.org/officeDocument/2006/relationships/image" Target="../media/image359.wmf"/><Relationship Id="rId13" Type="http://schemas.openxmlformats.org/officeDocument/2006/relationships/image" Target="../media/image361.wmf"/><Relationship Id="rId18" Type="http://schemas.openxmlformats.org/officeDocument/2006/relationships/oleObject" Target="../embeddings/oleObject352.bin"/><Relationship Id="rId26" Type="http://schemas.openxmlformats.org/officeDocument/2006/relationships/oleObject" Target="../embeddings/oleObject357.bin"/><Relationship Id="rId39" Type="http://schemas.openxmlformats.org/officeDocument/2006/relationships/image" Target="../media/image370.wmf"/><Relationship Id="rId3" Type="http://schemas.openxmlformats.org/officeDocument/2006/relationships/oleObject" Target="../embeddings/oleObject343.bin"/><Relationship Id="rId21" Type="http://schemas.openxmlformats.org/officeDocument/2006/relationships/image" Target="../media/image364.wmf"/><Relationship Id="rId34" Type="http://schemas.openxmlformats.org/officeDocument/2006/relationships/image" Target="../media/image369.wmf"/><Relationship Id="rId7" Type="http://schemas.openxmlformats.org/officeDocument/2006/relationships/oleObject" Target="../embeddings/oleObject345.bin"/><Relationship Id="rId12" Type="http://schemas.openxmlformats.org/officeDocument/2006/relationships/oleObject" Target="../embeddings/oleObject348.bin"/><Relationship Id="rId17" Type="http://schemas.openxmlformats.org/officeDocument/2006/relationships/oleObject" Target="../embeddings/oleObject351.bin"/><Relationship Id="rId25" Type="http://schemas.openxmlformats.org/officeDocument/2006/relationships/oleObject" Target="../embeddings/oleObject356.bin"/><Relationship Id="rId33" Type="http://schemas.openxmlformats.org/officeDocument/2006/relationships/oleObject" Target="../embeddings/oleObject361.bin"/><Relationship Id="rId38" Type="http://schemas.openxmlformats.org/officeDocument/2006/relationships/oleObject" Target="../embeddings/oleObject365.bin"/><Relationship Id="rId2" Type="http://schemas.openxmlformats.org/officeDocument/2006/relationships/slideLayout" Target="../slideLayouts/slideLayout7.xml"/><Relationship Id="rId16" Type="http://schemas.openxmlformats.org/officeDocument/2006/relationships/image" Target="../media/image362.wmf"/><Relationship Id="rId20" Type="http://schemas.openxmlformats.org/officeDocument/2006/relationships/oleObject" Target="../embeddings/oleObject353.bin"/><Relationship Id="rId29" Type="http://schemas.openxmlformats.org/officeDocument/2006/relationships/oleObject" Target="../embeddings/oleObject359.bin"/><Relationship Id="rId1" Type="http://schemas.openxmlformats.org/officeDocument/2006/relationships/vmlDrawing" Target="../drawings/vmlDrawing68.vml"/><Relationship Id="rId6" Type="http://schemas.openxmlformats.org/officeDocument/2006/relationships/image" Target="../media/image358.wmf"/><Relationship Id="rId11" Type="http://schemas.openxmlformats.org/officeDocument/2006/relationships/oleObject" Target="../embeddings/oleObject347.bin"/><Relationship Id="rId24" Type="http://schemas.openxmlformats.org/officeDocument/2006/relationships/image" Target="../media/image365.wmf"/><Relationship Id="rId32" Type="http://schemas.openxmlformats.org/officeDocument/2006/relationships/image" Target="../media/image368.wmf"/><Relationship Id="rId37" Type="http://schemas.openxmlformats.org/officeDocument/2006/relationships/oleObject" Target="../embeddings/oleObject364.bin"/><Relationship Id="rId40" Type="http://schemas.openxmlformats.org/officeDocument/2006/relationships/oleObject" Target="../embeddings/oleObject366.bin"/><Relationship Id="rId5" Type="http://schemas.openxmlformats.org/officeDocument/2006/relationships/oleObject" Target="../embeddings/oleObject344.bin"/><Relationship Id="rId15" Type="http://schemas.openxmlformats.org/officeDocument/2006/relationships/oleObject" Target="../embeddings/oleObject350.bin"/><Relationship Id="rId23" Type="http://schemas.openxmlformats.org/officeDocument/2006/relationships/oleObject" Target="../embeddings/oleObject355.bin"/><Relationship Id="rId28" Type="http://schemas.openxmlformats.org/officeDocument/2006/relationships/image" Target="../media/image366.wmf"/><Relationship Id="rId36" Type="http://schemas.openxmlformats.org/officeDocument/2006/relationships/oleObject" Target="../embeddings/oleObject363.bin"/><Relationship Id="rId10" Type="http://schemas.openxmlformats.org/officeDocument/2006/relationships/image" Target="../media/image360.wmf"/><Relationship Id="rId19" Type="http://schemas.openxmlformats.org/officeDocument/2006/relationships/image" Target="../media/image363.wmf"/><Relationship Id="rId31" Type="http://schemas.openxmlformats.org/officeDocument/2006/relationships/oleObject" Target="../embeddings/oleObject360.bin"/><Relationship Id="rId4" Type="http://schemas.openxmlformats.org/officeDocument/2006/relationships/image" Target="../media/image357.wmf"/><Relationship Id="rId9" Type="http://schemas.openxmlformats.org/officeDocument/2006/relationships/oleObject" Target="../embeddings/oleObject346.bin"/><Relationship Id="rId14" Type="http://schemas.openxmlformats.org/officeDocument/2006/relationships/oleObject" Target="../embeddings/oleObject349.bin"/><Relationship Id="rId22" Type="http://schemas.openxmlformats.org/officeDocument/2006/relationships/oleObject" Target="../embeddings/oleObject354.bin"/><Relationship Id="rId27" Type="http://schemas.openxmlformats.org/officeDocument/2006/relationships/oleObject" Target="../embeddings/oleObject358.bin"/><Relationship Id="rId30" Type="http://schemas.openxmlformats.org/officeDocument/2006/relationships/image" Target="../media/image367.wmf"/><Relationship Id="rId35" Type="http://schemas.openxmlformats.org/officeDocument/2006/relationships/oleObject" Target="../embeddings/oleObject362.bin"/></Relationships>
</file>

<file path=ppt/slides/_rels/slide109.xml.rels><?xml version="1.0" encoding="UTF-8" standalone="yes"?>
<Relationships xmlns="http://schemas.openxmlformats.org/package/2006/relationships"><Relationship Id="rId8" Type="http://schemas.openxmlformats.org/officeDocument/2006/relationships/image" Target="../media/image373.wmf"/><Relationship Id="rId13" Type="http://schemas.openxmlformats.org/officeDocument/2006/relationships/oleObject" Target="../embeddings/oleObject372.bin"/><Relationship Id="rId18" Type="http://schemas.openxmlformats.org/officeDocument/2006/relationships/image" Target="../media/image376.wmf"/><Relationship Id="rId26" Type="http://schemas.openxmlformats.org/officeDocument/2006/relationships/image" Target="../media/image358.wmf"/><Relationship Id="rId3" Type="http://schemas.openxmlformats.org/officeDocument/2006/relationships/oleObject" Target="../embeddings/oleObject367.bin"/><Relationship Id="rId21" Type="http://schemas.openxmlformats.org/officeDocument/2006/relationships/oleObject" Target="../embeddings/oleObject376.bin"/><Relationship Id="rId34" Type="http://schemas.openxmlformats.org/officeDocument/2006/relationships/oleObject" Target="../embeddings/oleObject383.bin"/><Relationship Id="rId7" Type="http://schemas.openxmlformats.org/officeDocument/2006/relationships/oleObject" Target="../embeddings/oleObject369.bin"/><Relationship Id="rId12" Type="http://schemas.openxmlformats.org/officeDocument/2006/relationships/image" Target="../media/image365.wmf"/><Relationship Id="rId17" Type="http://schemas.openxmlformats.org/officeDocument/2006/relationships/oleObject" Target="../embeddings/oleObject374.bin"/><Relationship Id="rId25" Type="http://schemas.openxmlformats.org/officeDocument/2006/relationships/oleObject" Target="../embeddings/oleObject378.bin"/><Relationship Id="rId33" Type="http://schemas.openxmlformats.org/officeDocument/2006/relationships/oleObject" Target="../embeddings/oleObject382.bin"/><Relationship Id="rId2" Type="http://schemas.openxmlformats.org/officeDocument/2006/relationships/slideLayout" Target="../slideLayouts/slideLayout7.xml"/><Relationship Id="rId16" Type="http://schemas.openxmlformats.org/officeDocument/2006/relationships/image" Target="../media/image364.wmf"/><Relationship Id="rId20" Type="http://schemas.openxmlformats.org/officeDocument/2006/relationships/image" Target="../media/image377.wmf"/><Relationship Id="rId29" Type="http://schemas.openxmlformats.org/officeDocument/2006/relationships/oleObject" Target="../embeddings/oleObject380.bin"/><Relationship Id="rId1" Type="http://schemas.openxmlformats.org/officeDocument/2006/relationships/vmlDrawing" Target="../drawings/vmlDrawing69.vml"/><Relationship Id="rId6" Type="http://schemas.openxmlformats.org/officeDocument/2006/relationships/image" Target="../media/image372.wmf"/><Relationship Id="rId11" Type="http://schemas.openxmlformats.org/officeDocument/2006/relationships/oleObject" Target="../embeddings/oleObject371.bin"/><Relationship Id="rId24" Type="http://schemas.openxmlformats.org/officeDocument/2006/relationships/image" Target="../media/image361.wmf"/><Relationship Id="rId32" Type="http://schemas.openxmlformats.org/officeDocument/2006/relationships/image" Target="../media/image363.wmf"/><Relationship Id="rId37" Type="http://schemas.openxmlformats.org/officeDocument/2006/relationships/oleObject" Target="../embeddings/oleObject386.bin"/><Relationship Id="rId5" Type="http://schemas.openxmlformats.org/officeDocument/2006/relationships/oleObject" Target="../embeddings/oleObject368.bin"/><Relationship Id="rId15" Type="http://schemas.openxmlformats.org/officeDocument/2006/relationships/oleObject" Target="../embeddings/oleObject373.bin"/><Relationship Id="rId23" Type="http://schemas.openxmlformats.org/officeDocument/2006/relationships/oleObject" Target="../embeddings/oleObject377.bin"/><Relationship Id="rId28" Type="http://schemas.openxmlformats.org/officeDocument/2006/relationships/image" Target="../media/image362.wmf"/><Relationship Id="rId36" Type="http://schemas.openxmlformats.org/officeDocument/2006/relationships/oleObject" Target="../embeddings/oleObject385.bin"/><Relationship Id="rId10" Type="http://schemas.openxmlformats.org/officeDocument/2006/relationships/image" Target="../media/image374.wmf"/><Relationship Id="rId19" Type="http://schemas.openxmlformats.org/officeDocument/2006/relationships/oleObject" Target="../embeddings/oleObject375.bin"/><Relationship Id="rId31" Type="http://schemas.openxmlformats.org/officeDocument/2006/relationships/oleObject" Target="../embeddings/oleObject381.bin"/><Relationship Id="rId4" Type="http://schemas.openxmlformats.org/officeDocument/2006/relationships/image" Target="../media/image371.wmf"/><Relationship Id="rId9" Type="http://schemas.openxmlformats.org/officeDocument/2006/relationships/oleObject" Target="../embeddings/oleObject370.bin"/><Relationship Id="rId14" Type="http://schemas.openxmlformats.org/officeDocument/2006/relationships/image" Target="../media/image375.wmf"/><Relationship Id="rId22" Type="http://schemas.openxmlformats.org/officeDocument/2006/relationships/image" Target="../media/image360.wmf"/><Relationship Id="rId27" Type="http://schemas.openxmlformats.org/officeDocument/2006/relationships/oleObject" Target="../embeddings/oleObject379.bin"/><Relationship Id="rId30" Type="http://schemas.openxmlformats.org/officeDocument/2006/relationships/image" Target="../media/image359.wmf"/><Relationship Id="rId35" Type="http://schemas.openxmlformats.org/officeDocument/2006/relationships/oleObject" Target="../embeddings/oleObject384.bin"/></Relationships>
</file>

<file path=ppt/slides/_rels/slide11.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13.wmf"/></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389.bin"/><Relationship Id="rId13" Type="http://schemas.openxmlformats.org/officeDocument/2006/relationships/image" Target="../media/image381.wmf"/><Relationship Id="rId3" Type="http://schemas.openxmlformats.org/officeDocument/2006/relationships/image" Target="../media/image382.png"/><Relationship Id="rId7" Type="http://schemas.openxmlformats.org/officeDocument/2006/relationships/image" Target="../media/image359.wmf"/><Relationship Id="rId12" Type="http://schemas.openxmlformats.org/officeDocument/2006/relationships/oleObject" Target="../embeddings/oleObject391.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oleObject" Target="../embeddings/oleObject388.bin"/><Relationship Id="rId11" Type="http://schemas.openxmlformats.org/officeDocument/2006/relationships/image" Target="../media/image380.wmf"/><Relationship Id="rId5" Type="http://schemas.openxmlformats.org/officeDocument/2006/relationships/image" Target="../media/image378.wmf"/><Relationship Id="rId10" Type="http://schemas.openxmlformats.org/officeDocument/2006/relationships/oleObject" Target="../embeddings/oleObject390.bin"/><Relationship Id="rId4" Type="http://schemas.openxmlformats.org/officeDocument/2006/relationships/oleObject" Target="../embeddings/oleObject387.bin"/><Relationship Id="rId9" Type="http://schemas.openxmlformats.org/officeDocument/2006/relationships/image" Target="../media/image379.w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394.bin"/><Relationship Id="rId13" Type="http://schemas.openxmlformats.org/officeDocument/2006/relationships/image" Target="../media/image383.wmf"/><Relationship Id="rId3" Type="http://schemas.openxmlformats.org/officeDocument/2006/relationships/image" Target="../media/image384.wmf"/><Relationship Id="rId7" Type="http://schemas.openxmlformats.org/officeDocument/2006/relationships/image" Target="../media/image359.wmf"/><Relationship Id="rId12" Type="http://schemas.openxmlformats.org/officeDocument/2006/relationships/oleObject" Target="../embeddings/oleObject396.bin"/><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oleObject" Target="../embeddings/oleObject393.bin"/><Relationship Id="rId11" Type="http://schemas.openxmlformats.org/officeDocument/2006/relationships/image" Target="../media/image380.wmf"/><Relationship Id="rId5" Type="http://schemas.openxmlformats.org/officeDocument/2006/relationships/image" Target="../media/image378.wmf"/><Relationship Id="rId10" Type="http://schemas.openxmlformats.org/officeDocument/2006/relationships/oleObject" Target="../embeddings/oleObject395.bin"/><Relationship Id="rId4" Type="http://schemas.openxmlformats.org/officeDocument/2006/relationships/oleObject" Target="../embeddings/oleObject392.bin"/><Relationship Id="rId9" Type="http://schemas.openxmlformats.org/officeDocument/2006/relationships/image" Target="../media/image379.wmf"/></Relationships>
</file>

<file path=ppt/slides/_rels/slide112.xml.rels><?xml version="1.0" encoding="UTF-8" standalone="yes"?>
<Relationships xmlns="http://schemas.openxmlformats.org/package/2006/relationships"><Relationship Id="rId3" Type="http://schemas.openxmlformats.org/officeDocument/2006/relationships/image" Target="../media/image385.wmf"/><Relationship Id="rId7" Type="http://schemas.openxmlformats.org/officeDocument/2006/relationships/image" Target="../media/image359.wmf"/><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oleObject" Target="../embeddings/oleObject398.bin"/><Relationship Id="rId5" Type="http://schemas.openxmlformats.org/officeDocument/2006/relationships/image" Target="../media/image378.wmf"/><Relationship Id="rId4" Type="http://schemas.openxmlformats.org/officeDocument/2006/relationships/oleObject" Target="../embeddings/oleObject397.bin"/></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401.bin"/><Relationship Id="rId13" Type="http://schemas.openxmlformats.org/officeDocument/2006/relationships/image" Target="../media/image389.wmf"/><Relationship Id="rId3" Type="http://schemas.openxmlformats.org/officeDocument/2006/relationships/image" Target="../media/image391.wmf"/><Relationship Id="rId7" Type="http://schemas.openxmlformats.org/officeDocument/2006/relationships/image" Target="../media/image386.wmf"/><Relationship Id="rId12" Type="http://schemas.openxmlformats.org/officeDocument/2006/relationships/oleObject" Target="../embeddings/oleObject403.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oleObject" Target="../embeddings/oleObject400.bin"/><Relationship Id="rId11" Type="http://schemas.openxmlformats.org/officeDocument/2006/relationships/image" Target="../media/image388.wmf"/><Relationship Id="rId5" Type="http://schemas.openxmlformats.org/officeDocument/2006/relationships/image" Target="../media/image359.wmf"/><Relationship Id="rId15" Type="http://schemas.openxmlformats.org/officeDocument/2006/relationships/image" Target="../media/image390.wmf"/><Relationship Id="rId10" Type="http://schemas.openxmlformats.org/officeDocument/2006/relationships/oleObject" Target="../embeddings/oleObject402.bin"/><Relationship Id="rId4" Type="http://schemas.openxmlformats.org/officeDocument/2006/relationships/oleObject" Target="../embeddings/oleObject399.bin"/><Relationship Id="rId9" Type="http://schemas.openxmlformats.org/officeDocument/2006/relationships/image" Target="../media/image387.wmf"/><Relationship Id="rId14" Type="http://schemas.openxmlformats.org/officeDocument/2006/relationships/oleObject" Target="../embeddings/oleObject404.bin"/></Relationships>
</file>

<file path=ppt/slides/_rels/slide114.xml.rels><?xml version="1.0" encoding="UTF-8" standalone="yes"?>
<Relationships xmlns="http://schemas.openxmlformats.org/package/2006/relationships"><Relationship Id="rId3" Type="http://schemas.openxmlformats.org/officeDocument/2006/relationships/image" Target="../media/image393.wmf"/><Relationship Id="rId2" Type="http://schemas.openxmlformats.org/officeDocument/2006/relationships/slideLayout" Target="../slideLayouts/slideLayout7.xml"/><Relationship Id="rId1" Type="http://schemas.openxmlformats.org/officeDocument/2006/relationships/vmlDrawing" Target="../drawings/vmlDrawing74.vml"/><Relationship Id="rId5" Type="http://schemas.openxmlformats.org/officeDocument/2006/relationships/image" Target="../media/image392.wmf"/><Relationship Id="rId4" Type="http://schemas.openxmlformats.org/officeDocument/2006/relationships/oleObject" Target="../embeddings/oleObject405.bin"/></Relationships>
</file>

<file path=ppt/slides/_rels/slide115.xml.rels><?xml version="1.0" encoding="UTF-8" standalone="yes"?>
<Relationships xmlns="http://schemas.openxmlformats.org/package/2006/relationships"><Relationship Id="rId8" Type="http://schemas.openxmlformats.org/officeDocument/2006/relationships/image" Target="../media/image396.wmf"/><Relationship Id="rId13" Type="http://schemas.openxmlformats.org/officeDocument/2006/relationships/oleObject" Target="../embeddings/oleObject411.bin"/><Relationship Id="rId3" Type="http://schemas.openxmlformats.org/officeDocument/2006/relationships/oleObject" Target="../embeddings/oleObject406.bin"/><Relationship Id="rId7" Type="http://schemas.openxmlformats.org/officeDocument/2006/relationships/oleObject" Target="../embeddings/oleObject408.bin"/><Relationship Id="rId12" Type="http://schemas.openxmlformats.org/officeDocument/2006/relationships/image" Target="../media/image398.wmf"/><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395.emf"/><Relationship Id="rId11" Type="http://schemas.openxmlformats.org/officeDocument/2006/relationships/oleObject" Target="../embeddings/oleObject410.bin"/><Relationship Id="rId5" Type="http://schemas.openxmlformats.org/officeDocument/2006/relationships/oleObject" Target="../embeddings/oleObject407.bin"/><Relationship Id="rId10" Type="http://schemas.openxmlformats.org/officeDocument/2006/relationships/image" Target="../media/image397.wmf"/><Relationship Id="rId4" Type="http://schemas.openxmlformats.org/officeDocument/2006/relationships/image" Target="../media/image394.emf"/><Relationship Id="rId9" Type="http://schemas.openxmlformats.org/officeDocument/2006/relationships/oleObject" Target="../embeddings/oleObject409.bin"/><Relationship Id="rId14" Type="http://schemas.openxmlformats.org/officeDocument/2006/relationships/image" Target="../media/image399.wmf"/></Relationships>
</file>

<file path=ppt/slides/_rels/slide116.xml.rels><?xml version="1.0" encoding="UTF-8" standalone="yes"?>
<Relationships xmlns="http://schemas.openxmlformats.org/package/2006/relationships"><Relationship Id="rId2" Type="http://schemas.openxmlformats.org/officeDocument/2006/relationships/image" Target="../media/image400.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02.jpeg"/><Relationship Id="rId2" Type="http://schemas.openxmlformats.org/officeDocument/2006/relationships/image" Target="../media/image40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414.bin"/><Relationship Id="rId3" Type="http://schemas.openxmlformats.org/officeDocument/2006/relationships/oleObject" Target="../embeddings/oleObject412.bin"/><Relationship Id="rId7" Type="http://schemas.openxmlformats.org/officeDocument/2006/relationships/image" Target="../media/image70.png"/><Relationship Id="rId12" Type="http://schemas.openxmlformats.org/officeDocument/2006/relationships/image" Target="../media/image406.wmf"/><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image" Target="../media/image404.wmf"/><Relationship Id="rId11" Type="http://schemas.openxmlformats.org/officeDocument/2006/relationships/oleObject" Target="../embeddings/oleObject416.bin"/><Relationship Id="rId5" Type="http://schemas.openxmlformats.org/officeDocument/2006/relationships/oleObject" Target="../embeddings/oleObject413.bin"/><Relationship Id="rId10" Type="http://schemas.openxmlformats.org/officeDocument/2006/relationships/image" Target="../media/image405.wmf"/><Relationship Id="rId4" Type="http://schemas.openxmlformats.org/officeDocument/2006/relationships/image" Target="../media/image403.wmf"/><Relationship Id="rId9" Type="http://schemas.openxmlformats.org/officeDocument/2006/relationships/oleObject" Target="../embeddings/oleObject415.bin"/></Relationships>
</file>

<file path=ppt/slides/_rels/slide119.xml.rels><?xml version="1.0" encoding="UTF-8" standalone="yes"?>
<Relationships xmlns="http://schemas.openxmlformats.org/package/2006/relationships"><Relationship Id="rId8" Type="http://schemas.openxmlformats.org/officeDocument/2006/relationships/image" Target="../media/image409.wmf"/><Relationship Id="rId3" Type="http://schemas.openxmlformats.org/officeDocument/2006/relationships/oleObject" Target="../embeddings/oleObject417.bin"/><Relationship Id="rId7" Type="http://schemas.openxmlformats.org/officeDocument/2006/relationships/oleObject" Target="../embeddings/oleObject419.bin"/><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408.wmf"/><Relationship Id="rId11" Type="http://schemas.openxmlformats.org/officeDocument/2006/relationships/image" Target="../media/image410.wmf"/><Relationship Id="rId5" Type="http://schemas.openxmlformats.org/officeDocument/2006/relationships/oleObject" Target="../embeddings/oleObject418.bin"/><Relationship Id="rId10" Type="http://schemas.openxmlformats.org/officeDocument/2006/relationships/oleObject" Target="../embeddings/oleObject421.bin"/><Relationship Id="rId4" Type="http://schemas.openxmlformats.org/officeDocument/2006/relationships/image" Target="../media/image407.wmf"/><Relationship Id="rId9" Type="http://schemas.openxmlformats.org/officeDocument/2006/relationships/oleObject" Target="../embeddings/oleObject420.bin"/></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6.wmf"/><Relationship Id="rId4" Type="http://schemas.openxmlformats.org/officeDocument/2006/relationships/oleObject" Target="../embeddings/oleObject7.bin"/></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424.bin"/><Relationship Id="rId3" Type="http://schemas.openxmlformats.org/officeDocument/2006/relationships/image" Target="../media/image415.jpeg"/><Relationship Id="rId7" Type="http://schemas.openxmlformats.org/officeDocument/2006/relationships/image" Target="../media/image412.wmf"/><Relationship Id="rId2" Type="http://schemas.openxmlformats.org/officeDocument/2006/relationships/slideLayout" Target="../slideLayouts/slideLayout7.xml"/><Relationship Id="rId1" Type="http://schemas.openxmlformats.org/officeDocument/2006/relationships/vmlDrawing" Target="../drawings/vmlDrawing78.vml"/><Relationship Id="rId6" Type="http://schemas.openxmlformats.org/officeDocument/2006/relationships/oleObject" Target="../embeddings/oleObject423.bin"/><Relationship Id="rId11" Type="http://schemas.openxmlformats.org/officeDocument/2006/relationships/image" Target="../media/image414.wmf"/><Relationship Id="rId5" Type="http://schemas.openxmlformats.org/officeDocument/2006/relationships/image" Target="../media/image411.wmf"/><Relationship Id="rId10" Type="http://schemas.openxmlformats.org/officeDocument/2006/relationships/oleObject" Target="../embeddings/oleObject425.bin"/><Relationship Id="rId4" Type="http://schemas.openxmlformats.org/officeDocument/2006/relationships/oleObject" Target="../embeddings/oleObject422.bin"/><Relationship Id="rId9" Type="http://schemas.openxmlformats.org/officeDocument/2006/relationships/image" Target="../media/image413.wmf"/></Relationships>
</file>

<file path=ppt/slides/_rels/slide121.xml.rels><?xml version="1.0" encoding="UTF-8" standalone="yes"?>
<Relationships xmlns="http://schemas.openxmlformats.org/package/2006/relationships"><Relationship Id="rId8" Type="http://schemas.openxmlformats.org/officeDocument/2006/relationships/image" Target="../media/image418.wmf"/><Relationship Id="rId13" Type="http://schemas.openxmlformats.org/officeDocument/2006/relationships/image" Target="../media/image420.wmf"/><Relationship Id="rId3" Type="http://schemas.openxmlformats.org/officeDocument/2006/relationships/oleObject" Target="../embeddings/oleObject426.bin"/><Relationship Id="rId7" Type="http://schemas.openxmlformats.org/officeDocument/2006/relationships/oleObject" Target="../embeddings/oleObject428.bin"/><Relationship Id="rId12" Type="http://schemas.openxmlformats.org/officeDocument/2006/relationships/oleObject" Target="../embeddings/oleObject430.bin"/><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image" Target="../media/image417.wmf"/><Relationship Id="rId11" Type="http://schemas.openxmlformats.org/officeDocument/2006/relationships/image" Target="../media/image415.jpeg"/><Relationship Id="rId5" Type="http://schemas.openxmlformats.org/officeDocument/2006/relationships/oleObject" Target="../embeddings/oleObject427.bin"/><Relationship Id="rId10" Type="http://schemas.openxmlformats.org/officeDocument/2006/relationships/image" Target="../media/image419.wmf"/><Relationship Id="rId4" Type="http://schemas.openxmlformats.org/officeDocument/2006/relationships/image" Target="../media/image416.wmf"/><Relationship Id="rId9" Type="http://schemas.openxmlformats.org/officeDocument/2006/relationships/oleObject" Target="../embeddings/oleObject429.bin"/></Relationships>
</file>

<file path=ppt/slides/_rels/slide122.xml.rels><?xml version="1.0" encoding="UTF-8" standalone="yes"?>
<Relationships xmlns="http://schemas.openxmlformats.org/package/2006/relationships"><Relationship Id="rId8" Type="http://schemas.openxmlformats.org/officeDocument/2006/relationships/image" Target="../media/image423.wmf"/><Relationship Id="rId3" Type="http://schemas.openxmlformats.org/officeDocument/2006/relationships/oleObject" Target="../embeddings/oleObject431.bin"/><Relationship Id="rId7" Type="http://schemas.openxmlformats.org/officeDocument/2006/relationships/oleObject" Target="../embeddings/oleObject433.bin"/><Relationship Id="rId12" Type="http://schemas.openxmlformats.org/officeDocument/2006/relationships/image" Target="../media/image425.wmf"/><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422.wmf"/><Relationship Id="rId11" Type="http://schemas.openxmlformats.org/officeDocument/2006/relationships/oleObject" Target="../embeddings/oleObject435.bin"/><Relationship Id="rId5" Type="http://schemas.openxmlformats.org/officeDocument/2006/relationships/oleObject" Target="../embeddings/oleObject432.bin"/><Relationship Id="rId10" Type="http://schemas.openxmlformats.org/officeDocument/2006/relationships/image" Target="../media/image424.wmf"/><Relationship Id="rId4" Type="http://schemas.openxmlformats.org/officeDocument/2006/relationships/image" Target="../media/image421.wmf"/><Relationship Id="rId9" Type="http://schemas.openxmlformats.org/officeDocument/2006/relationships/oleObject" Target="../embeddings/oleObject434.bin"/></Relationships>
</file>

<file path=ppt/slides/_rels/slide123.xml.rels><?xml version="1.0" encoding="UTF-8" standalone="yes"?>
<Relationships xmlns="http://schemas.openxmlformats.org/package/2006/relationships"><Relationship Id="rId8" Type="http://schemas.openxmlformats.org/officeDocument/2006/relationships/image" Target="../media/image427.wmf"/><Relationship Id="rId13" Type="http://schemas.openxmlformats.org/officeDocument/2006/relationships/image" Target="../media/image429.wmf"/><Relationship Id="rId3" Type="http://schemas.openxmlformats.org/officeDocument/2006/relationships/image" Target="../media/image431.wmf"/><Relationship Id="rId7" Type="http://schemas.openxmlformats.org/officeDocument/2006/relationships/oleObject" Target="../embeddings/oleObject437.bin"/><Relationship Id="rId12" Type="http://schemas.openxmlformats.org/officeDocument/2006/relationships/oleObject" Target="../embeddings/oleObject440.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432.wmf"/><Relationship Id="rId11" Type="http://schemas.openxmlformats.org/officeDocument/2006/relationships/image" Target="../media/image428.wmf"/><Relationship Id="rId5" Type="http://schemas.openxmlformats.org/officeDocument/2006/relationships/image" Target="../media/image426.wmf"/><Relationship Id="rId15" Type="http://schemas.openxmlformats.org/officeDocument/2006/relationships/image" Target="../media/image430.wmf"/><Relationship Id="rId10" Type="http://schemas.openxmlformats.org/officeDocument/2006/relationships/oleObject" Target="../embeddings/oleObject439.bin"/><Relationship Id="rId4" Type="http://schemas.openxmlformats.org/officeDocument/2006/relationships/oleObject" Target="../embeddings/oleObject436.bin"/><Relationship Id="rId9" Type="http://schemas.openxmlformats.org/officeDocument/2006/relationships/oleObject" Target="../embeddings/oleObject438.bin"/><Relationship Id="rId14" Type="http://schemas.openxmlformats.org/officeDocument/2006/relationships/oleObject" Target="../embeddings/oleObject441.bin"/></Relationships>
</file>

<file path=ppt/slides/_rels/slide124.xml.rels><?xml version="1.0" encoding="UTF-8" standalone="yes"?>
<Relationships xmlns="http://schemas.openxmlformats.org/package/2006/relationships"><Relationship Id="rId8" Type="http://schemas.openxmlformats.org/officeDocument/2006/relationships/image" Target="../media/image411.wmf"/><Relationship Id="rId3" Type="http://schemas.openxmlformats.org/officeDocument/2006/relationships/oleObject" Target="../embeddings/oleObject442.bin"/><Relationship Id="rId7" Type="http://schemas.openxmlformats.org/officeDocument/2006/relationships/oleObject" Target="../embeddings/oleObject443.bin"/><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435.png"/><Relationship Id="rId5" Type="http://schemas.openxmlformats.org/officeDocument/2006/relationships/image" Target="../media/image434.png"/><Relationship Id="rId4" Type="http://schemas.openxmlformats.org/officeDocument/2006/relationships/image" Target="../media/image433.wmf"/><Relationship Id="rId9" Type="http://schemas.openxmlformats.org/officeDocument/2006/relationships/image" Target="../media/image436.wmf"/></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6.w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0.wmf"/><Relationship Id="rId5" Type="http://schemas.openxmlformats.org/officeDocument/2006/relationships/oleObject" Target="../embeddings/oleObject11.bin"/><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2.wmf"/><Relationship Id="rId4"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19.bin"/><Relationship Id="rId18" Type="http://schemas.openxmlformats.org/officeDocument/2006/relationships/image" Target="../media/image31.wmf"/><Relationship Id="rId3" Type="http://schemas.openxmlformats.org/officeDocument/2006/relationships/oleObject" Target="../embeddings/oleObject14.bin"/><Relationship Id="rId21" Type="http://schemas.openxmlformats.org/officeDocument/2006/relationships/oleObject" Target="../embeddings/oleObject23.bin"/><Relationship Id="rId7" Type="http://schemas.openxmlformats.org/officeDocument/2006/relationships/oleObject" Target="../embeddings/oleObject16.bin"/><Relationship Id="rId12" Type="http://schemas.openxmlformats.org/officeDocument/2006/relationships/image" Target="../media/image28.wmf"/><Relationship Id="rId17" Type="http://schemas.openxmlformats.org/officeDocument/2006/relationships/oleObject" Target="../embeddings/oleObject21.bin"/><Relationship Id="rId2" Type="http://schemas.openxmlformats.org/officeDocument/2006/relationships/slideLayout" Target="../slideLayouts/slideLayout7.xml"/><Relationship Id="rId16" Type="http://schemas.openxmlformats.org/officeDocument/2006/relationships/image" Target="../media/image30.wmf"/><Relationship Id="rId20" Type="http://schemas.openxmlformats.org/officeDocument/2006/relationships/image" Target="../media/image32.wmf"/><Relationship Id="rId1" Type="http://schemas.openxmlformats.org/officeDocument/2006/relationships/vmlDrawing" Target="../drawings/vmlDrawing9.vml"/><Relationship Id="rId6" Type="http://schemas.openxmlformats.org/officeDocument/2006/relationships/image" Target="../media/image25.wmf"/><Relationship Id="rId11" Type="http://schemas.openxmlformats.org/officeDocument/2006/relationships/oleObject" Target="../embeddings/oleObject18.bin"/><Relationship Id="rId24" Type="http://schemas.openxmlformats.org/officeDocument/2006/relationships/image" Target="../media/image34.wmf"/><Relationship Id="rId5" Type="http://schemas.openxmlformats.org/officeDocument/2006/relationships/oleObject" Target="../embeddings/oleObject15.bin"/><Relationship Id="rId15" Type="http://schemas.openxmlformats.org/officeDocument/2006/relationships/oleObject" Target="../embeddings/oleObject20.bin"/><Relationship Id="rId23" Type="http://schemas.openxmlformats.org/officeDocument/2006/relationships/oleObject" Target="../embeddings/oleObject24.bin"/><Relationship Id="rId10" Type="http://schemas.openxmlformats.org/officeDocument/2006/relationships/image" Target="../media/image27.wmf"/><Relationship Id="rId19" Type="http://schemas.openxmlformats.org/officeDocument/2006/relationships/oleObject" Target="../embeddings/oleObject22.bin"/><Relationship Id="rId4" Type="http://schemas.openxmlformats.org/officeDocument/2006/relationships/image" Target="../media/image24.wmf"/><Relationship Id="rId9" Type="http://schemas.openxmlformats.org/officeDocument/2006/relationships/oleObject" Target="../embeddings/oleObject17.bin"/><Relationship Id="rId14" Type="http://schemas.openxmlformats.org/officeDocument/2006/relationships/image" Target="../media/image29.wmf"/><Relationship Id="rId22" Type="http://schemas.openxmlformats.org/officeDocument/2006/relationships/image" Target="../media/image33.wmf"/></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30.bin"/><Relationship Id="rId18" Type="http://schemas.openxmlformats.org/officeDocument/2006/relationships/image" Target="../media/image27.wmf"/><Relationship Id="rId26" Type="http://schemas.openxmlformats.org/officeDocument/2006/relationships/image" Target="../media/image31.wmf"/><Relationship Id="rId3" Type="http://schemas.openxmlformats.org/officeDocument/2006/relationships/oleObject" Target="../embeddings/oleObject25.bin"/><Relationship Id="rId21" Type="http://schemas.openxmlformats.org/officeDocument/2006/relationships/oleObject" Target="../embeddings/oleObject34.bin"/><Relationship Id="rId7" Type="http://schemas.openxmlformats.org/officeDocument/2006/relationships/oleObject" Target="../embeddings/oleObject27.bin"/><Relationship Id="rId12" Type="http://schemas.openxmlformats.org/officeDocument/2006/relationships/image" Target="../media/image24.wmf"/><Relationship Id="rId17" Type="http://schemas.openxmlformats.org/officeDocument/2006/relationships/oleObject" Target="../embeddings/oleObject32.bin"/><Relationship Id="rId25" Type="http://schemas.openxmlformats.org/officeDocument/2006/relationships/oleObject" Target="../embeddings/oleObject36.bin"/><Relationship Id="rId2" Type="http://schemas.openxmlformats.org/officeDocument/2006/relationships/slideLayout" Target="../slideLayouts/slideLayout7.xml"/><Relationship Id="rId16" Type="http://schemas.openxmlformats.org/officeDocument/2006/relationships/image" Target="../media/image26.wmf"/><Relationship Id="rId20" Type="http://schemas.openxmlformats.org/officeDocument/2006/relationships/image" Target="../media/image28.wmf"/><Relationship Id="rId1" Type="http://schemas.openxmlformats.org/officeDocument/2006/relationships/vmlDrawing" Target="../drawings/vmlDrawing10.vml"/><Relationship Id="rId6" Type="http://schemas.openxmlformats.org/officeDocument/2006/relationships/image" Target="../media/image36.wmf"/><Relationship Id="rId11" Type="http://schemas.openxmlformats.org/officeDocument/2006/relationships/oleObject" Target="../embeddings/oleObject29.bin"/><Relationship Id="rId24" Type="http://schemas.openxmlformats.org/officeDocument/2006/relationships/image" Target="../media/image30.wmf"/><Relationship Id="rId5" Type="http://schemas.openxmlformats.org/officeDocument/2006/relationships/oleObject" Target="../embeddings/oleObject26.bin"/><Relationship Id="rId15" Type="http://schemas.openxmlformats.org/officeDocument/2006/relationships/oleObject" Target="../embeddings/oleObject31.bin"/><Relationship Id="rId23" Type="http://schemas.openxmlformats.org/officeDocument/2006/relationships/oleObject" Target="../embeddings/oleObject35.bin"/><Relationship Id="rId28" Type="http://schemas.openxmlformats.org/officeDocument/2006/relationships/image" Target="../media/image32.wmf"/><Relationship Id="rId10" Type="http://schemas.openxmlformats.org/officeDocument/2006/relationships/image" Target="../media/image38.wmf"/><Relationship Id="rId19" Type="http://schemas.openxmlformats.org/officeDocument/2006/relationships/oleObject" Target="../embeddings/oleObject33.bin"/><Relationship Id="rId4" Type="http://schemas.openxmlformats.org/officeDocument/2006/relationships/image" Target="../media/image35.wmf"/><Relationship Id="rId9" Type="http://schemas.openxmlformats.org/officeDocument/2006/relationships/oleObject" Target="../embeddings/oleObject28.bin"/><Relationship Id="rId14" Type="http://schemas.openxmlformats.org/officeDocument/2006/relationships/image" Target="../media/image25.wmf"/><Relationship Id="rId22" Type="http://schemas.openxmlformats.org/officeDocument/2006/relationships/image" Target="../media/image29.wmf"/><Relationship Id="rId27" Type="http://schemas.openxmlformats.org/officeDocument/2006/relationships/oleObject" Target="../embeddings/oleObject37.bin"/></Relationships>
</file>

<file path=ppt/slides/_rels/slide19.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oleObject" Target="../embeddings/oleObject43.bin"/><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43.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40.emf"/><Relationship Id="rId11" Type="http://schemas.openxmlformats.org/officeDocument/2006/relationships/oleObject" Target="../embeddings/oleObject42.bin"/><Relationship Id="rId5" Type="http://schemas.openxmlformats.org/officeDocument/2006/relationships/oleObject" Target="../embeddings/oleObject39.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41.bin"/><Relationship Id="rId14" Type="http://schemas.openxmlformats.org/officeDocument/2006/relationships/image" Target="../media/image44.e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notesSlide" Target="../notesSlides/notesSlide1.xml"/><Relationship Id="rId7" Type="http://schemas.openxmlformats.org/officeDocument/2006/relationships/oleObject" Target="../embeddings/oleObject45.bin"/><Relationship Id="rId12"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5.w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47.wmf"/><Relationship Id="rId4" Type="http://schemas.openxmlformats.org/officeDocument/2006/relationships/image" Target="../media/image49.jpeg"/><Relationship Id="rId9" Type="http://schemas.openxmlformats.org/officeDocument/2006/relationships/oleObject" Target="../embeddings/oleObject46.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54.wmf"/><Relationship Id="rId3" Type="http://schemas.openxmlformats.org/officeDocument/2006/relationships/image" Target="../media/image56.png"/><Relationship Id="rId7" Type="http://schemas.openxmlformats.org/officeDocument/2006/relationships/image" Target="../media/image51.wmf"/><Relationship Id="rId12"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49.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image" Target="../media/image55.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52.wmf"/><Relationship Id="rId14" Type="http://schemas.openxmlformats.org/officeDocument/2006/relationships/oleObject" Target="../embeddings/oleObject53.bin"/></Relationships>
</file>

<file path=ppt/slides/_rels/slide23.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59.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1.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58.wmf"/><Relationship Id="rId4" Type="http://schemas.openxmlformats.org/officeDocument/2006/relationships/image" Target="../media/image50.wmf"/><Relationship Id="rId9" Type="http://schemas.openxmlformats.org/officeDocument/2006/relationships/oleObject" Target="../embeddings/oleObject57.bin"/></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3.wmf"/><Relationship Id="rId5" Type="http://schemas.openxmlformats.org/officeDocument/2006/relationships/oleObject" Target="../embeddings/oleObject60.bin"/><Relationship Id="rId4" Type="http://schemas.openxmlformats.org/officeDocument/2006/relationships/image" Target="../media/image62.wmf"/></Relationships>
</file>

<file path=ppt/slides/_rels/slide26.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5.wmf"/><Relationship Id="rId5" Type="http://schemas.openxmlformats.org/officeDocument/2006/relationships/oleObject" Target="../embeddings/oleObject63.bin"/><Relationship Id="rId10" Type="http://schemas.openxmlformats.org/officeDocument/2006/relationships/image" Target="../media/image67.wmf"/><Relationship Id="rId4" Type="http://schemas.openxmlformats.org/officeDocument/2006/relationships/image" Target="../media/image62.wmf"/><Relationship Id="rId9" Type="http://schemas.openxmlformats.org/officeDocument/2006/relationships/oleObject" Target="../embeddings/oleObject65.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68.wmf"/><Relationship Id="rId5" Type="http://schemas.openxmlformats.org/officeDocument/2006/relationships/oleObject" Target="../embeddings/oleObject67.bin"/><Relationship Id="rId4" Type="http://schemas.openxmlformats.org/officeDocument/2006/relationships/image" Target="../media/image15.w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8.vml"/><Relationship Id="rId5" Type="http://schemas.openxmlformats.org/officeDocument/2006/relationships/image" Target="../media/image69.wmf"/><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7.xml"/><Relationship Id="rId7" Type="http://schemas.openxmlformats.org/officeDocument/2006/relationships/image" Target="../media/image72.wmf"/><Relationship Id="rId2" Type="http://schemas.openxmlformats.org/officeDocument/2006/relationships/control" Target="../activeX/activeX2.xml"/><Relationship Id="rId1" Type="http://schemas.openxmlformats.org/officeDocument/2006/relationships/vmlDrawing" Target="../drawings/vmlDrawing19.vml"/><Relationship Id="rId6" Type="http://schemas.openxmlformats.org/officeDocument/2006/relationships/oleObject" Target="../embeddings/oleObject69.bin"/><Relationship Id="rId5" Type="http://schemas.openxmlformats.org/officeDocument/2006/relationships/image" Target="../media/image71.wmf"/><Relationship Id="rId4" Type="http://schemas.openxmlformats.org/officeDocument/2006/relationships/oleObject" Target="../embeddings/oleObject68.bin"/><Relationship Id="rId9" Type="http://schemas.openxmlformats.org/officeDocument/2006/relationships/image" Target="../media/image73.wmf"/></Relationships>
</file>

<file path=ppt/slides/_rels/slide31.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76.wmf"/><Relationship Id="rId18" Type="http://schemas.openxmlformats.org/officeDocument/2006/relationships/oleObject" Target="../embeddings/oleObject77.bin"/><Relationship Id="rId3" Type="http://schemas.openxmlformats.org/officeDocument/2006/relationships/image" Target="../media/image82.wmf"/><Relationship Id="rId21" Type="http://schemas.openxmlformats.org/officeDocument/2006/relationships/image" Target="../media/image80.wmf"/><Relationship Id="rId7" Type="http://schemas.openxmlformats.org/officeDocument/2006/relationships/image" Target="../media/image25.wmf"/><Relationship Id="rId12" Type="http://schemas.openxmlformats.org/officeDocument/2006/relationships/oleObject" Target="../embeddings/oleObject74.bin"/><Relationship Id="rId17" Type="http://schemas.openxmlformats.org/officeDocument/2006/relationships/image" Target="../media/image78.wmf"/><Relationship Id="rId2" Type="http://schemas.openxmlformats.org/officeDocument/2006/relationships/slideLayout" Target="../slideLayouts/slideLayout7.xml"/><Relationship Id="rId16" Type="http://schemas.openxmlformats.org/officeDocument/2006/relationships/oleObject" Target="../embeddings/oleObject76.bin"/><Relationship Id="rId20" Type="http://schemas.openxmlformats.org/officeDocument/2006/relationships/oleObject" Target="../embeddings/oleObject78.bin"/><Relationship Id="rId1" Type="http://schemas.openxmlformats.org/officeDocument/2006/relationships/vmlDrawing" Target="../drawings/vmlDrawing20.vml"/><Relationship Id="rId6" Type="http://schemas.openxmlformats.org/officeDocument/2006/relationships/oleObject" Target="../embeddings/oleObject71.bin"/><Relationship Id="rId11" Type="http://schemas.openxmlformats.org/officeDocument/2006/relationships/image" Target="../media/image75.wmf"/><Relationship Id="rId5" Type="http://schemas.openxmlformats.org/officeDocument/2006/relationships/image" Target="../media/image24.wmf"/><Relationship Id="rId15" Type="http://schemas.openxmlformats.org/officeDocument/2006/relationships/image" Target="../media/image77.wmf"/><Relationship Id="rId23" Type="http://schemas.openxmlformats.org/officeDocument/2006/relationships/image" Target="../media/image81.wmf"/><Relationship Id="rId10" Type="http://schemas.openxmlformats.org/officeDocument/2006/relationships/oleObject" Target="../embeddings/oleObject73.bin"/><Relationship Id="rId19" Type="http://schemas.openxmlformats.org/officeDocument/2006/relationships/image" Target="../media/image79.wmf"/><Relationship Id="rId4" Type="http://schemas.openxmlformats.org/officeDocument/2006/relationships/oleObject" Target="../embeddings/oleObject70.bin"/><Relationship Id="rId9" Type="http://schemas.openxmlformats.org/officeDocument/2006/relationships/image" Target="../media/image26.wmf"/><Relationship Id="rId14" Type="http://schemas.openxmlformats.org/officeDocument/2006/relationships/oleObject" Target="../embeddings/oleObject75.bin"/><Relationship Id="rId22" Type="http://schemas.openxmlformats.org/officeDocument/2006/relationships/oleObject" Target="../embeddings/oleObject79.bin"/></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6.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81.bin"/><Relationship Id="rId5" Type="http://schemas.openxmlformats.org/officeDocument/2006/relationships/image" Target="../media/image85.wmf"/><Relationship Id="rId4" Type="http://schemas.openxmlformats.org/officeDocument/2006/relationships/oleObject" Target="../embeddings/oleObject80.bin"/></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88.wmf"/><Relationship Id="rId4" Type="http://schemas.openxmlformats.org/officeDocument/2006/relationships/oleObject" Target="../embeddings/oleObject82.bin"/></Relationships>
</file>

<file path=ppt/slides/_rels/slide37.xml.rels><?xml version="1.0" encoding="UTF-8" standalone="yes"?>
<Relationships xmlns="http://schemas.openxmlformats.org/package/2006/relationships"><Relationship Id="rId3" Type="http://schemas.openxmlformats.org/officeDocument/2006/relationships/image" Target="../media/image92.wmf"/><Relationship Id="rId7" Type="http://schemas.openxmlformats.org/officeDocument/2006/relationships/image" Target="../media/image91.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84.bin"/><Relationship Id="rId5" Type="http://schemas.openxmlformats.org/officeDocument/2006/relationships/image" Target="../media/image90.wmf"/><Relationship Id="rId4" Type="http://schemas.openxmlformats.org/officeDocument/2006/relationships/oleObject" Target="../embeddings/oleObject83.bin"/></Relationships>
</file>

<file path=ppt/slides/_rels/slide38.xml.rels><?xml version="1.0" encoding="UTF-8" standalone="yes"?>
<Relationships xmlns="http://schemas.openxmlformats.org/package/2006/relationships"><Relationship Id="rId3" Type="http://schemas.openxmlformats.org/officeDocument/2006/relationships/image" Target="../media/image95.wmf"/><Relationship Id="rId7" Type="http://schemas.openxmlformats.org/officeDocument/2006/relationships/image" Target="../media/image94.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86.bin"/><Relationship Id="rId5" Type="http://schemas.openxmlformats.org/officeDocument/2006/relationships/image" Target="../media/image93.wmf"/><Relationship Id="rId4" Type="http://schemas.openxmlformats.org/officeDocument/2006/relationships/oleObject" Target="../embeddings/oleObject85.bin"/></Relationships>
</file>

<file path=ppt/slides/_rels/slide39.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91.bin"/><Relationship Id="rId18" Type="http://schemas.openxmlformats.org/officeDocument/2006/relationships/image" Target="../media/image99.wmf"/><Relationship Id="rId26" Type="http://schemas.openxmlformats.org/officeDocument/2006/relationships/image" Target="../media/image103.wmf"/><Relationship Id="rId39" Type="http://schemas.openxmlformats.org/officeDocument/2006/relationships/oleObject" Target="../embeddings/oleObject104.bin"/><Relationship Id="rId3" Type="http://schemas.openxmlformats.org/officeDocument/2006/relationships/notesSlide" Target="../notesSlides/notesSlide2.xml"/><Relationship Id="rId21" Type="http://schemas.openxmlformats.org/officeDocument/2006/relationships/oleObject" Target="../embeddings/oleObject95.bin"/><Relationship Id="rId34" Type="http://schemas.openxmlformats.org/officeDocument/2006/relationships/image" Target="../media/image107.wmf"/><Relationship Id="rId42" Type="http://schemas.openxmlformats.org/officeDocument/2006/relationships/image" Target="../media/image111.wmf"/><Relationship Id="rId7" Type="http://schemas.openxmlformats.org/officeDocument/2006/relationships/oleObject" Target="../embeddings/oleObject88.bin"/><Relationship Id="rId12" Type="http://schemas.openxmlformats.org/officeDocument/2006/relationships/image" Target="../media/image96.wmf"/><Relationship Id="rId17" Type="http://schemas.openxmlformats.org/officeDocument/2006/relationships/oleObject" Target="../embeddings/oleObject93.bin"/><Relationship Id="rId25" Type="http://schemas.openxmlformats.org/officeDocument/2006/relationships/oleObject" Target="../embeddings/oleObject97.bin"/><Relationship Id="rId33" Type="http://schemas.openxmlformats.org/officeDocument/2006/relationships/oleObject" Target="../embeddings/oleObject101.bin"/><Relationship Id="rId38" Type="http://schemas.openxmlformats.org/officeDocument/2006/relationships/image" Target="../media/image109.wmf"/><Relationship Id="rId2" Type="http://schemas.openxmlformats.org/officeDocument/2006/relationships/slideLayout" Target="../slideLayouts/slideLayout7.xml"/><Relationship Id="rId16" Type="http://schemas.openxmlformats.org/officeDocument/2006/relationships/image" Target="../media/image98.wmf"/><Relationship Id="rId20" Type="http://schemas.openxmlformats.org/officeDocument/2006/relationships/image" Target="../media/image100.wmf"/><Relationship Id="rId29" Type="http://schemas.openxmlformats.org/officeDocument/2006/relationships/oleObject" Target="../embeddings/oleObject99.bin"/><Relationship Id="rId41" Type="http://schemas.openxmlformats.org/officeDocument/2006/relationships/oleObject" Target="../embeddings/oleObject105.bin"/><Relationship Id="rId1" Type="http://schemas.openxmlformats.org/officeDocument/2006/relationships/vmlDrawing" Target="../drawings/vmlDrawing25.vml"/><Relationship Id="rId6" Type="http://schemas.openxmlformats.org/officeDocument/2006/relationships/image" Target="../media/image24.wmf"/><Relationship Id="rId11" Type="http://schemas.openxmlformats.org/officeDocument/2006/relationships/oleObject" Target="../embeddings/oleObject90.bin"/><Relationship Id="rId24" Type="http://schemas.openxmlformats.org/officeDocument/2006/relationships/image" Target="../media/image102.wmf"/><Relationship Id="rId32" Type="http://schemas.openxmlformats.org/officeDocument/2006/relationships/image" Target="../media/image106.wmf"/><Relationship Id="rId37" Type="http://schemas.openxmlformats.org/officeDocument/2006/relationships/oleObject" Target="../embeddings/oleObject103.bin"/><Relationship Id="rId40" Type="http://schemas.openxmlformats.org/officeDocument/2006/relationships/image" Target="../media/image110.wmf"/><Relationship Id="rId45" Type="http://schemas.openxmlformats.org/officeDocument/2006/relationships/image" Target="../media/image114.wmf"/><Relationship Id="rId5" Type="http://schemas.openxmlformats.org/officeDocument/2006/relationships/oleObject" Target="../embeddings/oleObject87.bin"/><Relationship Id="rId15" Type="http://schemas.openxmlformats.org/officeDocument/2006/relationships/oleObject" Target="../embeddings/oleObject92.bin"/><Relationship Id="rId23" Type="http://schemas.openxmlformats.org/officeDocument/2006/relationships/oleObject" Target="../embeddings/oleObject96.bin"/><Relationship Id="rId28" Type="http://schemas.openxmlformats.org/officeDocument/2006/relationships/image" Target="../media/image104.wmf"/><Relationship Id="rId36" Type="http://schemas.openxmlformats.org/officeDocument/2006/relationships/image" Target="../media/image108.wmf"/><Relationship Id="rId10" Type="http://schemas.openxmlformats.org/officeDocument/2006/relationships/image" Target="../media/image26.wmf"/><Relationship Id="rId19" Type="http://schemas.openxmlformats.org/officeDocument/2006/relationships/oleObject" Target="../embeddings/oleObject94.bin"/><Relationship Id="rId31" Type="http://schemas.openxmlformats.org/officeDocument/2006/relationships/oleObject" Target="../embeddings/oleObject100.bin"/><Relationship Id="rId44" Type="http://schemas.openxmlformats.org/officeDocument/2006/relationships/image" Target="../media/image112.wmf"/><Relationship Id="rId4" Type="http://schemas.openxmlformats.org/officeDocument/2006/relationships/image" Target="../media/image113.wmf"/><Relationship Id="rId9" Type="http://schemas.openxmlformats.org/officeDocument/2006/relationships/oleObject" Target="../embeddings/oleObject89.bin"/><Relationship Id="rId14" Type="http://schemas.openxmlformats.org/officeDocument/2006/relationships/image" Target="../media/image97.wmf"/><Relationship Id="rId22" Type="http://schemas.openxmlformats.org/officeDocument/2006/relationships/image" Target="../media/image101.wmf"/><Relationship Id="rId27" Type="http://schemas.openxmlformats.org/officeDocument/2006/relationships/oleObject" Target="../embeddings/oleObject98.bin"/><Relationship Id="rId30" Type="http://schemas.openxmlformats.org/officeDocument/2006/relationships/image" Target="../media/image105.wmf"/><Relationship Id="rId35" Type="http://schemas.openxmlformats.org/officeDocument/2006/relationships/oleObject" Target="../embeddings/oleObject102.bin"/><Relationship Id="rId43" Type="http://schemas.openxmlformats.org/officeDocument/2006/relationships/oleObject" Target="../embeddings/oleObject106.bin"/></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12.xml"/><Relationship Id="rId1" Type="http://schemas.openxmlformats.org/officeDocument/2006/relationships/vmlDrawing" Target="../drawings/vmlDrawing26.vml"/><Relationship Id="rId4" Type="http://schemas.openxmlformats.org/officeDocument/2006/relationships/image" Target="../media/image117.w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image" Target="../media/image118.emf"/><Relationship Id="rId4" Type="http://schemas.openxmlformats.org/officeDocument/2006/relationships/oleObject" Target="../embeddings/oleObject108.bin"/></Relationships>
</file>

<file path=ppt/slides/_rels/slide43.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20.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110.bin"/><Relationship Id="rId5" Type="http://schemas.openxmlformats.org/officeDocument/2006/relationships/image" Target="../media/image119.wmf"/><Relationship Id="rId4" Type="http://schemas.openxmlformats.org/officeDocument/2006/relationships/oleObject" Target="../embeddings/oleObject109.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12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www.phy.ccnu.edu.cn/gx/ysheglgl.htm" TargetMode="External"/><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23.wmf"/><Relationship Id="rId5" Type="http://schemas.openxmlformats.org/officeDocument/2006/relationships/oleObject" Target="../embeddings/oleObject112.bin"/><Relationship Id="rId4" Type="http://schemas.openxmlformats.org/officeDocument/2006/relationships/image" Target="../media/image124.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3.xml"/><Relationship Id="rId1" Type="http://schemas.openxmlformats.org/officeDocument/2006/relationships/vmlDrawing" Target="../drawings/vmlDrawing31.vml"/><Relationship Id="rId4" Type="http://schemas.openxmlformats.org/officeDocument/2006/relationships/image" Target="../media/image125.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129.wmf"/><Relationship Id="rId18" Type="http://schemas.openxmlformats.org/officeDocument/2006/relationships/oleObject" Target="../embeddings/oleObject120.bin"/><Relationship Id="rId3" Type="http://schemas.openxmlformats.org/officeDocument/2006/relationships/image" Target="../media/image134.png"/><Relationship Id="rId21" Type="http://schemas.openxmlformats.org/officeDocument/2006/relationships/image" Target="../media/image133.wmf"/><Relationship Id="rId7" Type="http://schemas.openxmlformats.org/officeDocument/2006/relationships/image" Target="../media/image25.wmf"/><Relationship Id="rId12" Type="http://schemas.openxmlformats.org/officeDocument/2006/relationships/oleObject" Target="../embeddings/oleObject117.bin"/><Relationship Id="rId17" Type="http://schemas.openxmlformats.org/officeDocument/2006/relationships/image" Target="../media/image131.wmf"/><Relationship Id="rId2" Type="http://schemas.openxmlformats.org/officeDocument/2006/relationships/slideLayout" Target="../slideLayouts/slideLayout7.xml"/><Relationship Id="rId16" Type="http://schemas.openxmlformats.org/officeDocument/2006/relationships/oleObject" Target="../embeddings/oleObject119.bin"/><Relationship Id="rId20" Type="http://schemas.openxmlformats.org/officeDocument/2006/relationships/oleObject" Target="../embeddings/oleObject121.bin"/><Relationship Id="rId1" Type="http://schemas.openxmlformats.org/officeDocument/2006/relationships/vmlDrawing" Target="../drawings/vmlDrawing32.vml"/><Relationship Id="rId6" Type="http://schemas.openxmlformats.org/officeDocument/2006/relationships/oleObject" Target="../embeddings/oleObject114.bin"/><Relationship Id="rId11" Type="http://schemas.openxmlformats.org/officeDocument/2006/relationships/image" Target="../media/image128.wmf"/><Relationship Id="rId5" Type="http://schemas.openxmlformats.org/officeDocument/2006/relationships/image" Target="../media/image24.wmf"/><Relationship Id="rId15" Type="http://schemas.openxmlformats.org/officeDocument/2006/relationships/image" Target="../media/image130.wmf"/><Relationship Id="rId10" Type="http://schemas.openxmlformats.org/officeDocument/2006/relationships/oleObject" Target="../embeddings/oleObject116.bin"/><Relationship Id="rId19" Type="http://schemas.openxmlformats.org/officeDocument/2006/relationships/image" Target="../media/image132.wmf"/><Relationship Id="rId4" Type="http://schemas.openxmlformats.org/officeDocument/2006/relationships/oleObject" Target="../embeddings/oleObject113.bin"/><Relationship Id="rId9" Type="http://schemas.openxmlformats.org/officeDocument/2006/relationships/image" Target="../media/image26.wmf"/><Relationship Id="rId14" Type="http://schemas.openxmlformats.org/officeDocument/2006/relationships/oleObject" Target="../embeddings/oleObject118.bin"/></Relationships>
</file>

<file path=ppt/slides/_rels/slide52.xml.rels><?xml version="1.0" encoding="UTF-8" standalone="yes"?>
<Relationships xmlns="http://schemas.openxmlformats.org/package/2006/relationships"><Relationship Id="rId8" Type="http://schemas.openxmlformats.org/officeDocument/2006/relationships/image" Target="../media/image137.wmf"/><Relationship Id="rId13" Type="http://schemas.openxmlformats.org/officeDocument/2006/relationships/image" Target="../media/image139.wmf"/><Relationship Id="rId18" Type="http://schemas.openxmlformats.org/officeDocument/2006/relationships/oleObject" Target="../embeddings/oleObject130.bin"/><Relationship Id="rId3" Type="http://schemas.openxmlformats.org/officeDocument/2006/relationships/oleObject" Target="../embeddings/oleObject122.bin"/><Relationship Id="rId7" Type="http://schemas.openxmlformats.org/officeDocument/2006/relationships/oleObject" Target="../embeddings/oleObject124.bin"/><Relationship Id="rId12" Type="http://schemas.openxmlformats.org/officeDocument/2006/relationships/oleObject" Target="../embeddings/oleObject127.bin"/><Relationship Id="rId17" Type="http://schemas.openxmlformats.org/officeDocument/2006/relationships/image" Target="../media/image141.wmf"/><Relationship Id="rId2" Type="http://schemas.openxmlformats.org/officeDocument/2006/relationships/slideLayout" Target="../slideLayouts/slideLayout7.xml"/><Relationship Id="rId16" Type="http://schemas.openxmlformats.org/officeDocument/2006/relationships/oleObject" Target="../embeddings/oleObject129.bin"/><Relationship Id="rId1" Type="http://schemas.openxmlformats.org/officeDocument/2006/relationships/vmlDrawing" Target="../drawings/vmlDrawing33.vml"/><Relationship Id="rId6" Type="http://schemas.openxmlformats.org/officeDocument/2006/relationships/image" Target="../media/image136.wmf"/><Relationship Id="rId11" Type="http://schemas.openxmlformats.org/officeDocument/2006/relationships/oleObject" Target="../embeddings/oleObject126.bin"/><Relationship Id="rId5" Type="http://schemas.openxmlformats.org/officeDocument/2006/relationships/oleObject" Target="../embeddings/oleObject123.bin"/><Relationship Id="rId15" Type="http://schemas.openxmlformats.org/officeDocument/2006/relationships/image" Target="../media/image140.wmf"/><Relationship Id="rId10" Type="http://schemas.openxmlformats.org/officeDocument/2006/relationships/image" Target="../media/image138.wmf"/><Relationship Id="rId19" Type="http://schemas.openxmlformats.org/officeDocument/2006/relationships/image" Target="../media/image142.wmf"/><Relationship Id="rId4" Type="http://schemas.openxmlformats.org/officeDocument/2006/relationships/image" Target="../media/image135.wmf"/><Relationship Id="rId9" Type="http://schemas.openxmlformats.org/officeDocument/2006/relationships/oleObject" Target="../embeddings/oleObject125.bin"/><Relationship Id="rId14" Type="http://schemas.openxmlformats.org/officeDocument/2006/relationships/oleObject" Target="../embeddings/oleObject128.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33.bin"/><Relationship Id="rId13" Type="http://schemas.openxmlformats.org/officeDocument/2006/relationships/image" Target="../media/image147.wmf"/><Relationship Id="rId18" Type="http://schemas.openxmlformats.org/officeDocument/2006/relationships/oleObject" Target="../embeddings/oleObject138.bin"/><Relationship Id="rId3" Type="http://schemas.openxmlformats.org/officeDocument/2006/relationships/image" Target="../media/image152.jpeg"/><Relationship Id="rId21" Type="http://schemas.openxmlformats.org/officeDocument/2006/relationships/image" Target="../media/image151.emf"/><Relationship Id="rId7" Type="http://schemas.openxmlformats.org/officeDocument/2006/relationships/image" Target="../media/image144.emf"/><Relationship Id="rId12" Type="http://schemas.openxmlformats.org/officeDocument/2006/relationships/oleObject" Target="../embeddings/oleObject135.bin"/><Relationship Id="rId17" Type="http://schemas.openxmlformats.org/officeDocument/2006/relationships/image" Target="../media/image149.wmf"/><Relationship Id="rId2" Type="http://schemas.openxmlformats.org/officeDocument/2006/relationships/slideLayout" Target="../slideLayouts/slideLayout7.xml"/><Relationship Id="rId16" Type="http://schemas.openxmlformats.org/officeDocument/2006/relationships/oleObject" Target="../embeddings/oleObject137.bin"/><Relationship Id="rId20" Type="http://schemas.openxmlformats.org/officeDocument/2006/relationships/oleObject" Target="../embeddings/oleObject139.bin"/><Relationship Id="rId1" Type="http://schemas.openxmlformats.org/officeDocument/2006/relationships/vmlDrawing" Target="../drawings/vmlDrawing34.vml"/><Relationship Id="rId6" Type="http://schemas.openxmlformats.org/officeDocument/2006/relationships/oleObject" Target="../embeddings/oleObject132.bin"/><Relationship Id="rId11" Type="http://schemas.openxmlformats.org/officeDocument/2006/relationships/image" Target="../media/image146.wmf"/><Relationship Id="rId5" Type="http://schemas.openxmlformats.org/officeDocument/2006/relationships/image" Target="../media/image143.emf"/><Relationship Id="rId15" Type="http://schemas.openxmlformats.org/officeDocument/2006/relationships/image" Target="../media/image148.emf"/><Relationship Id="rId10" Type="http://schemas.openxmlformats.org/officeDocument/2006/relationships/oleObject" Target="../embeddings/oleObject134.bin"/><Relationship Id="rId19" Type="http://schemas.openxmlformats.org/officeDocument/2006/relationships/image" Target="../media/image150.wmf"/><Relationship Id="rId4" Type="http://schemas.openxmlformats.org/officeDocument/2006/relationships/oleObject" Target="../embeddings/oleObject131.bin"/><Relationship Id="rId9" Type="http://schemas.openxmlformats.org/officeDocument/2006/relationships/image" Target="../media/image145.emf"/><Relationship Id="rId14" Type="http://schemas.openxmlformats.org/officeDocument/2006/relationships/oleObject" Target="../embeddings/oleObject136.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42.bin"/><Relationship Id="rId13" Type="http://schemas.openxmlformats.org/officeDocument/2006/relationships/image" Target="../media/image157.emf"/><Relationship Id="rId18" Type="http://schemas.openxmlformats.org/officeDocument/2006/relationships/oleObject" Target="../embeddings/oleObject147.bin"/><Relationship Id="rId3" Type="http://schemas.openxmlformats.org/officeDocument/2006/relationships/notesSlide" Target="../notesSlides/notesSlide4.xml"/><Relationship Id="rId21" Type="http://schemas.openxmlformats.org/officeDocument/2006/relationships/image" Target="../media/image161.emf"/><Relationship Id="rId7" Type="http://schemas.openxmlformats.org/officeDocument/2006/relationships/image" Target="../media/image154.wmf"/><Relationship Id="rId12" Type="http://schemas.openxmlformats.org/officeDocument/2006/relationships/oleObject" Target="../embeddings/oleObject144.bin"/><Relationship Id="rId17" Type="http://schemas.openxmlformats.org/officeDocument/2006/relationships/image" Target="../media/image159.emf"/><Relationship Id="rId2" Type="http://schemas.openxmlformats.org/officeDocument/2006/relationships/slideLayout" Target="../slideLayouts/slideLayout2.xml"/><Relationship Id="rId16" Type="http://schemas.openxmlformats.org/officeDocument/2006/relationships/oleObject" Target="../embeddings/oleObject146.bin"/><Relationship Id="rId20" Type="http://schemas.openxmlformats.org/officeDocument/2006/relationships/oleObject" Target="../embeddings/oleObject148.bin"/><Relationship Id="rId1" Type="http://schemas.openxmlformats.org/officeDocument/2006/relationships/vmlDrawing" Target="../drawings/vmlDrawing35.vml"/><Relationship Id="rId6" Type="http://schemas.openxmlformats.org/officeDocument/2006/relationships/oleObject" Target="../embeddings/oleObject141.bin"/><Relationship Id="rId11" Type="http://schemas.openxmlformats.org/officeDocument/2006/relationships/image" Target="../media/image156.wmf"/><Relationship Id="rId5" Type="http://schemas.openxmlformats.org/officeDocument/2006/relationships/image" Target="../media/image153.wmf"/><Relationship Id="rId15" Type="http://schemas.openxmlformats.org/officeDocument/2006/relationships/image" Target="../media/image158.emf"/><Relationship Id="rId10" Type="http://schemas.openxmlformats.org/officeDocument/2006/relationships/oleObject" Target="../embeddings/oleObject143.bin"/><Relationship Id="rId19" Type="http://schemas.openxmlformats.org/officeDocument/2006/relationships/image" Target="../media/image160.emf"/><Relationship Id="rId4" Type="http://schemas.openxmlformats.org/officeDocument/2006/relationships/oleObject" Target="../embeddings/oleObject140.bin"/><Relationship Id="rId9" Type="http://schemas.openxmlformats.org/officeDocument/2006/relationships/image" Target="../media/image155.wmf"/><Relationship Id="rId14" Type="http://schemas.openxmlformats.org/officeDocument/2006/relationships/oleObject" Target="../embeddings/oleObject145.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162.wmf"/></Relationships>
</file>

<file path=ppt/slides/_rels/slide56.xml.rels><?xml version="1.0" encoding="UTF-8" standalone="yes"?>
<Relationships xmlns="http://schemas.openxmlformats.org/package/2006/relationships"><Relationship Id="rId8" Type="http://schemas.openxmlformats.org/officeDocument/2006/relationships/image" Target="../media/image165.wmf"/><Relationship Id="rId13" Type="http://schemas.openxmlformats.org/officeDocument/2006/relationships/oleObject" Target="../embeddings/oleObject155.bin"/><Relationship Id="rId18" Type="http://schemas.openxmlformats.org/officeDocument/2006/relationships/oleObject" Target="../embeddings/oleObject158.bin"/><Relationship Id="rId26" Type="http://schemas.openxmlformats.org/officeDocument/2006/relationships/image" Target="../media/image173.wmf"/><Relationship Id="rId3" Type="http://schemas.openxmlformats.org/officeDocument/2006/relationships/oleObject" Target="../embeddings/oleObject150.bin"/><Relationship Id="rId21" Type="http://schemas.openxmlformats.org/officeDocument/2006/relationships/image" Target="../media/image171.wmf"/><Relationship Id="rId7" Type="http://schemas.openxmlformats.org/officeDocument/2006/relationships/oleObject" Target="../embeddings/oleObject152.bin"/><Relationship Id="rId12" Type="http://schemas.openxmlformats.org/officeDocument/2006/relationships/image" Target="../media/image167.wmf"/><Relationship Id="rId17" Type="http://schemas.openxmlformats.org/officeDocument/2006/relationships/oleObject" Target="../embeddings/oleObject157.bin"/><Relationship Id="rId25" Type="http://schemas.openxmlformats.org/officeDocument/2006/relationships/oleObject" Target="../embeddings/oleObject162.bin"/><Relationship Id="rId33" Type="http://schemas.openxmlformats.org/officeDocument/2006/relationships/image" Target="../media/image176.wmf"/><Relationship Id="rId2" Type="http://schemas.openxmlformats.org/officeDocument/2006/relationships/slideLayout" Target="../slideLayouts/slideLayout7.xml"/><Relationship Id="rId16" Type="http://schemas.openxmlformats.org/officeDocument/2006/relationships/image" Target="../media/image169.wmf"/><Relationship Id="rId20" Type="http://schemas.openxmlformats.org/officeDocument/2006/relationships/oleObject" Target="../embeddings/oleObject159.bin"/><Relationship Id="rId29" Type="http://schemas.openxmlformats.org/officeDocument/2006/relationships/image" Target="../media/image174.wmf"/><Relationship Id="rId1" Type="http://schemas.openxmlformats.org/officeDocument/2006/relationships/vmlDrawing" Target="../drawings/vmlDrawing37.vml"/><Relationship Id="rId6" Type="http://schemas.openxmlformats.org/officeDocument/2006/relationships/image" Target="../media/image164.wmf"/><Relationship Id="rId11" Type="http://schemas.openxmlformats.org/officeDocument/2006/relationships/oleObject" Target="../embeddings/oleObject154.bin"/><Relationship Id="rId24" Type="http://schemas.openxmlformats.org/officeDocument/2006/relationships/oleObject" Target="../embeddings/oleObject161.bin"/><Relationship Id="rId32" Type="http://schemas.openxmlformats.org/officeDocument/2006/relationships/oleObject" Target="../embeddings/oleObject166.bin"/><Relationship Id="rId5" Type="http://schemas.openxmlformats.org/officeDocument/2006/relationships/oleObject" Target="../embeddings/oleObject151.bin"/><Relationship Id="rId15" Type="http://schemas.openxmlformats.org/officeDocument/2006/relationships/oleObject" Target="../embeddings/oleObject156.bin"/><Relationship Id="rId23" Type="http://schemas.openxmlformats.org/officeDocument/2006/relationships/image" Target="../media/image172.wmf"/><Relationship Id="rId28" Type="http://schemas.openxmlformats.org/officeDocument/2006/relationships/oleObject" Target="../embeddings/oleObject164.bin"/><Relationship Id="rId10" Type="http://schemas.openxmlformats.org/officeDocument/2006/relationships/image" Target="../media/image166.wmf"/><Relationship Id="rId19" Type="http://schemas.openxmlformats.org/officeDocument/2006/relationships/image" Target="../media/image170.wmf"/><Relationship Id="rId31" Type="http://schemas.openxmlformats.org/officeDocument/2006/relationships/image" Target="../media/image175.wmf"/><Relationship Id="rId4" Type="http://schemas.openxmlformats.org/officeDocument/2006/relationships/image" Target="../media/image163.emf"/><Relationship Id="rId9" Type="http://schemas.openxmlformats.org/officeDocument/2006/relationships/oleObject" Target="../embeddings/oleObject153.bin"/><Relationship Id="rId14" Type="http://schemas.openxmlformats.org/officeDocument/2006/relationships/image" Target="../media/image168.wmf"/><Relationship Id="rId22" Type="http://schemas.openxmlformats.org/officeDocument/2006/relationships/oleObject" Target="../embeddings/oleObject160.bin"/><Relationship Id="rId27" Type="http://schemas.openxmlformats.org/officeDocument/2006/relationships/oleObject" Target="../embeddings/oleObject163.bin"/><Relationship Id="rId30" Type="http://schemas.openxmlformats.org/officeDocument/2006/relationships/oleObject" Target="../embeddings/oleObject165.bin"/></Relationships>
</file>

<file path=ppt/slides/_rels/slide57.xml.rels><?xml version="1.0" encoding="UTF-8" standalone="yes"?>
<Relationships xmlns="http://schemas.openxmlformats.org/package/2006/relationships"><Relationship Id="rId8" Type="http://schemas.openxmlformats.org/officeDocument/2006/relationships/image" Target="../media/image178.wmf"/><Relationship Id="rId13" Type="http://schemas.openxmlformats.org/officeDocument/2006/relationships/oleObject" Target="../embeddings/oleObject172.bin"/><Relationship Id="rId18" Type="http://schemas.openxmlformats.org/officeDocument/2006/relationships/image" Target="../media/image182.emf"/><Relationship Id="rId3" Type="http://schemas.openxmlformats.org/officeDocument/2006/relationships/oleObject" Target="../embeddings/oleObject167.bin"/><Relationship Id="rId21" Type="http://schemas.openxmlformats.org/officeDocument/2006/relationships/oleObject" Target="../embeddings/oleObject176.bin"/><Relationship Id="rId7" Type="http://schemas.openxmlformats.org/officeDocument/2006/relationships/oleObject" Target="../embeddings/oleObject169.bin"/><Relationship Id="rId12" Type="http://schemas.openxmlformats.org/officeDocument/2006/relationships/image" Target="../media/image180.wmf"/><Relationship Id="rId17" Type="http://schemas.openxmlformats.org/officeDocument/2006/relationships/oleObject" Target="../embeddings/oleObject174.bin"/><Relationship Id="rId2" Type="http://schemas.openxmlformats.org/officeDocument/2006/relationships/slideLayout" Target="../slideLayouts/slideLayout7.xml"/><Relationship Id="rId16" Type="http://schemas.openxmlformats.org/officeDocument/2006/relationships/image" Target="../media/image181.wmf"/><Relationship Id="rId20" Type="http://schemas.openxmlformats.org/officeDocument/2006/relationships/image" Target="../media/image183.emf"/><Relationship Id="rId1" Type="http://schemas.openxmlformats.org/officeDocument/2006/relationships/vmlDrawing" Target="../drawings/vmlDrawing38.vml"/><Relationship Id="rId6" Type="http://schemas.openxmlformats.org/officeDocument/2006/relationships/image" Target="../media/image165.wmf"/><Relationship Id="rId11" Type="http://schemas.openxmlformats.org/officeDocument/2006/relationships/oleObject" Target="../embeddings/oleObject171.bin"/><Relationship Id="rId5" Type="http://schemas.openxmlformats.org/officeDocument/2006/relationships/oleObject" Target="../embeddings/oleObject168.bin"/><Relationship Id="rId15" Type="http://schemas.openxmlformats.org/officeDocument/2006/relationships/oleObject" Target="../embeddings/oleObject173.bin"/><Relationship Id="rId23" Type="http://schemas.openxmlformats.org/officeDocument/2006/relationships/image" Target="../media/image70.png"/><Relationship Id="rId10" Type="http://schemas.openxmlformats.org/officeDocument/2006/relationships/image" Target="../media/image179.wmf"/><Relationship Id="rId19" Type="http://schemas.openxmlformats.org/officeDocument/2006/relationships/oleObject" Target="../embeddings/oleObject175.bin"/><Relationship Id="rId4" Type="http://schemas.openxmlformats.org/officeDocument/2006/relationships/image" Target="../media/image177.wmf"/><Relationship Id="rId9" Type="http://schemas.openxmlformats.org/officeDocument/2006/relationships/oleObject" Target="../embeddings/oleObject170.bin"/><Relationship Id="rId14" Type="http://schemas.openxmlformats.org/officeDocument/2006/relationships/image" Target="../media/image174.wmf"/><Relationship Id="rId22" Type="http://schemas.openxmlformats.org/officeDocument/2006/relationships/image" Target="../media/image184.wmf"/></Relationships>
</file>

<file path=ppt/slides/_rels/slide58.xml.rels><?xml version="1.0" encoding="UTF-8" standalone="yes"?>
<Relationships xmlns="http://schemas.openxmlformats.org/package/2006/relationships"><Relationship Id="rId8" Type="http://schemas.openxmlformats.org/officeDocument/2006/relationships/image" Target="../media/image172.wmf"/><Relationship Id="rId13" Type="http://schemas.openxmlformats.org/officeDocument/2006/relationships/oleObject" Target="../embeddings/oleObject183.bin"/><Relationship Id="rId18" Type="http://schemas.openxmlformats.org/officeDocument/2006/relationships/image" Target="../media/image186.wmf"/><Relationship Id="rId26" Type="http://schemas.openxmlformats.org/officeDocument/2006/relationships/image" Target="../media/image189.wmf"/><Relationship Id="rId39" Type="http://schemas.openxmlformats.org/officeDocument/2006/relationships/oleObject" Target="../embeddings/oleObject197.bin"/><Relationship Id="rId3" Type="http://schemas.openxmlformats.org/officeDocument/2006/relationships/oleObject" Target="../embeddings/oleObject177.bin"/><Relationship Id="rId21" Type="http://schemas.openxmlformats.org/officeDocument/2006/relationships/oleObject" Target="../embeddings/oleObject187.bin"/><Relationship Id="rId34" Type="http://schemas.openxmlformats.org/officeDocument/2006/relationships/image" Target="../media/image193.wmf"/><Relationship Id="rId7" Type="http://schemas.openxmlformats.org/officeDocument/2006/relationships/oleObject" Target="../embeddings/oleObject179.bin"/><Relationship Id="rId12" Type="http://schemas.openxmlformats.org/officeDocument/2006/relationships/oleObject" Target="../embeddings/oleObject182.bin"/><Relationship Id="rId17" Type="http://schemas.openxmlformats.org/officeDocument/2006/relationships/oleObject" Target="../embeddings/oleObject185.bin"/><Relationship Id="rId25" Type="http://schemas.openxmlformats.org/officeDocument/2006/relationships/oleObject" Target="../embeddings/oleObject190.bin"/><Relationship Id="rId33" Type="http://schemas.openxmlformats.org/officeDocument/2006/relationships/oleObject" Target="../embeddings/oleObject194.bin"/><Relationship Id="rId38" Type="http://schemas.openxmlformats.org/officeDocument/2006/relationships/image" Target="../media/image195.wmf"/><Relationship Id="rId2" Type="http://schemas.openxmlformats.org/officeDocument/2006/relationships/slideLayout" Target="../slideLayouts/slideLayout7.xml"/><Relationship Id="rId16" Type="http://schemas.openxmlformats.org/officeDocument/2006/relationships/image" Target="../media/image185.wmf"/><Relationship Id="rId20" Type="http://schemas.openxmlformats.org/officeDocument/2006/relationships/image" Target="../media/image187.wmf"/><Relationship Id="rId29" Type="http://schemas.openxmlformats.org/officeDocument/2006/relationships/oleObject" Target="../embeddings/oleObject192.bin"/><Relationship Id="rId1" Type="http://schemas.openxmlformats.org/officeDocument/2006/relationships/vmlDrawing" Target="../drawings/vmlDrawing39.vml"/><Relationship Id="rId6" Type="http://schemas.openxmlformats.org/officeDocument/2006/relationships/image" Target="../media/image171.wmf"/><Relationship Id="rId11" Type="http://schemas.openxmlformats.org/officeDocument/2006/relationships/image" Target="../media/image173.wmf"/><Relationship Id="rId24" Type="http://schemas.openxmlformats.org/officeDocument/2006/relationships/oleObject" Target="../embeddings/oleObject189.bin"/><Relationship Id="rId32" Type="http://schemas.openxmlformats.org/officeDocument/2006/relationships/image" Target="../media/image192.wmf"/><Relationship Id="rId37" Type="http://schemas.openxmlformats.org/officeDocument/2006/relationships/oleObject" Target="../embeddings/oleObject196.bin"/><Relationship Id="rId40" Type="http://schemas.openxmlformats.org/officeDocument/2006/relationships/image" Target="../media/image196.wmf"/><Relationship Id="rId5" Type="http://schemas.openxmlformats.org/officeDocument/2006/relationships/oleObject" Target="../embeddings/oleObject178.bin"/><Relationship Id="rId15" Type="http://schemas.openxmlformats.org/officeDocument/2006/relationships/oleObject" Target="../embeddings/oleObject184.bin"/><Relationship Id="rId23" Type="http://schemas.openxmlformats.org/officeDocument/2006/relationships/oleObject" Target="../embeddings/oleObject188.bin"/><Relationship Id="rId28" Type="http://schemas.openxmlformats.org/officeDocument/2006/relationships/image" Target="../media/image190.wmf"/><Relationship Id="rId36" Type="http://schemas.openxmlformats.org/officeDocument/2006/relationships/image" Target="../media/image194.wmf"/><Relationship Id="rId10" Type="http://schemas.openxmlformats.org/officeDocument/2006/relationships/oleObject" Target="../embeddings/oleObject181.bin"/><Relationship Id="rId19" Type="http://schemas.openxmlformats.org/officeDocument/2006/relationships/oleObject" Target="../embeddings/oleObject186.bin"/><Relationship Id="rId31" Type="http://schemas.openxmlformats.org/officeDocument/2006/relationships/oleObject" Target="../embeddings/oleObject193.bin"/><Relationship Id="rId4" Type="http://schemas.openxmlformats.org/officeDocument/2006/relationships/image" Target="../media/image170.wmf"/><Relationship Id="rId9" Type="http://schemas.openxmlformats.org/officeDocument/2006/relationships/oleObject" Target="../embeddings/oleObject180.bin"/><Relationship Id="rId14" Type="http://schemas.openxmlformats.org/officeDocument/2006/relationships/image" Target="../media/image174.wmf"/><Relationship Id="rId22" Type="http://schemas.openxmlformats.org/officeDocument/2006/relationships/image" Target="../media/image188.wmf"/><Relationship Id="rId27" Type="http://schemas.openxmlformats.org/officeDocument/2006/relationships/oleObject" Target="../embeddings/oleObject191.bin"/><Relationship Id="rId30" Type="http://schemas.openxmlformats.org/officeDocument/2006/relationships/image" Target="../media/image191.wmf"/><Relationship Id="rId35" Type="http://schemas.openxmlformats.org/officeDocument/2006/relationships/oleObject" Target="../embeddings/oleObject195.bin"/></Relationships>
</file>

<file path=ppt/slides/_rels/slide5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ideo" Target="file:///G:\&#22823;&#23398;&#29289;&#29702;&#35838;&#20214;and%20&#23454;&#39564;&#25104;&#32489;\&#26446;&#24800;&#22823;&#23398;&#29289;&#29702;A2\Li_2017_A2\Cartoon\02%20&#22827;&#29701;&#21644;&#36153;&#21333;&#32541;&#34893;&#23556;.swf"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00.bin"/><Relationship Id="rId13" Type="http://schemas.openxmlformats.org/officeDocument/2006/relationships/image" Target="../media/image203.wmf"/><Relationship Id="rId3" Type="http://schemas.openxmlformats.org/officeDocument/2006/relationships/oleObject" Target="../embeddings/oleObject198.bin"/><Relationship Id="rId7" Type="http://schemas.openxmlformats.org/officeDocument/2006/relationships/image" Target="../media/image70.png"/><Relationship Id="rId12" Type="http://schemas.openxmlformats.org/officeDocument/2006/relationships/oleObject" Target="../embeddings/oleObject202.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200.wmf"/><Relationship Id="rId11" Type="http://schemas.openxmlformats.org/officeDocument/2006/relationships/image" Target="../media/image202.wmf"/><Relationship Id="rId5" Type="http://schemas.openxmlformats.org/officeDocument/2006/relationships/oleObject" Target="../embeddings/oleObject199.bin"/><Relationship Id="rId15" Type="http://schemas.openxmlformats.org/officeDocument/2006/relationships/image" Target="../media/image204.wmf"/><Relationship Id="rId10" Type="http://schemas.openxmlformats.org/officeDocument/2006/relationships/oleObject" Target="../embeddings/oleObject201.bin"/><Relationship Id="rId4" Type="http://schemas.openxmlformats.org/officeDocument/2006/relationships/image" Target="../media/image199.wmf"/><Relationship Id="rId9" Type="http://schemas.openxmlformats.org/officeDocument/2006/relationships/image" Target="../media/image201.wmf"/><Relationship Id="rId14" Type="http://schemas.openxmlformats.org/officeDocument/2006/relationships/oleObject" Target="../embeddings/oleObject203.bin"/></Relationships>
</file>

<file path=ppt/slides/_rels/slide62.xml.rels><?xml version="1.0" encoding="UTF-8" standalone="yes"?>
<Relationships xmlns="http://schemas.openxmlformats.org/package/2006/relationships"><Relationship Id="rId8" Type="http://schemas.openxmlformats.org/officeDocument/2006/relationships/image" Target="../media/image206.wmf"/><Relationship Id="rId13" Type="http://schemas.openxmlformats.org/officeDocument/2006/relationships/oleObject" Target="../embeddings/oleObject209.bin"/><Relationship Id="rId3" Type="http://schemas.openxmlformats.org/officeDocument/2006/relationships/oleObject" Target="../embeddings/oleObject204.bin"/><Relationship Id="rId7" Type="http://schemas.openxmlformats.org/officeDocument/2006/relationships/oleObject" Target="../embeddings/oleObject206.bin"/><Relationship Id="rId12" Type="http://schemas.openxmlformats.org/officeDocument/2006/relationships/image" Target="../media/image208.wmf"/><Relationship Id="rId17" Type="http://schemas.openxmlformats.org/officeDocument/2006/relationships/image" Target="../media/image70.png"/><Relationship Id="rId2" Type="http://schemas.openxmlformats.org/officeDocument/2006/relationships/slideLayout" Target="../slideLayouts/slideLayout7.xml"/><Relationship Id="rId16" Type="http://schemas.openxmlformats.org/officeDocument/2006/relationships/oleObject" Target="../embeddings/oleObject211.bin"/><Relationship Id="rId1" Type="http://schemas.openxmlformats.org/officeDocument/2006/relationships/vmlDrawing" Target="../drawings/vmlDrawing41.vml"/><Relationship Id="rId6" Type="http://schemas.openxmlformats.org/officeDocument/2006/relationships/image" Target="../media/image71.wmf"/><Relationship Id="rId11" Type="http://schemas.openxmlformats.org/officeDocument/2006/relationships/oleObject" Target="../embeddings/oleObject208.bin"/><Relationship Id="rId5" Type="http://schemas.openxmlformats.org/officeDocument/2006/relationships/oleObject" Target="../embeddings/oleObject205.bin"/><Relationship Id="rId15" Type="http://schemas.openxmlformats.org/officeDocument/2006/relationships/oleObject" Target="../embeddings/oleObject210.bin"/><Relationship Id="rId10" Type="http://schemas.openxmlformats.org/officeDocument/2006/relationships/image" Target="../media/image207.wmf"/><Relationship Id="rId4" Type="http://schemas.openxmlformats.org/officeDocument/2006/relationships/image" Target="../media/image205.wmf"/><Relationship Id="rId9" Type="http://schemas.openxmlformats.org/officeDocument/2006/relationships/oleObject" Target="../embeddings/oleObject207.bin"/><Relationship Id="rId14" Type="http://schemas.openxmlformats.org/officeDocument/2006/relationships/image" Target="../media/image209.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notesSlide" Target="../notesSlides/notesSlide5.xml"/><Relationship Id="rId7" Type="http://schemas.openxmlformats.org/officeDocument/2006/relationships/image" Target="../media/image211.w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oleObject" Target="../embeddings/oleObject213.bin"/><Relationship Id="rId5" Type="http://schemas.openxmlformats.org/officeDocument/2006/relationships/image" Target="../media/image210.wmf"/><Relationship Id="rId4" Type="http://schemas.openxmlformats.org/officeDocument/2006/relationships/oleObject" Target="../embeddings/oleObject212.bin"/><Relationship Id="rId9" Type="http://schemas.openxmlformats.org/officeDocument/2006/relationships/image" Target="../media/image212.wmf"/></Relationships>
</file>

<file path=ppt/slides/_rels/slide64.xml.rels><?xml version="1.0" encoding="UTF-8" standalone="yes"?>
<Relationships xmlns="http://schemas.openxmlformats.org/package/2006/relationships"><Relationship Id="rId13" Type="http://schemas.openxmlformats.org/officeDocument/2006/relationships/oleObject" Target="../embeddings/oleObject219.bin"/><Relationship Id="rId18" Type="http://schemas.openxmlformats.org/officeDocument/2006/relationships/image" Target="../media/image219.emf"/><Relationship Id="rId26" Type="http://schemas.openxmlformats.org/officeDocument/2006/relationships/image" Target="../media/image223.emf"/><Relationship Id="rId39" Type="http://schemas.openxmlformats.org/officeDocument/2006/relationships/oleObject" Target="../embeddings/oleObject232.bin"/><Relationship Id="rId21" Type="http://schemas.openxmlformats.org/officeDocument/2006/relationships/oleObject" Target="../embeddings/oleObject223.bin"/><Relationship Id="rId34" Type="http://schemas.openxmlformats.org/officeDocument/2006/relationships/image" Target="../media/image227.emf"/><Relationship Id="rId42" Type="http://schemas.openxmlformats.org/officeDocument/2006/relationships/image" Target="../media/image231.emf"/><Relationship Id="rId47" Type="http://schemas.openxmlformats.org/officeDocument/2006/relationships/oleObject" Target="../embeddings/oleObject236.bin"/><Relationship Id="rId50" Type="http://schemas.openxmlformats.org/officeDocument/2006/relationships/image" Target="../media/image235.emf"/><Relationship Id="rId55" Type="http://schemas.openxmlformats.org/officeDocument/2006/relationships/oleObject" Target="../embeddings/oleObject240.bin"/><Relationship Id="rId63" Type="http://schemas.openxmlformats.org/officeDocument/2006/relationships/oleObject" Target="../embeddings/oleObject244.bin"/><Relationship Id="rId68" Type="http://schemas.openxmlformats.org/officeDocument/2006/relationships/image" Target="../media/image244.emf"/><Relationship Id="rId7" Type="http://schemas.openxmlformats.org/officeDocument/2006/relationships/oleObject" Target="../embeddings/oleObject216.bin"/><Relationship Id="rId2" Type="http://schemas.openxmlformats.org/officeDocument/2006/relationships/slideLayout" Target="../slideLayouts/slideLayout7.xml"/><Relationship Id="rId16" Type="http://schemas.openxmlformats.org/officeDocument/2006/relationships/image" Target="../media/image218.emf"/><Relationship Id="rId29" Type="http://schemas.openxmlformats.org/officeDocument/2006/relationships/oleObject" Target="../embeddings/oleObject227.bin"/><Relationship Id="rId1" Type="http://schemas.openxmlformats.org/officeDocument/2006/relationships/vmlDrawing" Target="../drawings/vmlDrawing43.vml"/><Relationship Id="rId6" Type="http://schemas.openxmlformats.org/officeDocument/2006/relationships/image" Target="../media/image213.emf"/><Relationship Id="rId11" Type="http://schemas.openxmlformats.org/officeDocument/2006/relationships/oleObject" Target="../embeddings/oleObject218.bin"/><Relationship Id="rId24" Type="http://schemas.openxmlformats.org/officeDocument/2006/relationships/image" Target="../media/image222.emf"/><Relationship Id="rId32" Type="http://schemas.openxmlformats.org/officeDocument/2006/relationships/image" Target="../media/image226.emf"/><Relationship Id="rId37" Type="http://schemas.openxmlformats.org/officeDocument/2006/relationships/oleObject" Target="../embeddings/oleObject231.bin"/><Relationship Id="rId40" Type="http://schemas.openxmlformats.org/officeDocument/2006/relationships/image" Target="../media/image230.emf"/><Relationship Id="rId45" Type="http://schemas.openxmlformats.org/officeDocument/2006/relationships/oleObject" Target="../embeddings/oleObject235.bin"/><Relationship Id="rId53" Type="http://schemas.openxmlformats.org/officeDocument/2006/relationships/oleObject" Target="../embeddings/oleObject239.bin"/><Relationship Id="rId58" Type="http://schemas.openxmlformats.org/officeDocument/2006/relationships/image" Target="../media/image239.emf"/><Relationship Id="rId66" Type="http://schemas.openxmlformats.org/officeDocument/2006/relationships/image" Target="../media/image243.emf"/><Relationship Id="rId5" Type="http://schemas.openxmlformats.org/officeDocument/2006/relationships/oleObject" Target="../embeddings/oleObject215.bin"/><Relationship Id="rId15" Type="http://schemas.openxmlformats.org/officeDocument/2006/relationships/oleObject" Target="../embeddings/oleObject220.bin"/><Relationship Id="rId23" Type="http://schemas.openxmlformats.org/officeDocument/2006/relationships/oleObject" Target="../embeddings/oleObject224.bin"/><Relationship Id="rId28" Type="http://schemas.openxmlformats.org/officeDocument/2006/relationships/image" Target="../media/image224.emf"/><Relationship Id="rId36" Type="http://schemas.openxmlformats.org/officeDocument/2006/relationships/image" Target="../media/image228.emf"/><Relationship Id="rId49" Type="http://schemas.openxmlformats.org/officeDocument/2006/relationships/oleObject" Target="../embeddings/oleObject237.bin"/><Relationship Id="rId57" Type="http://schemas.openxmlformats.org/officeDocument/2006/relationships/oleObject" Target="../embeddings/oleObject241.bin"/><Relationship Id="rId61" Type="http://schemas.openxmlformats.org/officeDocument/2006/relationships/oleObject" Target="../embeddings/oleObject243.bin"/><Relationship Id="rId10" Type="http://schemas.openxmlformats.org/officeDocument/2006/relationships/image" Target="../media/image215.emf"/><Relationship Id="rId19" Type="http://schemas.openxmlformats.org/officeDocument/2006/relationships/oleObject" Target="../embeddings/oleObject222.bin"/><Relationship Id="rId31" Type="http://schemas.openxmlformats.org/officeDocument/2006/relationships/oleObject" Target="../embeddings/oleObject228.bin"/><Relationship Id="rId44" Type="http://schemas.openxmlformats.org/officeDocument/2006/relationships/image" Target="../media/image232.emf"/><Relationship Id="rId52" Type="http://schemas.openxmlformats.org/officeDocument/2006/relationships/image" Target="../media/image236.emf"/><Relationship Id="rId60" Type="http://schemas.openxmlformats.org/officeDocument/2006/relationships/image" Target="../media/image240.emf"/><Relationship Id="rId65" Type="http://schemas.openxmlformats.org/officeDocument/2006/relationships/oleObject" Target="../embeddings/oleObject245.bin"/><Relationship Id="rId4" Type="http://schemas.openxmlformats.org/officeDocument/2006/relationships/audio" Target="../media/audio1.wav"/><Relationship Id="rId9" Type="http://schemas.openxmlformats.org/officeDocument/2006/relationships/oleObject" Target="../embeddings/oleObject217.bin"/><Relationship Id="rId14" Type="http://schemas.openxmlformats.org/officeDocument/2006/relationships/image" Target="../media/image217.emf"/><Relationship Id="rId22" Type="http://schemas.openxmlformats.org/officeDocument/2006/relationships/image" Target="../media/image221.emf"/><Relationship Id="rId27" Type="http://schemas.openxmlformats.org/officeDocument/2006/relationships/oleObject" Target="../embeddings/oleObject226.bin"/><Relationship Id="rId30" Type="http://schemas.openxmlformats.org/officeDocument/2006/relationships/image" Target="../media/image225.emf"/><Relationship Id="rId35" Type="http://schemas.openxmlformats.org/officeDocument/2006/relationships/oleObject" Target="../embeddings/oleObject230.bin"/><Relationship Id="rId43" Type="http://schemas.openxmlformats.org/officeDocument/2006/relationships/oleObject" Target="../embeddings/oleObject234.bin"/><Relationship Id="rId48" Type="http://schemas.openxmlformats.org/officeDocument/2006/relationships/image" Target="../media/image234.emf"/><Relationship Id="rId56" Type="http://schemas.openxmlformats.org/officeDocument/2006/relationships/image" Target="../media/image238.emf"/><Relationship Id="rId64" Type="http://schemas.openxmlformats.org/officeDocument/2006/relationships/image" Target="../media/image242.emf"/><Relationship Id="rId8" Type="http://schemas.openxmlformats.org/officeDocument/2006/relationships/image" Target="../media/image214.emf"/><Relationship Id="rId51" Type="http://schemas.openxmlformats.org/officeDocument/2006/relationships/oleObject" Target="../embeddings/oleObject238.bin"/><Relationship Id="rId3" Type="http://schemas.openxmlformats.org/officeDocument/2006/relationships/notesSlide" Target="../notesSlides/notesSlide6.xml"/><Relationship Id="rId12" Type="http://schemas.openxmlformats.org/officeDocument/2006/relationships/image" Target="../media/image216.emf"/><Relationship Id="rId17" Type="http://schemas.openxmlformats.org/officeDocument/2006/relationships/oleObject" Target="../embeddings/oleObject221.bin"/><Relationship Id="rId25" Type="http://schemas.openxmlformats.org/officeDocument/2006/relationships/oleObject" Target="../embeddings/oleObject225.bin"/><Relationship Id="rId33" Type="http://schemas.openxmlformats.org/officeDocument/2006/relationships/oleObject" Target="../embeddings/oleObject229.bin"/><Relationship Id="rId38" Type="http://schemas.openxmlformats.org/officeDocument/2006/relationships/image" Target="../media/image229.emf"/><Relationship Id="rId46" Type="http://schemas.openxmlformats.org/officeDocument/2006/relationships/image" Target="../media/image233.emf"/><Relationship Id="rId59" Type="http://schemas.openxmlformats.org/officeDocument/2006/relationships/oleObject" Target="../embeddings/oleObject242.bin"/><Relationship Id="rId67" Type="http://schemas.openxmlformats.org/officeDocument/2006/relationships/oleObject" Target="../embeddings/oleObject246.bin"/><Relationship Id="rId20" Type="http://schemas.openxmlformats.org/officeDocument/2006/relationships/image" Target="../media/image220.emf"/><Relationship Id="rId41" Type="http://schemas.openxmlformats.org/officeDocument/2006/relationships/oleObject" Target="../embeddings/oleObject233.bin"/><Relationship Id="rId54" Type="http://schemas.openxmlformats.org/officeDocument/2006/relationships/image" Target="../media/image237.emf"/><Relationship Id="rId62" Type="http://schemas.openxmlformats.org/officeDocument/2006/relationships/image" Target="../media/image241.emf"/></Relationships>
</file>

<file path=ppt/slides/_rels/slide65.xml.rels><?xml version="1.0" encoding="UTF-8" standalone="yes"?>
<Relationships xmlns="http://schemas.openxmlformats.org/package/2006/relationships"><Relationship Id="rId2" Type="http://schemas.openxmlformats.org/officeDocument/2006/relationships/image" Target="../media/image245.w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249.wmf"/><Relationship Id="rId13" Type="http://schemas.openxmlformats.org/officeDocument/2006/relationships/oleObject" Target="../embeddings/oleObject252.bin"/><Relationship Id="rId18" Type="http://schemas.openxmlformats.org/officeDocument/2006/relationships/image" Target="../media/image253.png"/><Relationship Id="rId3" Type="http://schemas.openxmlformats.org/officeDocument/2006/relationships/oleObject" Target="../embeddings/oleObject247.bin"/><Relationship Id="rId7" Type="http://schemas.openxmlformats.org/officeDocument/2006/relationships/oleObject" Target="../embeddings/oleObject249.bin"/><Relationship Id="rId12" Type="http://schemas.openxmlformats.org/officeDocument/2006/relationships/image" Target="../media/image71.wmf"/><Relationship Id="rId17" Type="http://schemas.openxmlformats.org/officeDocument/2006/relationships/hyperlink" Target="http://www.phy.ccnu.edu.cn/gx/ysheglgl.htm" TargetMode="External"/><Relationship Id="rId2" Type="http://schemas.openxmlformats.org/officeDocument/2006/relationships/slideLayout" Target="../slideLayouts/slideLayout7.xml"/><Relationship Id="rId16" Type="http://schemas.openxmlformats.org/officeDocument/2006/relationships/image" Target="../media/image252.emf"/><Relationship Id="rId1" Type="http://schemas.openxmlformats.org/officeDocument/2006/relationships/vmlDrawing" Target="../drawings/vmlDrawing44.vml"/><Relationship Id="rId6" Type="http://schemas.openxmlformats.org/officeDocument/2006/relationships/image" Target="../media/image248.wmf"/><Relationship Id="rId11" Type="http://schemas.openxmlformats.org/officeDocument/2006/relationships/oleObject" Target="../embeddings/oleObject251.bin"/><Relationship Id="rId5" Type="http://schemas.openxmlformats.org/officeDocument/2006/relationships/oleObject" Target="../embeddings/oleObject248.bin"/><Relationship Id="rId15" Type="http://schemas.openxmlformats.org/officeDocument/2006/relationships/oleObject" Target="../embeddings/oleObject253.bin"/><Relationship Id="rId10" Type="http://schemas.openxmlformats.org/officeDocument/2006/relationships/image" Target="../media/image250.wmf"/><Relationship Id="rId4" Type="http://schemas.openxmlformats.org/officeDocument/2006/relationships/image" Target="../media/image247.wmf"/><Relationship Id="rId9" Type="http://schemas.openxmlformats.org/officeDocument/2006/relationships/oleObject" Target="../embeddings/oleObject250.bin"/><Relationship Id="rId14" Type="http://schemas.openxmlformats.org/officeDocument/2006/relationships/image" Target="../media/image251.wmf"/></Relationships>
</file>

<file path=ppt/slides/_rels/slide68.xml.rels><?xml version="1.0" encoding="UTF-8" standalone="yes"?>
<Relationships xmlns="http://schemas.openxmlformats.org/package/2006/relationships"><Relationship Id="rId8" Type="http://schemas.openxmlformats.org/officeDocument/2006/relationships/image" Target="../media/image256.wmf"/><Relationship Id="rId13" Type="http://schemas.openxmlformats.org/officeDocument/2006/relationships/oleObject" Target="../embeddings/oleObject259.bin"/><Relationship Id="rId18" Type="http://schemas.openxmlformats.org/officeDocument/2006/relationships/image" Target="../media/image248.wmf"/><Relationship Id="rId3" Type="http://schemas.openxmlformats.org/officeDocument/2006/relationships/oleObject" Target="../embeddings/oleObject254.bin"/><Relationship Id="rId7" Type="http://schemas.openxmlformats.org/officeDocument/2006/relationships/oleObject" Target="../embeddings/oleObject256.bin"/><Relationship Id="rId12" Type="http://schemas.openxmlformats.org/officeDocument/2006/relationships/image" Target="../media/image258.wmf"/><Relationship Id="rId17" Type="http://schemas.openxmlformats.org/officeDocument/2006/relationships/oleObject" Target="../embeddings/oleObject261.bin"/><Relationship Id="rId2" Type="http://schemas.openxmlformats.org/officeDocument/2006/relationships/slideLayout" Target="../slideLayouts/slideLayout7.xml"/><Relationship Id="rId16" Type="http://schemas.openxmlformats.org/officeDocument/2006/relationships/image" Target="../media/image247.wmf"/><Relationship Id="rId20" Type="http://schemas.openxmlformats.org/officeDocument/2006/relationships/image" Target="../media/image249.wmf"/><Relationship Id="rId1" Type="http://schemas.openxmlformats.org/officeDocument/2006/relationships/vmlDrawing" Target="../drawings/vmlDrawing45.vml"/><Relationship Id="rId6" Type="http://schemas.openxmlformats.org/officeDocument/2006/relationships/image" Target="../media/image255.wmf"/><Relationship Id="rId11" Type="http://schemas.openxmlformats.org/officeDocument/2006/relationships/oleObject" Target="../embeddings/oleObject258.bin"/><Relationship Id="rId5" Type="http://schemas.openxmlformats.org/officeDocument/2006/relationships/oleObject" Target="../embeddings/oleObject255.bin"/><Relationship Id="rId15" Type="http://schemas.openxmlformats.org/officeDocument/2006/relationships/oleObject" Target="../embeddings/oleObject260.bin"/><Relationship Id="rId10" Type="http://schemas.openxmlformats.org/officeDocument/2006/relationships/image" Target="../media/image257.wmf"/><Relationship Id="rId19" Type="http://schemas.openxmlformats.org/officeDocument/2006/relationships/oleObject" Target="../embeddings/oleObject262.bin"/><Relationship Id="rId4" Type="http://schemas.openxmlformats.org/officeDocument/2006/relationships/image" Target="../media/image254.wmf"/><Relationship Id="rId9" Type="http://schemas.openxmlformats.org/officeDocument/2006/relationships/oleObject" Target="../embeddings/oleObject257.bin"/><Relationship Id="rId14" Type="http://schemas.openxmlformats.org/officeDocument/2006/relationships/image" Target="../media/image259.emf"/></Relationships>
</file>

<file path=ppt/slides/_rels/slide69.xml.rels><?xml version="1.0" encoding="UTF-8" standalone="yes"?>
<Relationships xmlns="http://schemas.openxmlformats.org/package/2006/relationships"><Relationship Id="rId8" Type="http://schemas.openxmlformats.org/officeDocument/2006/relationships/image" Target="../media/image262.emf"/><Relationship Id="rId13" Type="http://schemas.openxmlformats.org/officeDocument/2006/relationships/oleObject" Target="../embeddings/oleObject268.bin"/><Relationship Id="rId3" Type="http://schemas.openxmlformats.org/officeDocument/2006/relationships/oleObject" Target="../embeddings/oleObject263.bin"/><Relationship Id="rId7" Type="http://schemas.openxmlformats.org/officeDocument/2006/relationships/oleObject" Target="../embeddings/oleObject265.bin"/><Relationship Id="rId12" Type="http://schemas.openxmlformats.org/officeDocument/2006/relationships/image" Target="../media/image264.e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261.emf"/><Relationship Id="rId11" Type="http://schemas.openxmlformats.org/officeDocument/2006/relationships/oleObject" Target="../embeddings/oleObject267.bin"/><Relationship Id="rId5" Type="http://schemas.openxmlformats.org/officeDocument/2006/relationships/oleObject" Target="../embeddings/oleObject264.bin"/><Relationship Id="rId10" Type="http://schemas.openxmlformats.org/officeDocument/2006/relationships/image" Target="../media/image263.emf"/><Relationship Id="rId4" Type="http://schemas.openxmlformats.org/officeDocument/2006/relationships/image" Target="../media/image260.wmf"/><Relationship Id="rId9" Type="http://schemas.openxmlformats.org/officeDocument/2006/relationships/oleObject" Target="../embeddings/oleObject266.bin"/><Relationship Id="rId14" Type="http://schemas.openxmlformats.org/officeDocument/2006/relationships/image" Target="../media/image265.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268.wmf"/><Relationship Id="rId13" Type="http://schemas.openxmlformats.org/officeDocument/2006/relationships/oleObject" Target="../embeddings/oleObject274.bin"/><Relationship Id="rId3" Type="http://schemas.openxmlformats.org/officeDocument/2006/relationships/oleObject" Target="../embeddings/oleObject269.bin"/><Relationship Id="rId7" Type="http://schemas.openxmlformats.org/officeDocument/2006/relationships/oleObject" Target="../embeddings/oleObject271.bin"/><Relationship Id="rId12" Type="http://schemas.openxmlformats.org/officeDocument/2006/relationships/image" Target="../media/image270.wmf"/><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267.wmf"/><Relationship Id="rId11" Type="http://schemas.openxmlformats.org/officeDocument/2006/relationships/oleObject" Target="../embeddings/oleObject273.bin"/><Relationship Id="rId5" Type="http://schemas.openxmlformats.org/officeDocument/2006/relationships/oleObject" Target="../embeddings/oleObject270.bin"/><Relationship Id="rId10" Type="http://schemas.openxmlformats.org/officeDocument/2006/relationships/image" Target="../media/image269.wmf"/><Relationship Id="rId4" Type="http://schemas.openxmlformats.org/officeDocument/2006/relationships/image" Target="../media/image266.wmf"/><Relationship Id="rId9" Type="http://schemas.openxmlformats.org/officeDocument/2006/relationships/oleObject" Target="../embeddings/oleObject272.bin"/><Relationship Id="rId14" Type="http://schemas.openxmlformats.org/officeDocument/2006/relationships/image" Target="../media/image271.emf"/></Relationships>
</file>

<file path=ppt/slides/_rels/slide71.xml.rels><?xml version="1.0" encoding="UTF-8" standalone="yes"?>
<Relationships xmlns="http://schemas.openxmlformats.org/package/2006/relationships"><Relationship Id="rId8" Type="http://schemas.openxmlformats.org/officeDocument/2006/relationships/image" Target="../media/image274.wmf"/><Relationship Id="rId3" Type="http://schemas.openxmlformats.org/officeDocument/2006/relationships/oleObject" Target="../embeddings/oleObject275.bin"/><Relationship Id="rId7" Type="http://schemas.openxmlformats.org/officeDocument/2006/relationships/oleObject" Target="../embeddings/oleObject277.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273.wmf"/><Relationship Id="rId5" Type="http://schemas.openxmlformats.org/officeDocument/2006/relationships/oleObject" Target="../embeddings/oleObject276.bin"/><Relationship Id="rId10" Type="http://schemas.openxmlformats.org/officeDocument/2006/relationships/image" Target="../media/image275.wmf"/><Relationship Id="rId4" Type="http://schemas.openxmlformats.org/officeDocument/2006/relationships/image" Target="../media/image272.wmf"/><Relationship Id="rId9" Type="http://schemas.openxmlformats.org/officeDocument/2006/relationships/oleObject" Target="../embeddings/oleObject278.bin"/></Relationships>
</file>

<file path=ppt/slides/_rels/slide72.xml.rels><?xml version="1.0" encoding="UTF-8" standalone="yes"?>
<Relationships xmlns="http://schemas.openxmlformats.org/package/2006/relationships"><Relationship Id="rId8" Type="http://schemas.openxmlformats.org/officeDocument/2006/relationships/image" Target="../media/image278.wmf"/><Relationship Id="rId3" Type="http://schemas.openxmlformats.org/officeDocument/2006/relationships/oleObject" Target="../embeddings/oleObject279.bin"/><Relationship Id="rId7" Type="http://schemas.openxmlformats.org/officeDocument/2006/relationships/oleObject" Target="../embeddings/oleObject281.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77.wmf"/><Relationship Id="rId5" Type="http://schemas.openxmlformats.org/officeDocument/2006/relationships/oleObject" Target="../embeddings/oleObject280.bin"/><Relationship Id="rId10" Type="http://schemas.openxmlformats.org/officeDocument/2006/relationships/image" Target="../media/image279.wmf"/><Relationship Id="rId4" Type="http://schemas.openxmlformats.org/officeDocument/2006/relationships/image" Target="../media/image276.wmf"/><Relationship Id="rId9" Type="http://schemas.openxmlformats.org/officeDocument/2006/relationships/oleObject" Target="../embeddings/oleObject282.bin"/></Relationships>
</file>

<file path=ppt/slides/_rels/slide73.xml.rels><?xml version="1.0" encoding="UTF-8" standalone="yes"?>
<Relationships xmlns="http://schemas.openxmlformats.org/package/2006/relationships"><Relationship Id="rId8" Type="http://schemas.openxmlformats.org/officeDocument/2006/relationships/image" Target="../media/image282.wmf"/><Relationship Id="rId13" Type="http://schemas.openxmlformats.org/officeDocument/2006/relationships/oleObject" Target="../embeddings/oleObject288.bin"/><Relationship Id="rId3" Type="http://schemas.openxmlformats.org/officeDocument/2006/relationships/oleObject" Target="../embeddings/oleObject283.bin"/><Relationship Id="rId7" Type="http://schemas.openxmlformats.org/officeDocument/2006/relationships/oleObject" Target="../embeddings/oleObject285.bin"/><Relationship Id="rId12" Type="http://schemas.openxmlformats.org/officeDocument/2006/relationships/image" Target="../media/image284.wmf"/><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81.wmf"/><Relationship Id="rId11" Type="http://schemas.openxmlformats.org/officeDocument/2006/relationships/oleObject" Target="../embeddings/oleObject287.bin"/><Relationship Id="rId5" Type="http://schemas.openxmlformats.org/officeDocument/2006/relationships/oleObject" Target="../embeddings/oleObject284.bin"/><Relationship Id="rId10" Type="http://schemas.openxmlformats.org/officeDocument/2006/relationships/image" Target="../media/image283.wmf"/><Relationship Id="rId4" Type="http://schemas.openxmlformats.org/officeDocument/2006/relationships/image" Target="../media/image280.wmf"/><Relationship Id="rId9" Type="http://schemas.openxmlformats.org/officeDocument/2006/relationships/oleObject" Target="../embeddings/oleObject286.bin"/><Relationship Id="rId14" Type="http://schemas.openxmlformats.org/officeDocument/2006/relationships/image" Target="../media/image285.wmf"/></Relationships>
</file>

<file path=ppt/slides/_rels/slide74.xml.rels><?xml version="1.0" encoding="UTF-8" standalone="yes"?>
<Relationships xmlns="http://schemas.openxmlformats.org/package/2006/relationships"><Relationship Id="rId8" Type="http://schemas.openxmlformats.org/officeDocument/2006/relationships/image" Target="../media/image288.wmf"/><Relationship Id="rId3" Type="http://schemas.openxmlformats.org/officeDocument/2006/relationships/oleObject" Target="../embeddings/oleObject289.bin"/><Relationship Id="rId7" Type="http://schemas.openxmlformats.org/officeDocument/2006/relationships/oleObject" Target="../embeddings/oleObject291.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287.wmf"/><Relationship Id="rId5" Type="http://schemas.openxmlformats.org/officeDocument/2006/relationships/oleObject" Target="../embeddings/oleObject290.bin"/><Relationship Id="rId10" Type="http://schemas.openxmlformats.org/officeDocument/2006/relationships/image" Target="../media/image289.wmf"/><Relationship Id="rId4" Type="http://schemas.openxmlformats.org/officeDocument/2006/relationships/image" Target="../media/image286.wmf"/><Relationship Id="rId9" Type="http://schemas.openxmlformats.org/officeDocument/2006/relationships/oleObject" Target="../embeddings/oleObject292.bin"/></Relationships>
</file>

<file path=ppt/slides/_rels/slide75.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slideLayout" Target="../slideLayouts/slideLayout7.xml"/><Relationship Id="rId1" Type="http://schemas.openxmlformats.org/officeDocument/2006/relationships/vmlDrawing" Target="../drawings/vmlDrawing52.vml"/><Relationship Id="rId5" Type="http://schemas.openxmlformats.org/officeDocument/2006/relationships/image" Target="../media/image290.wmf"/><Relationship Id="rId4" Type="http://schemas.openxmlformats.org/officeDocument/2006/relationships/oleObject" Target="../embeddings/oleObject293.bin"/></Relationships>
</file>

<file path=ppt/slides/_rels/slide76.xml.rels><?xml version="1.0" encoding="UTF-8" standalone="yes"?>
<Relationships xmlns="http://schemas.openxmlformats.org/package/2006/relationships"><Relationship Id="rId2" Type="http://schemas.openxmlformats.org/officeDocument/2006/relationships/image" Target="../media/image292.w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95.w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297.wmf"/><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oleObject" Target="../embeddings/oleObject295.bin"/><Relationship Id="rId5" Type="http://schemas.openxmlformats.org/officeDocument/2006/relationships/image" Target="../media/image296.wmf"/><Relationship Id="rId4" Type="http://schemas.openxmlformats.org/officeDocument/2006/relationships/oleObject" Target="../embeddings/oleObject294.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80.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Layout" Target="../slideLayouts/slideLayout7.xml"/><Relationship Id="rId1" Type="http://schemas.openxmlformats.org/officeDocument/2006/relationships/vmlDrawing" Target="../drawings/vmlDrawing54.vml"/><Relationship Id="rId5" Type="http://schemas.openxmlformats.org/officeDocument/2006/relationships/image" Target="../media/image300.wmf"/><Relationship Id="rId4" Type="http://schemas.openxmlformats.org/officeDocument/2006/relationships/oleObject" Target="../embeddings/oleObject296.bin"/></Relationships>
</file>

<file path=ppt/slides/_rels/slide82.xml.rels><?xml version="1.0" encoding="UTF-8" standalone="yes"?>
<Relationships xmlns="http://schemas.openxmlformats.org/package/2006/relationships"><Relationship Id="rId8" Type="http://schemas.openxmlformats.org/officeDocument/2006/relationships/image" Target="../media/image304.wmf"/><Relationship Id="rId13" Type="http://schemas.openxmlformats.org/officeDocument/2006/relationships/oleObject" Target="../embeddings/oleObject302.bin"/><Relationship Id="rId3" Type="http://schemas.openxmlformats.org/officeDocument/2006/relationships/oleObject" Target="../embeddings/oleObject297.bin"/><Relationship Id="rId7" Type="http://schemas.openxmlformats.org/officeDocument/2006/relationships/oleObject" Target="../embeddings/oleObject299.bin"/><Relationship Id="rId12" Type="http://schemas.openxmlformats.org/officeDocument/2006/relationships/image" Target="../media/image306.w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303.wmf"/><Relationship Id="rId11" Type="http://schemas.openxmlformats.org/officeDocument/2006/relationships/oleObject" Target="../embeddings/oleObject301.bin"/><Relationship Id="rId5" Type="http://schemas.openxmlformats.org/officeDocument/2006/relationships/oleObject" Target="../embeddings/oleObject298.bin"/><Relationship Id="rId10" Type="http://schemas.openxmlformats.org/officeDocument/2006/relationships/image" Target="../media/image305.wmf"/><Relationship Id="rId4" Type="http://schemas.openxmlformats.org/officeDocument/2006/relationships/image" Target="../media/image302.wmf"/><Relationship Id="rId9" Type="http://schemas.openxmlformats.org/officeDocument/2006/relationships/oleObject" Target="../embeddings/oleObject300.bin"/><Relationship Id="rId14" Type="http://schemas.openxmlformats.org/officeDocument/2006/relationships/image" Target="../media/image307.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03.bin"/><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image" Target="../media/image308.wmf"/></Relationships>
</file>

<file path=ppt/slides/_rels/slide84.xml.rels><?xml version="1.0" encoding="UTF-8" standalone="yes"?>
<Relationships xmlns="http://schemas.openxmlformats.org/package/2006/relationships"><Relationship Id="rId8" Type="http://schemas.openxmlformats.org/officeDocument/2006/relationships/image" Target="../media/image311.wmf"/><Relationship Id="rId3" Type="http://schemas.openxmlformats.org/officeDocument/2006/relationships/oleObject" Target="../embeddings/oleObject304.bin"/><Relationship Id="rId7" Type="http://schemas.openxmlformats.org/officeDocument/2006/relationships/oleObject" Target="../embeddings/oleObject306.bin"/><Relationship Id="rId12" Type="http://schemas.openxmlformats.org/officeDocument/2006/relationships/image" Target="../media/image313.w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310.wmf"/><Relationship Id="rId11" Type="http://schemas.openxmlformats.org/officeDocument/2006/relationships/oleObject" Target="../embeddings/oleObject308.bin"/><Relationship Id="rId5" Type="http://schemas.openxmlformats.org/officeDocument/2006/relationships/oleObject" Target="../embeddings/oleObject305.bin"/><Relationship Id="rId10" Type="http://schemas.openxmlformats.org/officeDocument/2006/relationships/image" Target="../media/image312.wmf"/><Relationship Id="rId4" Type="http://schemas.openxmlformats.org/officeDocument/2006/relationships/image" Target="../media/image309.wmf"/><Relationship Id="rId9" Type="http://schemas.openxmlformats.org/officeDocument/2006/relationships/oleObject" Target="../embeddings/oleObject307.bin"/></Relationships>
</file>

<file path=ppt/slides/_rels/slide85.xml.rels><?xml version="1.0" encoding="UTF-8" standalone="yes"?>
<Relationships xmlns="http://schemas.openxmlformats.org/package/2006/relationships"><Relationship Id="rId8" Type="http://schemas.openxmlformats.org/officeDocument/2006/relationships/image" Target="../media/image316.wmf"/><Relationship Id="rId3" Type="http://schemas.openxmlformats.org/officeDocument/2006/relationships/oleObject" Target="../embeddings/oleObject309.bin"/><Relationship Id="rId7" Type="http://schemas.openxmlformats.org/officeDocument/2006/relationships/oleObject" Target="../embeddings/oleObject311.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315.wmf"/><Relationship Id="rId5" Type="http://schemas.openxmlformats.org/officeDocument/2006/relationships/oleObject" Target="../embeddings/oleObject310.bin"/><Relationship Id="rId10" Type="http://schemas.openxmlformats.org/officeDocument/2006/relationships/image" Target="../media/image317.wmf"/><Relationship Id="rId4" Type="http://schemas.openxmlformats.org/officeDocument/2006/relationships/image" Target="../media/image314.wmf"/><Relationship Id="rId9" Type="http://schemas.openxmlformats.org/officeDocument/2006/relationships/oleObject" Target="../embeddings/oleObject312.bin"/></Relationships>
</file>

<file path=ppt/slides/_rels/slide86.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20.wmf"/><Relationship Id="rId2" Type="http://schemas.openxmlformats.org/officeDocument/2006/relationships/slideLayout" Target="../slideLayouts/slideLayout7.xml"/><Relationship Id="rId1" Type="http://schemas.openxmlformats.org/officeDocument/2006/relationships/vmlDrawing" Target="../drawings/vmlDrawing59.vml"/><Relationship Id="rId5" Type="http://schemas.openxmlformats.org/officeDocument/2006/relationships/image" Target="../media/image319.wmf"/><Relationship Id="rId4" Type="http://schemas.openxmlformats.org/officeDocument/2006/relationships/oleObject" Target="../embeddings/oleObject313.bin"/></Relationships>
</file>

<file path=ppt/slides/_rels/slide88.xml.rels><?xml version="1.0" encoding="UTF-8" standalone="yes"?>
<Relationships xmlns="http://schemas.openxmlformats.org/package/2006/relationships"><Relationship Id="rId2" Type="http://schemas.openxmlformats.org/officeDocument/2006/relationships/image" Target="../media/image32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90.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325.wmf"/><Relationship Id="rId13" Type="http://schemas.openxmlformats.org/officeDocument/2006/relationships/oleObject" Target="../embeddings/oleObject319.bin"/><Relationship Id="rId18" Type="http://schemas.openxmlformats.org/officeDocument/2006/relationships/image" Target="../media/image330.wmf"/><Relationship Id="rId3" Type="http://schemas.openxmlformats.org/officeDocument/2006/relationships/oleObject" Target="../embeddings/oleObject314.bin"/><Relationship Id="rId7" Type="http://schemas.openxmlformats.org/officeDocument/2006/relationships/oleObject" Target="../embeddings/oleObject316.bin"/><Relationship Id="rId12" Type="http://schemas.openxmlformats.org/officeDocument/2006/relationships/image" Target="../media/image327.wmf"/><Relationship Id="rId17" Type="http://schemas.openxmlformats.org/officeDocument/2006/relationships/oleObject" Target="../embeddings/oleObject321.bin"/><Relationship Id="rId2" Type="http://schemas.openxmlformats.org/officeDocument/2006/relationships/slideLayout" Target="../slideLayouts/slideLayout7.xml"/><Relationship Id="rId16" Type="http://schemas.openxmlformats.org/officeDocument/2006/relationships/image" Target="../media/image329.wmf"/><Relationship Id="rId1" Type="http://schemas.openxmlformats.org/officeDocument/2006/relationships/vmlDrawing" Target="../drawings/vmlDrawing60.vml"/><Relationship Id="rId6" Type="http://schemas.openxmlformats.org/officeDocument/2006/relationships/image" Target="../media/image324.wmf"/><Relationship Id="rId11" Type="http://schemas.openxmlformats.org/officeDocument/2006/relationships/oleObject" Target="../embeddings/oleObject318.bin"/><Relationship Id="rId5" Type="http://schemas.openxmlformats.org/officeDocument/2006/relationships/oleObject" Target="../embeddings/oleObject315.bin"/><Relationship Id="rId15" Type="http://schemas.openxmlformats.org/officeDocument/2006/relationships/oleObject" Target="../embeddings/oleObject320.bin"/><Relationship Id="rId10" Type="http://schemas.openxmlformats.org/officeDocument/2006/relationships/image" Target="../media/image326.wmf"/><Relationship Id="rId4" Type="http://schemas.openxmlformats.org/officeDocument/2006/relationships/image" Target="../media/image323.wmf"/><Relationship Id="rId9" Type="http://schemas.openxmlformats.org/officeDocument/2006/relationships/oleObject" Target="../embeddings/oleObject317.bin"/><Relationship Id="rId14" Type="http://schemas.openxmlformats.org/officeDocument/2006/relationships/image" Target="../media/image328.wmf"/></Relationships>
</file>

<file path=ppt/slides/_rels/slide93.xml.rels><?xml version="1.0" encoding="UTF-8" standalone="yes"?>
<Relationships xmlns="http://schemas.openxmlformats.org/package/2006/relationships"><Relationship Id="rId8" Type="http://schemas.openxmlformats.org/officeDocument/2006/relationships/image" Target="../media/image333.wmf"/><Relationship Id="rId3" Type="http://schemas.openxmlformats.org/officeDocument/2006/relationships/oleObject" Target="../embeddings/oleObject322.bin"/><Relationship Id="rId7" Type="http://schemas.openxmlformats.org/officeDocument/2006/relationships/oleObject" Target="../embeddings/oleObject324.bin"/><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332.wmf"/><Relationship Id="rId5" Type="http://schemas.openxmlformats.org/officeDocument/2006/relationships/oleObject" Target="../embeddings/oleObject323.bin"/><Relationship Id="rId4" Type="http://schemas.openxmlformats.org/officeDocument/2006/relationships/image" Target="../media/image331.wmf"/></Relationships>
</file>

<file path=ppt/slides/_rels/slide94.xml.rels><?xml version="1.0" encoding="UTF-8" standalone="yes"?>
<Relationships xmlns="http://schemas.openxmlformats.org/package/2006/relationships"><Relationship Id="rId2" Type="http://schemas.openxmlformats.org/officeDocument/2006/relationships/image" Target="../media/image334.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35.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36.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338.emf"/><Relationship Id="rId13" Type="http://schemas.openxmlformats.org/officeDocument/2006/relationships/oleObject" Target="../embeddings/oleObject329.bin"/><Relationship Id="rId3" Type="http://schemas.openxmlformats.org/officeDocument/2006/relationships/notesSlide" Target="../notesSlides/notesSlide7.xml"/><Relationship Id="rId7" Type="http://schemas.openxmlformats.org/officeDocument/2006/relationships/oleObject" Target="../embeddings/oleObject326.bin"/><Relationship Id="rId12" Type="http://schemas.openxmlformats.org/officeDocument/2006/relationships/image" Target="../media/image340.emf"/><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337.emf"/><Relationship Id="rId11" Type="http://schemas.openxmlformats.org/officeDocument/2006/relationships/oleObject" Target="../embeddings/oleObject328.bin"/><Relationship Id="rId5" Type="http://schemas.openxmlformats.org/officeDocument/2006/relationships/oleObject" Target="../embeddings/oleObject325.bin"/><Relationship Id="rId10" Type="http://schemas.openxmlformats.org/officeDocument/2006/relationships/image" Target="../media/image339.emf"/><Relationship Id="rId4" Type="http://schemas.openxmlformats.org/officeDocument/2006/relationships/audio" Target="../media/audio1.wav"/><Relationship Id="rId9" Type="http://schemas.openxmlformats.org/officeDocument/2006/relationships/oleObject" Target="../embeddings/oleObject327.bin"/><Relationship Id="rId14" Type="http://schemas.openxmlformats.org/officeDocument/2006/relationships/image" Target="../media/image341.emf"/></Relationships>
</file>

<file path=ppt/slides/_rels/slide9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slideLayout" Target="../slideLayouts/slideLayout7.xml"/><Relationship Id="rId1" Type="http://schemas.openxmlformats.org/officeDocument/2006/relationships/vmlDrawing" Target="../drawings/vmlDrawing63.vml"/><Relationship Id="rId5" Type="http://schemas.openxmlformats.org/officeDocument/2006/relationships/image" Target="../media/image342.wmf"/><Relationship Id="rId4" Type="http://schemas.openxmlformats.org/officeDocument/2006/relationships/oleObject" Target="../embeddings/oleObject33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7" descr="E:\My Picture\网络素材\东华素材\未标题-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89560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WordArt 6"/>
          <p:cNvSpPr>
            <a:spLocks noChangeArrowheads="1" noChangeShapeType="1" noTextEdit="1"/>
          </p:cNvSpPr>
          <p:nvPr/>
        </p:nvSpPr>
        <p:spPr bwMode="auto">
          <a:xfrm>
            <a:off x="2438400" y="4495800"/>
            <a:ext cx="4800600" cy="838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301"/>
              </a:avLst>
            </a:prstTxWarp>
          </a:bodyPr>
          <a:lstStyle/>
          <a:p>
            <a:pPr algn="ctr"/>
            <a:r>
              <a:rPr lang="zh-CN" altLang="en-US" sz="4400" kern="10">
                <a:solidFill>
                  <a:schemeClr val="accent2"/>
                </a:solidFill>
                <a:effectLst>
                  <a:outerShdw dist="35921" dir="2700000" sy="50000" kx="2115830" algn="bl" rotWithShape="0">
                    <a:srgbClr val="C0C0C0"/>
                  </a:outerShdw>
                </a:effectLst>
                <a:latin typeface="隶书"/>
                <a:ea typeface="隶书"/>
              </a:rPr>
              <a:t>衍射和偏振</a:t>
            </a:r>
          </a:p>
        </p:txBody>
      </p:sp>
      <p:sp>
        <p:nvSpPr>
          <p:cNvPr id="2052" name="WordArt 7"/>
          <p:cNvSpPr>
            <a:spLocks noChangeArrowheads="1" noChangeShapeType="1" noTextEdit="1"/>
          </p:cNvSpPr>
          <p:nvPr/>
        </p:nvSpPr>
        <p:spPr bwMode="auto">
          <a:xfrm>
            <a:off x="3276600" y="2895600"/>
            <a:ext cx="2971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5400" kern="10" dirty="0">
                <a:solidFill>
                  <a:schemeClr val="accent2"/>
                </a:solidFill>
                <a:effectLst>
                  <a:outerShdw dist="35921" dir="2700000" sy="50000" kx="2115830" algn="bl" rotWithShape="0">
                    <a:srgbClr val="C0C0C0"/>
                  </a:outerShdw>
                </a:effectLst>
                <a:latin typeface="隶书"/>
                <a:ea typeface="隶书"/>
              </a:rPr>
              <a:t>第三十章</a:t>
            </a:r>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914400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29" name="对象 3"/>
          <p:cNvGraphicFramePr>
            <a:graphicFrameLocks/>
          </p:cNvGraphicFramePr>
          <p:nvPr/>
        </p:nvGraphicFramePr>
        <p:xfrm>
          <a:off x="981075" y="377825"/>
          <a:ext cx="2906713" cy="3803650"/>
        </p:xfrm>
        <a:graphic>
          <a:graphicData uri="http://schemas.openxmlformats.org/presentationml/2006/ole">
            <mc:AlternateContent xmlns:mc="http://schemas.openxmlformats.org/markup-compatibility/2006">
              <mc:Choice xmlns:v="urn:schemas-microsoft-com:vml" Requires="v">
                <p:oleObj spid="_x0000_s355358" r:id="rId3" imgW="2905200" imgH="3800520" progId="Paint.Picture">
                  <p:embed/>
                </p:oleObj>
              </mc:Choice>
              <mc:Fallback>
                <p:oleObj r:id="rId3" imgW="2905200" imgH="3800520" progId="Paint.Picture">
                  <p:embed/>
                  <p:pic>
                    <p:nvPicPr>
                      <p:cNvPr id="22529"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075" y="377825"/>
                        <a:ext cx="2906713"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219" name="内容占位符 9218"/>
          <p:cNvSpPr>
            <a:spLocks noGrp="1" noChangeArrowheads="1"/>
          </p:cNvSpPr>
          <p:nvPr>
            <p:ph idx="1"/>
          </p:nvPr>
        </p:nvSpPr>
        <p:spPr bwMode="auto">
          <a:xfrm>
            <a:off x="4287838" y="663575"/>
            <a:ext cx="4826000" cy="2874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spcBef>
                <a:spcPct val="0"/>
              </a:spcBef>
            </a:pPr>
            <a:r>
              <a:rPr lang="zh-CN" altLang="en-US" b="1">
                <a:solidFill>
                  <a:srgbClr val="000000"/>
                </a:solidFill>
                <a:ea typeface="宋体" panose="02010600030101010101" pitchFamily="2" charset="-122"/>
              </a:rPr>
              <a:t>每条通过</a:t>
            </a:r>
            <a:r>
              <a:rPr lang="zh-CN" altLang="en-US" b="1">
                <a:solidFill>
                  <a:srgbClr val="0000CC"/>
                </a:solidFill>
                <a:ea typeface="宋体" panose="02010600030101010101" pitchFamily="2" charset="-122"/>
              </a:rPr>
              <a:t>狭缝下半部</a:t>
            </a:r>
            <a:r>
              <a:rPr lang="zh-CN" altLang="en-US" b="1">
                <a:solidFill>
                  <a:srgbClr val="000000"/>
                </a:solidFill>
                <a:ea typeface="宋体" panose="02010600030101010101" pitchFamily="2" charset="-122"/>
              </a:rPr>
              <a:t>的光线</a:t>
            </a:r>
            <a:r>
              <a:rPr lang="zh-CN" altLang="en-US" b="1">
                <a:solidFill>
                  <a:schemeClr val="tx2"/>
                </a:solidFill>
                <a:latin typeface="Times New Roman" panose="02020603050405020304" pitchFamily="18" charset="0"/>
                <a:ea typeface="宋体" panose="02010600030101010101" pitchFamily="2" charset="-122"/>
              </a:rPr>
              <a:t>(比如</a:t>
            </a:r>
            <a:r>
              <a:rPr lang="zh-CN" altLang="en-US" b="1">
                <a:solidFill>
                  <a:srgbClr val="0000CC"/>
                </a:solidFill>
                <a:latin typeface="Times New Roman" panose="02020603050405020304" pitchFamily="18" charset="0"/>
                <a:ea typeface="宋体" panose="02010600030101010101" pitchFamily="2" charset="-122"/>
              </a:rPr>
              <a:t>光线1</a:t>
            </a:r>
            <a:r>
              <a:rPr lang="zh-CN" altLang="en-US" b="1">
                <a:solidFill>
                  <a:schemeClr val="tx2"/>
                </a:solidFill>
                <a:latin typeface="Times New Roman" panose="02020603050405020304" pitchFamily="18" charset="0"/>
                <a:ea typeface="宋体" panose="02010600030101010101" pitchFamily="2" charset="-122"/>
              </a:rPr>
              <a:t>和</a:t>
            </a:r>
            <a:r>
              <a:rPr lang="zh-CN" altLang="en-US" b="1">
                <a:solidFill>
                  <a:srgbClr val="FF0000"/>
                </a:solidFill>
                <a:latin typeface="Times New Roman" panose="02020603050405020304" pitchFamily="18" charset="0"/>
                <a:ea typeface="宋体" panose="02010600030101010101" pitchFamily="2" charset="-122"/>
              </a:rPr>
              <a:t>光线2</a:t>
            </a:r>
            <a:r>
              <a:rPr lang="zh-CN" altLang="en-US" b="1">
                <a:solidFill>
                  <a:schemeClr val="tx2"/>
                </a:solidFill>
                <a:latin typeface="Times New Roman" panose="02020603050405020304" pitchFamily="18" charset="0"/>
                <a:ea typeface="宋体" panose="02010600030101010101" pitchFamily="2" charset="-122"/>
              </a:rPr>
              <a:t>)</a:t>
            </a:r>
            <a:r>
              <a:rPr lang="zh-CN" altLang="en-US" b="1">
                <a:solidFill>
                  <a:srgbClr val="000000"/>
                </a:solidFill>
                <a:ea typeface="宋体" panose="02010600030101010101" pitchFamily="2" charset="-122"/>
              </a:rPr>
              <a:t>都将会和通过</a:t>
            </a:r>
            <a:r>
              <a:rPr lang="zh-CN" altLang="en-US" b="1">
                <a:solidFill>
                  <a:srgbClr val="0000CC"/>
                </a:solidFill>
                <a:ea typeface="宋体" panose="02010600030101010101" pitchFamily="2" charset="-122"/>
              </a:rPr>
              <a:t>狭缝上半部</a:t>
            </a:r>
            <a:r>
              <a:rPr lang="zh-CN" altLang="en-US" b="1">
                <a:solidFill>
                  <a:srgbClr val="000000"/>
                </a:solidFill>
                <a:ea typeface="宋体" panose="02010600030101010101" pitchFamily="2" charset="-122"/>
              </a:rPr>
              <a:t>相应的</a:t>
            </a:r>
            <a:r>
              <a:rPr lang="zh-CN" altLang="en-US" b="1">
                <a:solidFill>
                  <a:srgbClr val="0000CC"/>
                </a:solidFill>
                <a:ea typeface="宋体" panose="02010600030101010101" pitchFamily="2" charset="-122"/>
              </a:rPr>
              <a:t>光线</a:t>
            </a:r>
            <a:r>
              <a:rPr lang="zh-CN" altLang="en-US" b="1">
                <a:solidFill>
                  <a:srgbClr val="0000CC"/>
                </a:solidFill>
                <a:latin typeface="Times New Roman" panose="02020603050405020304" pitchFamily="18" charset="0"/>
                <a:ea typeface="宋体" panose="02010600030101010101" pitchFamily="2" charset="-122"/>
              </a:rPr>
              <a:t>1'</a:t>
            </a:r>
            <a:r>
              <a:rPr lang="zh-CN" altLang="en-US" b="1">
                <a:latin typeface="Times New Roman" panose="02020603050405020304" pitchFamily="18" charset="0"/>
                <a:ea typeface="宋体" panose="02010600030101010101" pitchFamily="2" charset="-122"/>
              </a:rPr>
              <a:t>和</a:t>
            </a:r>
            <a:r>
              <a:rPr lang="zh-CN" altLang="en-US" b="1">
                <a:solidFill>
                  <a:srgbClr val="FF0000"/>
                </a:solidFill>
                <a:latin typeface="Times New Roman" panose="02020603050405020304" pitchFamily="18" charset="0"/>
                <a:ea typeface="宋体" panose="02010600030101010101" pitchFamily="2" charset="-122"/>
              </a:rPr>
              <a:t>光线2'</a:t>
            </a:r>
            <a:r>
              <a:rPr lang="zh-CN" altLang="en-US" b="1">
                <a:solidFill>
                  <a:schemeClr val="tx2"/>
                </a:solidFill>
                <a:latin typeface="Times New Roman" panose="02020603050405020304" pitchFamily="18" charset="0"/>
                <a:ea typeface="宋体" panose="02010600030101010101" pitchFamily="2" charset="-122"/>
              </a:rPr>
              <a:t>)</a:t>
            </a:r>
            <a:r>
              <a:rPr lang="zh-CN" altLang="en-US" b="1">
                <a:solidFill>
                  <a:srgbClr val="FF0000"/>
                </a:solidFill>
                <a:ea typeface="宋体" panose="02010600030101010101" pitchFamily="2" charset="-122"/>
              </a:rPr>
              <a:t>干涉相消</a:t>
            </a:r>
            <a:r>
              <a:rPr lang="zh-CN" altLang="en-US" b="1">
                <a:solidFill>
                  <a:srgbClr val="000000"/>
                </a:solidFill>
                <a:ea typeface="宋体" panose="02010600030101010101" pitchFamily="2" charset="-122"/>
              </a:rPr>
              <a:t>。</a:t>
            </a:r>
            <a:endParaRPr lang="zh-CN" altLang="en-US" sz="2800" b="1">
              <a:solidFill>
                <a:srgbClr val="000000"/>
              </a:solidFill>
              <a:ea typeface="宋体" panose="02010600030101010101" pitchFamily="2" charset="-122"/>
            </a:endParaRPr>
          </a:p>
          <a:p>
            <a:endParaRPr lang="zh-CN" altLang="en-US" sz="2800" b="1">
              <a:solidFill>
                <a:srgbClr val="000000"/>
              </a:solidFill>
              <a:ea typeface="宋体" panose="02010600030101010101" pitchFamily="2" charset="-122"/>
            </a:endParaRPr>
          </a:p>
        </p:txBody>
      </p:sp>
      <p:sp>
        <p:nvSpPr>
          <p:cNvPr id="22531" name="文本框 9219"/>
          <p:cNvSpPr txBox="1">
            <a:spLocks noChangeArrowheads="1"/>
          </p:cNvSpPr>
          <p:nvPr/>
        </p:nvSpPr>
        <p:spPr bwMode="auto">
          <a:xfrm>
            <a:off x="3351213" y="2590800"/>
            <a:ext cx="309562"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latin typeface="Times New Roman" panose="02020603050405020304" pitchFamily="18" charset="0"/>
                <a:ea typeface="宋体" panose="02010600030101010101" pitchFamily="2" charset="-122"/>
              </a:rPr>
              <a:t>1</a:t>
            </a:r>
          </a:p>
        </p:txBody>
      </p:sp>
      <p:sp>
        <p:nvSpPr>
          <p:cNvPr id="22532" name="文本框 9220"/>
          <p:cNvSpPr txBox="1">
            <a:spLocks noChangeArrowheads="1"/>
          </p:cNvSpPr>
          <p:nvPr/>
        </p:nvSpPr>
        <p:spPr bwMode="auto">
          <a:xfrm>
            <a:off x="3656013" y="2132013"/>
            <a:ext cx="534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latin typeface="Times New Roman" panose="02020603050405020304" pitchFamily="18" charset="0"/>
                <a:ea typeface="宋体" panose="02010600030101010101" pitchFamily="2" charset="-122"/>
              </a:rPr>
              <a:t>1'</a:t>
            </a:r>
          </a:p>
        </p:txBody>
      </p:sp>
      <p:sp>
        <p:nvSpPr>
          <p:cNvPr id="22533" name="文本框 9221"/>
          <p:cNvSpPr txBox="1">
            <a:spLocks noChangeArrowheads="1"/>
          </p:cNvSpPr>
          <p:nvPr/>
        </p:nvSpPr>
        <p:spPr bwMode="auto">
          <a:xfrm>
            <a:off x="3427413" y="2360613"/>
            <a:ext cx="309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solidFill>
                  <a:schemeClr val="accent2"/>
                </a:solidFill>
                <a:latin typeface="Times New Roman" panose="02020603050405020304" pitchFamily="18" charset="0"/>
                <a:ea typeface="宋体" panose="02010600030101010101" pitchFamily="2" charset="-122"/>
              </a:rPr>
              <a:t>2</a:t>
            </a:r>
          </a:p>
        </p:txBody>
      </p:sp>
      <p:sp>
        <p:nvSpPr>
          <p:cNvPr id="22534" name="文本框 9222"/>
          <p:cNvSpPr txBox="1">
            <a:spLocks noChangeArrowheads="1"/>
          </p:cNvSpPr>
          <p:nvPr/>
        </p:nvSpPr>
        <p:spPr bwMode="auto">
          <a:xfrm>
            <a:off x="3656013" y="1903413"/>
            <a:ext cx="53498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solidFill>
                  <a:schemeClr val="accent2"/>
                </a:solidFill>
                <a:latin typeface="Times New Roman" panose="02020603050405020304" pitchFamily="18" charset="0"/>
                <a:ea typeface="宋体" panose="02010600030101010101" pitchFamily="2" charset="-122"/>
              </a:rPr>
              <a:t>2'</a:t>
            </a:r>
          </a:p>
        </p:txBody>
      </p:sp>
      <p:sp>
        <p:nvSpPr>
          <p:cNvPr id="8195" name="Rectangle 24"/>
          <p:cNvSpPr>
            <a:spLocks noChangeArrowheads="1"/>
          </p:cNvSpPr>
          <p:nvPr/>
        </p:nvSpPr>
        <p:spPr bwMode="auto">
          <a:xfrm>
            <a:off x="587375" y="5454650"/>
            <a:ext cx="796766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5000"/>
              </a:lnSpc>
              <a:spcBef>
                <a:spcPct val="40000"/>
              </a:spcBef>
              <a:buClr>
                <a:schemeClr val="hlink"/>
              </a:buClr>
              <a:buFont typeface="Wingdings" panose="05000000000000000000" pitchFamily="2" charset="2"/>
              <a:buChar char="v"/>
            </a:pPr>
            <a:r>
              <a:rPr lang="zh-CN" altLang="en-US" sz="4400" b="1" dirty="0">
                <a:solidFill>
                  <a:srgbClr val="FF0000"/>
                </a:solidFill>
                <a:ea typeface="宋体" panose="02010600030101010101" pitchFamily="2" charset="-122"/>
              </a:rPr>
              <a:t>想想</a:t>
            </a:r>
            <a:r>
              <a:rPr lang="zh-CN" altLang="en-US" sz="4400" b="1" dirty="0">
                <a:ea typeface="宋体" panose="02010600030101010101" pitchFamily="2" charset="-122"/>
              </a:rPr>
              <a:t>为什么？</a:t>
            </a:r>
          </a:p>
        </p:txBody>
      </p:sp>
    </p:spTree>
    <p:extLst>
      <p:ext uri="{BB962C8B-B14F-4D97-AF65-F5344CB8AC3E}">
        <p14:creationId xmlns:p14="http://schemas.microsoft.com/office/powerpoint/2010/main" val="2721592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19">
                                            <p:txEl>
                                              <p:charRg st="0" end="44"/>
                                            </p:txEl>
                                          </p:spTgt>
                                        </p:tgtEl>
                                        <p:attrNameLst>
                                          <p:attrName>style.visibility</p:attrName>
                                        </p:attrNameLst>
                                      </p:cBhvr>
                                      <p:to>
                                        <p:strVal val="visible"/>
                                      </p:to>
                                    </p:set>
                                    <p:animEffect transition="in" filter="blinds(horizontal)">
                                      <p:cBhvr>
                                        <p:cTn id="7" dur="500"/>
                                        <p:tgtEl>
                                          <p:spTgt spid="9219">
                                            <p:txEl>
                                              <p:charRg st="0" end="4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195"/>
                                        </p:tgtEl>
                                        <p:attrNameLst>
                                          <p:attrName>style.visibility</p:attrName>
                                        </p:attrNameLst>
                                      </p:cBhvr>
                                      <p:to>
                                        <p:strVal val="visible"/>
                                      </p:to>
                                    </p:set>
                                    <p:anim calcmode="lin" valueType="num">
                                      <p:cBhvr additive="base">
                                        <p:cTn id="12" dur="500" fill="hold"/>
                                        <p:tgtEl>
                                          <p:spTgt spid="8195"/>
                                        </p:tgtEl>
                                        <p:attrNameLst>
                                          <p:attrName>ppt_x</p:attrName>
                                        </p:attrNameLst>
                                      </p:cBhvr>
                                      <p:tavLst>
                                        <p:tav tm="0">
                                          <p:val>
                                            <p:strVal val="#ppt_x"/>
                                          </p:val>
                                        </p:tav>
                                        <p:tav tm="100000">
                                          <p:val>
                                            <p:strVal val="#ppt_x"/>
                                          </p:val>
                                        </p:tav>
                                      </p:tavLst>
                                    </p:anim>
                                    <p:anim calcmode="lin" valueType="num">
                                      <p:cBhvr additive="base">
                                        <p:cTn id="13"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004" name="Picture 12" descr="FG36_0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050" y="1825625"/>
            <a:ext cx="603408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4" name="Rectangle 108"/>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12995" name="Rectangle 1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12996" name="Rectangle 1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12997" name="Rectangle 1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12998" name="Rectangle 1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12999" name="TextBox 1"/>
          <p:cNvSpPr>
            <a:spLocks noChangeArrowheads="1"/>
          </p:cNvSpPr>
          <p:nvPr/>
        </p:nvSpPr>
        <p:spPr bwMode="auto">
          <a:xfrm>
            <a:off x="755650" y="986824"/>
            <a:ext cx="78486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40000"/>
              </a:lnSpc>
            </a:pPr>
            <a:r>
              <a:rPr lang="zh-CN" altLang="en-US" sz="2400" b="1" dirty="0">
                <a:solidFill>
                  <a:schemeClr val="tx2"/>
                </a:solidFill>
                <a:ea typeface="宋体" pitchFamily="2" charset="-122"/>
              </a:rPr>
              <a:t>当两个</a:t>
            </a:r>
            <a:r>
              <a:rPr lang="zh-CN" altLang="en-US" sz="2400" b="1" dirty="0">
                <a:solidFill>
                  <a:srgbClr val="0000FF"/>
                </a:solidFill>
                <a:ea typeface="宋体" pitchFamily="2" charset="-122"/>
              </a:rPr>
              <a:t>偏振片正交</a:t>
            </a:r>
            <a:r>
              <a:rPr lang="zh-CN" altLang="en-US" sz="2400" b="1" dirty="0">
                <a:solidFill>
                  <a:schemeClr val="tx2"/>
                </a:solidFill>
                <a:ea typeface="宋体" pitchFamily="2" charset="-122"/>
              </a:rPr>
              <a:t> </a:t>
            </a:r>
            <a:r>
              <a:rPr lang="en-US" altLang="zh-CN" sz="2400" b="1" dirty="0">
                <a:solidFill>
                  <a:schemeClr val="tx2"/>
                </a:solidFill>
                <a:ea typeface="宋体" pitchFamily="2" charset="-122"/>
              </a:rPr>
              <a:t>—— </a:t>
            </a:r>
            <a:r>
              <a:rPr lang="zh-CN" altLang="en-US" sz="2400" b="1" dirty="0">
                <a:solidFill>
                  <a:schemeClr val="tx2"/>
                </a:solidFill>
                <a:ea typeface="宋体" pitchFamily="2" charset="-122"/>
              </a:rPr>
              <a:t>偏振轴互相垂直</a:t>
            </a:r>
          </a:p>
          <a:p>
            <a:pPr algn="just" eaLnBrk="1" hangingPunct="1">
              <a:lnSpc>
                <a:spcPct val="140000"/>
              </a:lnSpc>
            </a:pPr>
            <a:r>
              <a:rPr lang="zh-CN" altLang="en-US" sz="2400" b="1" dirty="0">
                <a:solidFill>
                  <a:srgbClr val="0000FF"/>
                </a:solidFill>
                <a:ea typeface="宋体" pitchFamily="2" charset="-122"/>
              </a:rPr>
              <a:t>                                       非偏振光可以被完全阻挡</a:t>
            </a:r>
          </a:p>
        </p:txBody>
      </p:sp>
      <p:sp>
        <p:nvSpPr>
          <p:cNvPr id="213000"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0" name="Text Box 3"/>
          <p:cNvSpPr txBox="1">
            <a:spLocks noChangeArrowheads="1"/>
          </p:cNvSpPr>
          <p:nvPr/>
        </p:nvSpPr>
        <p:spPr bwMode="auto">
          <a:xfrm>
            <a:off x="179408" y="197644"/>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dirty="0">
                <a:latin typeface="宋体" pitchFamily="2" charset="-122"/>
                <a:ea typeface="宋体" pitchFamily="2" charset="-122"/>
              </a:rPr>
              <a:t> </a:t>
            </a:r>
            <a:r>
              <a:rPr kumimoji="1" lang="zh-CN" altLang="en-US" sz="2800" b="1" dirty="0">
                <a:solidFill>
                  <a:srgbClr val="FF0000"/>
                </a:solidFill>
                <a:latin typeface="宋体" pitchFamily="2" charset="-122"/>
                <a:ea typeface="宋体" pitchFamily="2" charset="-122"/>
              </a:rPr>
              <a:t>偏振片的起偏</a:t>
            </a:r>
          </a:p>
        </p:txBody>
      </p:sp>
      <p:cxnSp>
        <p:nvCxnSpPr>
          <p:cNvPr id="11" name="直接连接符 10"/>
          <p:cNvCxnSpPr/>
          <p:nvPr/>
        </p:nvCxnSpPr>
        <p:spPr bwMode="auto">
          <a:xfrm>
            <a:off x="145556" y="834188"/>
            <a:ext cx="8852888"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3778" name="Object 2"/>
          <p:cNvGraphicFramePr>
            <a:graphicFrameLocks noChangeAspect="1"/>
          </p:cNvGraphicFramePr>
          <p:nvPr/>
        </p:nvGraphicFramePr>
        <p:xfrm>
          <a:off x="6804025" y="2349500"/>
          <a:ext cx="1295400" cy="1016000"/>
        </p:xfrm>
        <a:graphic>
          <a:graphicData uri="http://schemas.openxmlformats.org/presentationml/2006/ole">
            <mc:AlternateContent xmlns:mc="http://schemas.openxmlformats.org/markup-compatibility/2006">
              <mc:Choice xmlns:v="urn:schemas-microsoft-com:vml" Requires="v">
                <p:oleObj spid="_x0000_s203893" name="Equation" r:id="rId4" imgW="1295400" imgH="1016000" progId="Equation.3">
                  <p:embed/>
                </p:oleObj>
              </mc:Choice>
              <mc:Fallback>
                <p:oleObj name="Equation" r:id="rId4" imgW="1295400" imgH="1016000" progId="Equation.3">
                  <p:embed/>
                  <p:pic>
                    <p:nvPicPr>
                      <p:cNvPr id="0" name="Picture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025" y="2349500"/>
                        <a:ext cx="12954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3779" name="Text Box 3"/>
          <p:cNvSpPr txBox="1">
            <a:spLocks noChangeArrowheads="1"/>
          </p:cNvSpPr>
          <p:nvPr/>
        </p:nvSpPr>
        <p:spPr bwMode="auto">
          <a:xfrm>
            <a:off x="762000" y="715963"/>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kumimoji="1" lang="zh-CN" altLang="en-US" sz="2800" b="1" dirty="0">
                <a:latin typeface="宋体" pitchFamily="2" charset="-122"/>
                <a:ea typeface="宋体" pitchFamily="2" charset="-122"/>
              </a:rPr>
              <a:t> 偏振片的</a:t>
            </a:r>
            <a:r>
              <a:rPr kumimoji="1" lang="zh-CN" altLang="en-US" sz="2800" b="1" dirty="0">
                <a:solidFill>
                  <a:srgbClr val="0000FF"/>
                </a:solidFill>
                <a:latin typeface="宋体" pitchFamily="2" charset="-122"/>
                <a:ea typeface="宋体" pitchFamily="2" charset="-122"/>
              </a:rPr>
              <a:t>起偏</a:t>
            </a:r>
          </a:p>
        </p:txBody>
      </p:sp>
      <p:sp>
        <p:nvSpPr>
          <p:cNvPr id="203780" name="Rectangle 4"/>
          <p:cNvSpPr>
            <a:spLocks noChangeArrowheads="1"/>
          </p:cNvSpPr>
          <p:nvPr/>
        </p:nvSpPr>
        <p:spPr bwMode="auto">
          <a:xfrm>
            <a:off x="2098675" y="2290763"/>
            <a:ext cx="1554163"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000" b="1">
                <a:solidFill>
                  <a:srgbClr val="0000FF"/>
                </a:solidFill>
                <a:latin typeface="Times New Roman" pitchFamily="18" charset="0"/>
                <a:ea typeface="宋体" pitchFamily="2" charset="-122"/>
              </a:rPr>
              <a:t>非偏振光</a:t>
            </a:r>
            <a:r>
              <a:rPr kumimoji="1" lang="en-US" altLang="zh-CN" sz="2000" b="1" i="1">
                <a:solidFill>
                  <a:srgbClr val="0000FF"/>
                </a:solidFill>
                <a:latin typeface="Times New Roman" pitchFamily="18" charset="0"/>
                <a:ea typeface="宋体" pitchFamily="2" charset="-122"/>
              </a:rPr>
              <a:t>I</a:t>
            </a:r>
            <a:r>
              <a:rPr kumimoji="1" lang="en-US" altLang="zh-CN" sz="2000" b="1" baseline="-25000">
                <a:solidFill>
                  <a:srgbClr val="0000FF"/>
                </a:solidFill>
                <a:latin typeface="Times New Roman" pitchFamily="18" charset="0"/>
                <a:ea typeface="宋体" pitchFamily="2" charset="-122"/>
              </a:rPr>
              <a:t>0</a:t>
            </a:r>
            <a:endParaRPr kumimoji="1" lang="en-US" altLang="zh-CN" sz="2000" b="1">
              <a:latin typeface="Times New Roman" pitchFamily="18" charset="0"/>
              <a:ea typeface="宋体" pitchFamily="2" charset="-122"/>
            </a:endParaRPr>
          </a:p>
        </p:txBody>
      </p:sp>
      <p:sp>
        <p:nvSpPr>
          <p:cNvPr id="203781" name="Rectangle 5"/>
          <p:cNvSpPr>
            <a:spLocks noChangeArrowheads="1"/>
          </p:cNvSpPr>
          <p:nvPr/>
        </p:nvSpPr>
        <p:spPr bwMode="auto">
          <a:xfrm>
            <a:off x="4546600" y="2441575"/>
            <a:ext cx="15763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000" b="1">
                <a:solidFill>
                  <a:srgbClr val="0000FF"/>
                </a:solidFill>
                <a:latin typeface="Times New Roman" pitchFamily="18" charset="0"/>
                <a:ea typeface="宋体" pitchFamily="2" charset="-122"/>
              </a:rPr>
              <a:t>线偏振光 </a:t>
            </a:r>
            <a:r>
              <a:rPr kumimoji="1" lang="en-US" altLang="zh-CN" sz="2000" b="1" i="1">
                <a:solidFill>
                  <a:srgbClr val="0000FF"/>
                </a:solidFill>
                <a:latin typeface="Times New Roman" pitchFamily="18" charset="0"/>
                <a:ea typeface="宋体" pitchFamily="2" charset="-122"/>
              </a:rPr>
              <a:t>I</a:t>
            </a:r>
            <a:endParaRPr kumimoji="1" lang="en-US" altLang="zh-CN" sz="2000" b="1">
              <a:latin typeface="Times New Roman" pitchFamily="18" charset="0"/>
              <a:ea typeface="宋体" pitchFamily="2" charset="-122"/>
            </a:endParaRPr>
          </a:p>
        </p:txBody>
      </p:sp>
      <p:grpSp>
        <p:nvGrpSpPr>
          <p:cNvPr id="203782" name="Group 6"/>
          <p:cNvGrpSpPr>
            <a:grpSpLocks/>
          </p:cNvGrpSpPr>
          <p:nvPr/>
        </p:nvGrpSpPr>
        <p:grpSpPr bwMode="auto">
          <a:xfrm>
            <a:off x="4057650" y="3068638"/>
            <a:ext cx="1903413" cy="449262"/>
            <a:chOff x="2525" y="854"/>
            <a:chExt cx="1064" cy="161"/>
          </a:xfrm>
        </p:grpSpPr>
        <p:sp>
          <p:nvSpPr>
            <p:cNvPr id="203783" name="Line 7"/>
            <p:cNvSpPr>
              <a:spLocks noChangeShapeType="1"/>
            </p:cNvSpPr>
            <p:nvPr/>
          </p:nvSpPr>
          <p:spPr bwMode="auto">
            <a:xfrm>
              <a:off x="2525" y="934"/>
              <a:ext cx="1064" cy="1"/>
            </a:xfrm>
            <a:prstGeom prst="line">
              <a:avLst/>
            </a:prstGeom>
            <a:noFill/>
            <a:ln w="317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784" name="Line 8"/>
            <p:cNvSpPr>
              <a:spLocks noChangeShapeType="1"/>
            </p:cNvSpPr>
            <p:nvPr/>
          </p:nvSpPr>
          <p:spPr bwMode="auto">
            <a:xfrm flipH="1">
              <a:off x="2882" y="854"/>
              <a:ext cx="7" cy="161"/>
            </a:xfrm>
            <a:prstGeom prst="line">
              <a:avLst/>
            </a:prstGeom>
            <a:noFill/>
            <a:ln w="317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785" name="Line 9"/>
            <p:cNvSpPr>
              <a:spLocks noChangeShapeType="1"/>
            </p:cNvSpPr>
            <p:nvPr/>
          </p:nvSpPr>
          <p:spPr bwMode="auto">
            <a:xfrm>
              <a:off x="3110" y="854"/>
              <a:ext cx="1" cy="161"/>
            </a:xfrm>
            <a:prstGeom prst="line">
              <a:avLst/>
            </a:prstGeom>
            <a:noFill/>
            <a:ln w="317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786" name="Line 10"/>
            <p:cNvSpPr>
              <a:spLocks noChangeShapeType="1"/>
            </p:cNvSpPr>
            <p:nvPr/>
          </p:nvSpPr>
          <p:spPr bwMode="auto">
            <a:xfrm flipH="1">
              <a:off x="3345" y="854"/>
              <a:ext cx="7" cy="161"/>
            </a:xfrm>
            <a:prstGeom prst="line">
              <a:avLst/>
            </a:prstGeom>
            <a:noFill/>
            <a:ln w="317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203787" name="Group 11"/>
          <p:cNvGrpSpPr>
            <a:grpSpLocks/>
          </p:cNvGrpSpPr>
          <p:nvPr/>
        </p:nvGrpSpPr>
        <p:grpSpPr bwMode="auto">
          <a:xfrm>
            <a:off x="3662363" y="1905000"/>
            <a:ext cx="839787" cy="2373313"/>
            <a:chOff x="2296" y="438"/>
            <a:chExt cx="469" cy="849"/>
          </a:xfrm>
        </p:grpSpPr>
        <p:sp>
          <p:nvSpPr>
            <p:cNvPr id="203788" name="Line 12"/>
            <p:cNvSpPr>
              <a:spLocks noChangeShapeType="1"/>
            </p:cNvSpPr>
            <p:nvPr/>
          </p:nvSpPr>
          <p:spPr bwMode="auto">
            <a:xfrm>
              <a:off x="2301" y="718"/>
              <a:ext cx="1" cy="569"/>
            </a:xfrm>
            <a:prstGeom prst="line">
              <a:avLst/>
            </a:prstGeom>
            <a:noFill/>
            <a:ln w="317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789" name="Line 13"/>
            <p:cNvSpPr>
              <a:spLocks noChangeShapeType="1"/>
            </p:cNvSpPr>
            <p:nvPr/>
          </p:nvSpPr>
          <p:spPr bwMode="auto">
            <a:xfrm>
              <a:off x="2764" y="510"/>
              <a:ext cx="1" cy="569"/>
            </a:xfrm>
            <a:prstGeom prst="line">
              <a:avLst/>
            </a:prstGeom>
            <a:noFill/>
            <a:ln w="317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790" name="Line 14"/>
            <p:cNvSpPr>
              <a:spLocks noChangeShapeType="1"/>
            </p:cNvSpPr>
            <p:nvPr/>
          </p:nvSpPr>
          <p:spPr bwMode="auto">
            <a:xfrm flipV="1">
              <a:off x="2296" y="510"/>
              <a:ext cx="459" cy="209"/>
            </a:xfrm>
            <a:prstGeom prst="line">
              <a:avLst/>
            </a:prstGeom>
            <a:noFill/>
            <a:ln w="317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791" name="Line 15"/>
            <p:cNvSpPr>
              <a:spLocks noChangeShapeType="1"/>
            </p:cNvSpPr>
            <p:nvPr/>
          </p:nvSpPr>
          <p:spPr bwMode="auto">
            <a:xfrm flipV="1">
              <a:off x="2296" y="1078"/>
              <a:ext cx="459" cy="209"/>
            </a:xfrm>
            <a:prstGeom prst="line">
              <a:avLst/>
            </a:prstGeom>
            <a:noFill/>
            <a:ln w="317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792" name="Line 16"/>
            <p:cNvSpPr>
              <a:spLocks noChangeShapeType="1"/>
            </p:cNvSpPr>
            <p:nvPr/>
          </p:nvSpPr>
          <p:spPr bwMode="auto">
            <a:xfrm flipH="1">
              <a:off x="2389" y="958"/>
              <a:ext cx="7" cy="217"/>
            </a:xfrm>
            <a:prstGeom prst="line">
              <a:avLst/>
            </a:prstGeom>
            <a:noFill/>
            <a:ln w="31750">
              <a:solidFill>
                <a:srgbClr val="FF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793" name="Rectangle 17"/>
            <p:cNvSpPr>
              <a:spLocks noChangeArrowheads="1"/>
            </p:cNvSpPr>
            <p:nvPr/>
          </p:nvSpPr>
          <p:spPr bwMode="auto">
            <a:xfrm>
              <a:off x="2456" y="438"/>
              <a:ext cx="30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000" b="1" i="1">
                  <a:solidFill>
                    <a:srgbClr val="000000"/>
                  </a:solidFill>
                  <a:latin typeface="Times New Roman" pitchFamily="18" charset="0"/>
                  <a:ea typeface="宋体" pitchFamily="2" charset="-122"/>
                </a:rPr>
                <a:t>P</a:t>
              </a:r>
              <a:endParaRPr kumimoji="1" lang="en-US" altLang="zh-CN" sz="2000" b="1">
                <a:solidFill>
                  <a:srgbClr val="000000"/>
                </a:solidFill>
                <a:latin typeface="Times New Roman" pitchFamily="18" charset="0"/>
                <a:ea typeface="宋体" pitchFamily="2" charset="-122"/>
              </a:endParaRPr>
            </a:p>
          </p:txBody>
        </p:sp>
      </p:grpSp>
      <p:sp>
        <p:nvSpPr>
          <p:cNvPr id="203794" name="Rectangle 18"/>
          <p:cNvSpPr>
            <a:spLocks noChangeArrowheads="1"/>
          </p:cNvSpPr>
          <p:nvPr/>
        </p:nvSpPr>
        <p:spPr bwMode="auto">
          <a:xfrm>
            <a:off x="4516438" y="3576638"/>
            <a:ext cx="1616075" cy="995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000" b="1">
                <a:solidFill>
                  <a:srgbClr val="FF0000"/>
                </a:solidFill>
                <a:latin typeface="Times New Roman" pitchFamily="18" charset="0"/>
                <a:ea typeface="宋体" pitchFamily="2" charset="-122"/>
              </a:rPr>
              <a:t>偏振化方向 </a:t>
            </a:r>
          </a:p>
          <a:p>
            <a:pPr algn="just">
              <a:buFontTx/>
              <a:buNone/>
            </a:pPr>
            <a:r>
              <a:rPr kumimoji="1" lang="en-US" altLang="zh-CN" sz="2000" b="1">
                <a:solidFill>
                  <a:srgbClr val="FF0000"/>
                </a:solidFill>
                <a:latin typeface="Times New Roman" pitchFamily="18" charset="0"/>
                <a:ea typeface="宋体" pitchFamily="2" charset="-122"/>
              </a:rPr>
              <a:t>(</a:t>
            </a:r>
            <a:r>
              <a:rPr kumimoji="1" lang="zh-CN" altLang="en-US" sz="2000" b="1">
                <a:solidFill>
                  <a:srgbClr val="FF0000"/>
                </a:solidFill>
                <a:latin typeface="Times New Roman" pitchFamily="18" charset="0"/>
                <a:ea typeface="宋体" pitchFamily="2" charset="-122"/>
              </a:rPr>
              <a:t>透振方向</a:t>
            </a:r>
            <a:r>
              <a:rPr kumimoji="1" lang="en-US" altLang="zh-CN" sz="2000" b="1">
                <a:solidFill>
                  <a:srgbClr val="FF0000"/>
                </a:solidFill>
                <a:latin typeface="Times New Roman" pitchFamily="18" charset="0"/>
                <a:ea typeface="宋体" pitchFamily="2" charset="-122"/>
              </a:rPr>
              <a:t>)</a:t>
            </a:r>
            <a:endParaRPr kumimoji="1" lang="en-US" altLang="zh-CN" sz="2000" b="1">
              <a:latin typeface="Times New Roman" pitchFamily="18" charset="0"/>
              <a:ea typeface="宋体" pitchFamily="2" charset="-122"/>
            </a:endParaRPr>
          </a:p>
        </p:txBody>
      </p:sp>
      <p:sp>
        <p:nvSpPr>
          <p:cNvPr id="203795" name="Line 19"/>
          <p:cNvSpPr>
            <a:spLocks noChangeShapeType="1"/>
          </p:cNvSpPr>
          <p:nvPr/>
        </p:nvSpPr>
        <p:spPr bwMode="auto">
          <a:xfrm>
            <a:off x="3800475" y="3652838"/>
            <a:ext cx="735013" cy="21748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796" name="Text Box 20"/>
          <p:cNvSpPr txBox="1">
            <a:spLocks noChangeArrowheads="1"/>
          </p:cNvSpPr>
          <p:nvPr/>
        </p:nvSpPr>
        <p:spPr bwMode="auto">
          <a:xfrm>
            <a:off x="838200" y="5211763"/>
            <a:ext cx="807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kumimoji="1" lang="zh-CN" altLang="en-US" sz="2800" b="1" dirty="0">
                <a:solidFill>
                  <a:srgbClr val="0000FF"/>
                </a:solidFill>
                <a:latin typeface="宋体" pitchFamily="2" charset="-122"/>
                <a:ea typeface="宋体" pitchFamily="2" charset="-122"/>
              </a:rPr>
              <a:t> 检偏</a:t>
            </a:r>
            <a:r>
              <a:rPr kumimoji="1" lang="zh-CN" altLang="en-US" sz="2800" b="1" dirty="0">
                <a:latin typeface="宋体" pitchFamily="2" charset="-122"/>
                <a:ea typeface="宋体" pitchFamily="2" charset="-122"/>
              </a:rPr>
              <a:t>：用偏振器件分析、检验光的偏振态</a:t>
            </a:r>
          </a:p>
        </p:txBody>
      </p:sp>
      <p:grpSp>
        <p:nvGrpSpPr>
          <p:cNvPr id="203797" name="Group 21"/>
          <p:cNvGrpSpPr>
            <a:grpSpLocks/>
          </p:cNvGrpSpPr>
          <p:nvPr/>
        </p:nvGrpSpPr>
        <p:grpSpPr bwMode="auto">
          <a:xfrm>
            <a:off x="2057400" y="2819400"/>
            <a:ext cx="1789113" cy="1009650"/>
            <a:chOff x="1296" y="1776"/>
            <a:chExt cx="1127" cy="636"/>
          </a:xfrm>
        </p:grpSpPr>
        <p:sp>
          <p:nvSpPr>
            <p:cNvPr id="203798" name="Line 22"/>
            <p:cNvSpPr>
              <a:spLocks noChangeShapeType="1"/>
            </p:cNvSpPr>
            <p:nvPr/>
          </p:nvSpPr>
          <p:spPr bwMode="auto">
            <a:xfrm>
              <a:off x="1296" y="2095"/>
              <a:ext cx="999" cy="2"/>
            </a:xfrm>
            <a:prstGeom prst="line">
              <a:avLst/>
            </a:prstGeom>
            <a:noFill/>
            <a:ln w="317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799" name="Line 23"/>
            <p:cNvSpPr>
              <a:spLocks noChangeShapeType="1"/>
            </p:cNvSpPr>
            <p:nvPr/>
          </p:nvSpPr>
          <p:spPr bwMode="auto">
            <a:xfrm>
              <a:off x="1567" y="1954"/>
              <a:ext cx="2" cy="282"/>
            </a:xfrm>
            <a:prstGeom prst="line">
              <a:avLst/>
            </a:prstGeom>
            <a:noFill/>
            <a:ln w="317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800" name="Line 24"/>
            <p:cNvSpPr>
              <a:spLocks noChangeShapeType="1"/>
            </p:cNvSpPr>
            <p:nvPr/>
          </p:nvSpPr>
          <p:spPr bwMode="auto">
            <a:xfrm>
              <a:off x="1821" y="1954"/>
              <a:ext cx="1" cy="282"/>
            </a:xfrm>
            <a:prstGeom prst="line">
              <a:avLst/>
            </a:prstGeom>
            <a:noFill/>
            <a:ln w="317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801" name="Line 25"/>
            <p:cNvSpPr>
              <a:spLocks noChangeShapeType="1"/>
            </p:cNvSpPr>
            <p:nvPr/>
          </p:nvSpPr>
          <p:spPr bwMode="auto">
            <a:xfrm>
              <a:off x="2074" y="1954"/>
              <a:ext cx="1" cy="282"/>
            </a:xfrm>
            <a:prstGeom prst="line">
              <a:avLst/>
            </a:prstGeom>
            <a:noFill/>
            <a:ln w="317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802" name="Rectangle 26"/>
            <p:cNvSpPr>
              <a:spLocks noChangeArrowheads="1"/>
            </p:cNvSpPr>
            <p:nvPr/>
          </p:nvSpPr>
          <p:spPr bwMode="auto">
            <a:xfrm>
              <a:off x="1505" y="1776"/>
              <a:ext cx="390"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6000" b="1">
                  <a:solidFill>
                    <a:srgbClr val="FF3300"/>
                  </a:solidFill>
                  <a:latin typeface="Times New Roman" pitchFamily="18" charset="0"/>
                  <a:ea typeface="宋体" pitchFamily="2" charset="-122"/>
                </a:rPr>
                <a:t>·</a:t>
              </a:r>
            </a:p>
          </p:txBody>
        </p:sp>
        <p:sp>
          <p:nvSpPr>
            <p:cNvPr id="203803" name="Rectangle 27"/>
            <p:cNvSpPr>
              <a:spLocks noChangeArrowheads="1"/>
            </p:cNvSpPr>
            <p:nvPr/>
          </p:nvSpPr>
          <p:spPr bwMode="auto">
            <a:xfrm>
              <a:off x="1756" y="1776"/>
              <a:ext cx="373" cy="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6000" b="1">
                  <a:solidFill>
                    <a:srgbClr val="FF3300"/>
                  </a:solidFill>
                  <a:latin typeface="Times New Roman" pitchFamily="18" charset="0"/>
                  <a:ea typeface="宋体" pitchFamily="2" charset="-122"/>
                </a:rPr>
                <a:t>·</a:t>
              </a:r>
            </a:p>
          </p:txBody>
        </p:sp>
        <p:sp>
          <p:nvSpPr>
            <p:cNvPr id="203804" name="Rectangle 28"/>
            <p:cNvSpPr>
              <a:spLocks noChangeArrowheads="1"/>
            </p:cNvSpPr>
            <p:nvPr/>
          </p:nvSpPr>
          <p:spPr bwMode="auto">
            <a:xfrm>
              <a:off x="2016" y="1776"/>
              <a:ext cx="407"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6000" b="1">
                  <a:solidFill>
                    <a:srgbClr val="FF3300"/>
                  </a:solidFill>
                  <a:latin typeface="Times New Roman" pitchFamily="18" charset="0"/>
                  <a:ea typeface="宋体" pitchFamily="2" charset="-12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3787"/>
                                        </p:tgtEl>
                                        <p:attrNameLst>
                                          <p:attrName>style.visibility</p:attrName>
                                        </p:attrNameLst>
                                      </p:cBhvr>
                                      <p:to>
                                        <p:strVal val="visible"/>
                                      </p:to>
                                    </p:set>
                                    <p:animEffect transition="in" filter="wipe(left)">
                                      <p:cBhvr>
                                        <p:cTn id="7" dur="500"/>
                                        <p:tgtEl>
                                          <p:spTgt spid="20378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3780">
                                            <p:txEl>
                                              <p:pRg st="0" end="0"/>
                                            </p:txEl>
                                          </p:spTgt>
                                        </p:tgtEl>
                                        <p:attrNameLst>
                                          <p:attrName>style.visibility</p:attrName>
                                        </p:attrNameLst>
                                      </p:cBhvr>
                                      <p:to>
                                        <p:strVal val="visible"/>
                                      </p:to>
                                    </p:set>
                                    <p:animEffect transition="in" filter="wipe(left)">
                                      <p:cBhvr>
                                        <p:cTn id="11" dur="500"/>
                                        <p:tgtEl>
                                          <p:spTgt spid="203780">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03797"/>
                                        </p:tgtEl>
                                        <p:attrNameLst>
                                          <p:attrName>style.visibility</p:attrName>
                                        </p:attrNameLst>
                                      </p:cBhvr>
                                      <p:to>
                                        <p:strVal val="visible"/>
                                      </p:to>
                                    </p:set>
                                    <p:animEffect transition="in" filter="wipe(left)">
                                      <p:cBhvr>
                                        <p:cTn id="16" dur="500"/>
                                        <p:tgtEl>
                                          <p:spTgt spid="203797"/>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03795"/>
                                        </p:tgtEl>
                                        <p:attrNameLst>
                                          <p:attrName>style.visibility</p:attrName>
                                        </p:attrNameLst>
                                      </p:cBhvr>
                                      <p:to>
                                        <p:strVal val="visible"/>
                                      </p:to>
                                    </p:set>
                                    <p:animEffect transition="in" filter="wipe(left)">
                                      <p:cBhvr>
                                        <p:cTn id="20" dur="500"/>
                                        <p:tgtEl>
                                          <p:spTgt spid="203795"/>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03794">
                                            <p:txEl>
                                              <p:pRg st="0" end="0"/>
                                            </p:txEl>
                                          </p:spTgt>
                                        </p:tgtEl>
                                        <p:attrNameLst>
                                          <p:attrName>style.visibility</p:attrName>
                                        </p:attrNameLst>
                                      </p:cBhvr>
                                      <p:to>
                                        <p:strVal val="visible"/>
                                      </p:to>
                                    </p:set>
                                    <p:animEffect transition="in" filter="wipe(left)">
                                      <p:cBhvr>
                                        <p:cTn id="24" dur="500"/>
                                        <p:tgtEl>
                                          <p:spTgt spid="203794">
                                            <p:txEl>
                                              <p:pRg st="0" end="0"/>
                                            </p:txEl>
                                          </p:spTgt>
                                        </p:tgtEl>
                                      </p:cBhvr>
                                    </p:animEffect>
                                  </p:childTnLst>
                                </p:cTn>
                              </p:par>
                            </p:childTnLst>
                          </p:cTn>
                        </p:par>
                        <p:par>
                          <p:cTn id="25" fill="hold" nodeType="afterGroup">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03794">
                                            <p:txEl>
                                              <p:pRg st="1" end="1"/>
                                            </p:txEl>
                                          </p:spTgt>
                                        </p:tgtEl>
                                        <p:attrNameLst>
                                          <p:attrName>style.visibility</p:attrName>
                                        </p:attrNameLst>
                                      </p:cBhvr>
                                      <p:to>
                                        <p:strVal val="visible"/>
                                      </p:to>
                                    </p:set>
                                    <p:animEffect transition="in" filter="wipe(left)">
                                      <p:cBhvr>
                                        <p:cTn id="28" dur="500"/>
                                        <p:tgtEl>
                                          <p:spTgt spid="203794">
                                            <p:txEl>
                                              <p:pRg st="1" end="1"/>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03782"/>
                                        </p:tgtEl>
                                        <p:attrNameLst>
                                          <p:attrName>style.visibility</p:attrName>
                                        </p:attrNameLst>
                                      </p:cBhvr>
                                      <p:to>
                                        <p:strVal val="visible"/>
                                      </p:to>
                                    </p:set>
                                    <p:animEffect transition="in" filter="wipe(left)">
                                      <p:cBhvr>
                                        <p:cTn id="33" dur="500"/>
                                        <p:tgtEl>
                                          <p:spTgt spid="203782"/>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03781">
                                            <p:txEl>
                                              <p:pRg st="0" end="0"/>
                                            </p:txEl>
                                          </p:spTgt>
                                        </p:tgtEl>
                                        <p:attrNameLst>
                                          <p:attrName>style.visibility</p:attrName>
                                        </p:attrNameLst>
                                      </p:cBhvr>
                                      <p:to>
                                        <p:strVal val="visible"/>
                                      </p:to>
                                    </p:set>
                                    <p:animEffect transition="in" filter="wipe(left)">
                                      <p:cBhvr>
                                        <p:cTn id="37" dur="500"/>
                                        <p:tgtEl>
                                          <p:spTgt spid="203781">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03778"/>
                                        </p:tgtEl>
                                        <p:attrNameLst>
                                          <p:attrName>style.visibility</p:attrName>
                                        </p:attrNameLst>
                                      </p:cBhvr>
                                      <p:to>
                                        <p:strVal val="visible"/>
                                      </p:to>
                                    </p:set>
                                    <p:animEffect transition="in" filter="wipe(left)">
                                      <p:cBhvr>
                                        <p:cTn id="42" dur="500"/>
                                        <p:tgtEl>
                                          <p:spTgt spid="2037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3796">
                                            <p:txEl>
                                              <p:pRg st="0" end="0"/>
                                            </p:txEl>
                                          </p:spTgt>
                                        </p:tgtEl>
                                        <p:attrNameLst>
                                          <p:attrName>style.visibility</p:attrName>
                                        </p:attrNameLst>
                                      </p:cBhvr>
                                      <p:to>
                                        <p:strVal val="visible"/>
                                      </p:to>
                                    </p:set>
                                    <p:animEffect transition="in" filter="wipe(left)">
                                      <p:cBhvr>
                                        <p:cTn id="47" dur="500"/>
                                        <p:tgtEl>
                                          <p:spTgt spid="2037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0" grpId="0" build="p" autoUpdateAnimBg="0" advAuto="0"/>
      <p:bldP spid="203781" grpId="0" build="p" autoUpdateAnimBg="0" advAuto="0"/>
      <p:bldP spid="203794" grpId="0" build="p" autoUpdateAnimBg="0" advAuto="0"/>
      <p:bldP spid="203795" grpId="0" animBg="1"/>
      <p:bldP spid="203796"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826" name="Rectangle 2"/>
          <p:cNvSpPr>
            <a:spLocks noChangeArrowheads="1"/>
          </p:cNvSpPr>
          <p:nvPr/>
        </p:nvSpPr>
        <p:spPr bwMode="auto">
          <a:xfrm>
            <a:off x="381000" y="761410"/>
            <a:ext cx="8382000" cy="2286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5827" name="Group 3"/>
          <p:cNvGrpSpPr>
            <a:grpSpLocks/>
          </p:cNvGrpSpPr>
          <p:nvPr/>
        </p:nvGrpSpPr>
        <p:grpSpPr bwMode="auto">
          <a:xfrm>
            <a:off x="6019800" y="1828210"/>
            <a:ext cx="2286000" cy="304800"/>
            <a:chOff x="3696" y="1200"/>
            <a:chExt cx="1344" cy="192"/>
          </a:xfrm>
        </p:grpSpPr>
        <p:sp>
          <p:nvSpPr>
            <p:cNvPr id="205828" name="Line 4"/>
            <p:cNvSpPr>
              <a:spLocks noChangeShapeType="1"/>
            </p:cNvSpPr>
            <p:nvPr/>
          </p:nvSpPr>
          <p:spPr bwMode="auto">
            <a:xfrm>
              <a:off x="3696" y="1296"/>
              <a:ext cx="1344" cy="0"/>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29" name="Line 5"/>
            <p:cNvSpPr>
              <a:spLocks noChangeShapeType="1"/>
            </p:cNvSpPr>
            <p:nvPr/>
          </p:nvSpPr>
          <p:spPr bwMode="auto">
            <a:xfrm>
              <a:off x="3744"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0" name="Line 6"/>
            <p:cNvSpPr>
              <a:spLocks noChangeShapeType="1"/>
            </p:cNvSpPr>
            <p:nvPr/>
          </p:nvSpPr>
          <p:spPr bwMode="auto">
            <a:xfrm>
              <a:off x="4128"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1" name="Line 7"/>
            <p:cNvSpPr>
              <a:spLocks noChangeShapeType="1"/>
            </p:cNvSpPr>
            <p:nvPr/>
          </p:nvSpPr>
          <p:spPr bwMode="auto">
            <a:xfrm>
              <a:off x="4320"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2" name="Line 8"/>
            <p:cNvSpPr>
              <a:spLocks noChangeShapeType="1"/>
            </p:cNvSpPr>
            <p:nvPr/>
          </p:nvSpPr>
          <p:spPr bwMode="auto">
            <a:xfrm>
              <a:off x="4512"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3" name="Line 9"/>
            <p:cNvSpPr>
              <a:spLocks noChangeShapeType="1"/>
            </p:cNvSpPr>
            <p:nvPr/>
          </p:nvSpPr>
          <p:spPr bwMode="auto">
            <a:xfrm>
              <a:off x="4704"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4" name="Line 10"/>
            <p:cNvSpPr>
              <a:spLocks noChangeShapeType="1"/>
            </p:cNvSpPr>
            <p:nvPr/>
          </p:nvSpPr>
          <p:spPr bwMode="auto">
            <a:xfrm>
              <a:off x="3936"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35" name="Group 11"/>
          <p:cNvGrpSpPr>
            <a:grpSpLocks/>
          </p:cNvGrpSpPr>
          <p:nvPr/>
        </p:nvGrpSpPr>
        <p:grpSpPr bwMode="auto">
          <a:xfrm>
            <a:off x="5410200" y="1066210"/>
            <a:ext cx="1066800" cy="1676400"/>
            <a:chOff x="3408" y="624"/>
            <a:chExt cx="672" cy="1056"/>
          </a:xfrm>
        </p:grpSpPr>
        <p:sp>
          <p:nvSpPr>
            <p:cNvPr id="205836" name="Oval 12"/>
            <p:cNvSpPr>
              <a:spLocks noChangeArrowheads="1"/>
            </p:cNvSpPr>
            <p:nvPr/>
          </p:nvSpPr>
          <p:spPr bwMode="auto">
            <a:xfrm>
              <a:off x="3408" y="624"/>
              <a:ext cx="672" cy="1056"/>
            </a:xfrm>
            <a:prstGeom prst="ellipse">
              <a:avLst/>
            </a:prstGeom>
            <a:solidFill>
              <a:srgbClr val="99FF99">
                <a:alpha val="50000"/>
              </a:srgbClr>
            </a:solidFill>
            <a:ln w="9525">
              <a:solidFill>
                <a:srgbClr val="9966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7" name="Line 13"/>
            <p:cNvSpPr>
              <a:spLocks noChangeShapeType="1"/>
            </p:cNvSpPr>
            <p:nvPr/>
          </p:nvSpPr>
          <p:spPr bwMode="auto">
            <a:xfrm flipH="1" flipV="1">
              <a:off x="3744" y="1296"/>
              <a:ext cx="192" cy="288"/>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38" name="Group 14"/>
          <p:cNvGrpSpPr>
            <a:grpSpLocks/>
          </p:cNvGrpSpPr>
          <p:nvPr/>
        </p:nvGrpSpPr>
        <p:grpSpPr bwMode="auto">
          <a:xfrm>
            <a:off x="6858000" y="2437810"/>
            <a:ext cx="1752600" cy="533400"/>
            <a:chOff x="4272" y="1632"/>
            <a:chExt cx="1104" cy="336"/>
          </a:xfrm>
        </p:grpSpPr>
        <p:sp>
          <p:nvSpPr>
            <p:cNvPr id="205839" name="AutoShape 15"/>
            <p:cNvSpPr>
              <a:spLocks noChangeArrowheads="1"/>
            </p:cNvSpPr>
            <p:nvPr/>
          </p:nvSpPr>
          <p:spPr bwMode="auto">
            <a:xfrm>
              <a:off x="4272" y="1632"/>
              <a:ext cx="816" cy="336"/>
            </a:xfrm>
            <a:prstGeom prst="wedgeRoundRectCallout">
              <a:avLst>
                <a:gd name="adj1" fmla="val -111764"/>
                <a:gd name="adj2" fmla="val -73514"/>
                <a:gd name="adj3" fmla="val 16667"/>
              </a:avLst>
            </a:prstGeom>
            <a:solidFill>
              <a:srgbClr val="FFEFFF"/>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FontTx/>
                <a:buNone/>
              </a:pPr>
              <a:endParaRPr lang="zh-CN" altLang="en-US" sz="2800" b="1">
                <a:solidFill>
                  <a:srgbClr val="1C1C1C"/>
                </a:solidFill>
                <a:latin typeface="Times New Roman" pitchFamily="18" charset="0"/>
                <a:ea typeface="宋体" pitchFamily="2" charset="-122"/>
              </a:endParaRPr>
            </a:p>
          </p:txBody>
        </p:sp>
        <p:sp>
          <p:nvSpPr>
            <p:cNvPr id="205840" name="Text Box 16"/>
            <p:cNvSpPr txBox="1">
              <a:spLocks noChangeArrowheads="1"/>
            </p:cNvSpPr>
            <p:nvPr/>
          </p:nvSpPr>
          <p:spPr bwMode="auto">
            <a:xfrm>
              <a:off x="4272" y="1632"/>
              <a:ext cx="1104" cy="32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0000FF"/>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00"/>
                  </a:solidFill>
                  <a:latin typeface="Times New Roman" pitchFamily="18" charset="0"/>
                  <a:ea typeface="宋体" pitchFamily="2" charset="-122"/>
                </a:rPr>
                <a:t>检偏器</a:t>
              </a:r>
            </a:p>
          </p:txBody>
        </p:sp>
      </p:grpSp>
      <p:sp>
        <p:nvSpPr>
          <p:cNvPr id="205841" name="Text Box 17"/>
          <p:cNvSpPr txBox="1">
            <a:spLocks noChangeArrowheads="1"/>
          </p:cNvSpPr>
          <p:nvPr/>
        </p:nvSpPr>
        <p:spPr bwMode="auto">
          <a:xfrm>
            <a:off x="385763" y="761410"/>
            <a:ext cx="681037" cy="2286000"/>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buFontTx/>
              <a:buNone/>
            </a:pPr>
            <a:r>
              <a:rPr lang="zh-CN" altLang="en-US" sz="2800" b="1">
                <a:solidFill>
                  <a:srgbClr val="1C1C1C"/>
                </a:solidFill>
                <a:latin typeface="Times New Roman" pitchFamily="18" charset="0"/>
                <a:ea typeface="宋体" pitchFamily="2" charset="-122"/>
              </a:rPr>
              <a:t> </a:t>
            </a:r>
            <a:r>
              <a:rPr lang="zh-CN" altLang="en-US" sz="3200" b="1">
                <a:solidFill>
                  <a:srgbClr val="CC0000"/>
                </a:solidFill>
                <a:latin typeface="Times New Roman" pitchFamily="18" charset="0"/>
                <a:ea typeface="宋体" pitchFamily="2" charset="-122"/>
              </a:rPr>
              <a:t>检  偏</a:t>
            </a:r>
          </a:p>
        </p:txBody>
      </p:sp>
      <p:grpSp>
        <p:nvGrpSpPr>
          <p:cNvPr id="205842" name="Group 18"/>
          <p:cNvGrpSpPr>
            <a:grpSpLocks/>
          </p:cNvGrpSpPr>
          <p:nvPr/>
        </p:nvGrpSpPr>
        <p:grpSpPr bwMode="auto">
          <a:xfrm>
            <a:off x="3429000" y="1752010"/>
            <a:ext cx="2590800" cy="457200"/>
            <a:chOff x="2112" y="1152"/>
            <a:chExt cx="1632" cy="288"/>
          </a:xfrm>
        </p:grpSpPr>
        <p:grpSp>
          <p:nvGrpSpPr>
            <p:cNvPr id="205843" name="Group 19"/>
            <p:cNvGrpSpPr>
              <a:grpSpLocks/>
            </p:cNvGrpSpPr>
            <p:nvPr/>
          </p:nvGrpSpPr>
          <p:grpSpPr bwMode="auto">
            <a:xfrm>
              <a:off x="2112" y="1152"/>
              <a:ext cx="1632" cy="288"/>
              <a:chOff x="2112" y="1152"/>
              <a:chExt cx="1632" cy="288"/>
            </a:xfrm>
          </p:grpSpPr>
          <p:sp>
            <p:nvSpPr>
              <p:cNvPr id="205844" name="Line 20"/>
              <p:cNvSpPr>
                <a:spLocks noChangeShapeType="1"/>
              </p:cNvSpPr>
              <p:nvPr/>
            </p:nvSpPr>
            <p:spPr bwMode="auto">
              <a:xfrm>
                <a:off x="2112" y="1296"/>
                <a:ext cx="1632"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5" name="Line 21"/>
              <p:cNvSpPr>
                <a:spLocks noChangeShapeType="1"/>
              </p:cNvSpPr>
              <p:nvPr/>
            </p:nvSpPr>
            <p:spPr bwMode="auto">
              <a:xfrm>
                <a:off x="2315"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6" name="Line 22"/>
              <p:cNvSpPr>
                <a:spLocks noChangeShapeType="1"/>
              </p:cNvSpPr>
              <p:nvPr/>
            </p:nvSpPr>
            <p:spPr bwMode="auto">
              <a:xfrm>
                <a:off x="2517"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7" name="Line 23"/>
              <p:cNvSpPr>
                <a:spLocks noChangeShapeType="1"/>
              </p:cNvSpPr>
              <p:nvPr/>
            </p:nvSpPr>
            <p:spPr bwMode="auto">
              <a:xfrm>
                <a:off x="2720"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8" name="Line 24"/>
              <p:cNvSpPr>
                <a:spLocks noChangeShapeType="1"/>
              </p:cNvSpPr>
              <p:nvPr/>
            </p:nvSpPr>
            <p:spPr bwMode="auto">
              <a:xfrm>
                <a:off x="2922"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9" name="Line 25"/>
              <p:cNvSpPr>
                <a:spLocks noChangeShapeType="1"/>
              </p:cNvSpPr>
              <p:nvPr/>
            </p:nvSpPr>
            <p:spPr bwMode="auto">
              <a:xfrm>
                <a:off x="3125"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5850" name="Line 26"/>
            <p:cNvSpPr>
              <a:spLocks noChangeShapeType="1"/>
            </p:cNvSpPr>
            <p:nvPr/>
          </p:nvSpPr>
          <p:spPr bwMode="auto">
            <a:xfrm>
              <a:off x="3312"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1" name="Line 27"/>
            <p:cNvSpPr>
              <a:spLocks noChangeShapeType="1"/>
            </p:cNvSpPr>
            <p:nvPr/>
          </p:nvSpPr>
          <p:spPr bwMode="auto">
            <a:xfrm>
              <a:off x="3504"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53" name="Group 29"/>
          <p:cNvGrpSpPr>
            <a:grpSpLocks/>
          </p:cNvGrpSpPr>
          <p:nvPr/>
        </p:nvGrpSpPr>
        <p:grpSpPr bwMode="auto">
          <a:xfrm>
            <a:off x="2895600" y="1066210"/>
            <a:ext cx="1066800" cy="1676400"/>
            <a:chOff x="2592" y="2976"/>
            <a:chExt cx="672" cy="1056"/>
          </a:xfrm>
        </p:grpSpPr>
        <p:sp>
          <p:nvSpPr>
            <p:cNvPr id="205854" name="Oval 30"/>
            <p:cNvSpPr>
              <a:spLocks noChangeArrowheads="1"/>
            </p:cNvSpPr>
            <p:nvPr/>
          </p:nvSpPr>
          <p:spPr bwMode="auto">
            <a:xfrm>
              <a:off x="2592" y="2976"/>
              <a:ext cx="672" cy="1056"/>
            </a:xfrm>
            <a:prstGeom prst="ellipse">
              <a:avLst/>
            </a:prstGeom>
            <a:solidFill>
              <a:srgbClr val="99FF99">
                <a:alpha val="50000"/>
              </a:srgbClr>
            </a:solidFill>
            <a:ln w="9525">
              <a:solidFill>
                <a:srgbClr val="9966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5" name="Line 31"/>
            <p:cNvSpPr>
              <a:spLocks noChangeShapeType="1"/>
            </p:cNvSpPr>
            <p:nvPr/>
          </p:nvSpPr>
          <p:spPr bwMode="auto">
            <a:xfrm flipV="1">
              <a:off x="3072" y="3600"/>
              <a:ext cx="0" cy="336"/>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56" name="Group 32"/>
          <p:cNvGrpSpPr>
            <a:grpSpLocks/>
          </p:cNvGrpSpPr>
          <p:nvPr/>
        </p:nvGrpSpPr>
        <p:grpSpPr bwMode="auto">
          <a:xfrm>
            <a:off x="1295400" y="1752010"/>
            <a:ext cx="2133600" cy="457200"/>
            <a:chOff x="1104" y="3408"/>
            <a:chExt cx="1488" cy="288"/>
          </a:xfrm>
        </p:grpSpPr>
        <p:sp>
          <p:nvSpPr>
            <p:cNvPr id="205857" name="Line 33"/>
            <p:cNvSpPr>
              <a:spLocks noChangeShapeType="1"/>
            </p:cNvSpPr>
            <p:nvPr/>
          </p:nvSpPr>
          <p:spPr bwMode="auto">
            <a:xfrm>
              <a:off x="1104" y="3552"/>
              <a:ext cx="1488"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8" name="Line 34"/>
            <p:cNvSpPr>
              <a:spLocks noChangeShapeType="1"/>
            </p:cNvSpPr>
            <p:nvPr/>
          </p:nvSpPr>
          <p:spPr bwMode="auto">
            <a:xfrm>
              <a:off x="1426"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9" name="Line 35"/>
            <p:cNvSpPr>
              <a:spLocks noChangeShapeType="1"/>
            </p:cNvSpPr>
            <p:nvPr/>
          </p:nvSpPr>
          <p:spPr bwMode="auto">
            <a:xfrm>
              <a:off x="1667"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0" name="Line 36"/>
            <p:cNvSpPr>
              <a:spLocks noChangeShapeType="1"/>
            </p:cNvSpPr>
            <p:nvPr/>
          </p:nvSpPr>
          <p:spPr bwMode="auto">
            <a:xfrm>
              <a:off x="1908"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1" name="Line 37"/>
            <p:cNvSpPr>
              <a:spLocks noChangeShapeType="1"/>
            </p:cNvSpPr>
            <p:nvPr/>
          </p:nvSpPr>
          <p:spPr bwMode="auto">
            <a:xfrm>
              <a:off x="2150"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2" name="Line 38"/>
            <p:cNvSpPr>
              <a:spLocks noChangeShapeType="1"/>
            </p:cNvSpPr>
            <p:nvPr/>
          </p:nvSpPr>
          <p:spPr bwMode="auto">
            <a:xfrm>
              <a:off x="2391"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3" name="Oval 39"/>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4" name="Oval 40"/>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5" name="Oval 41"/>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6" name="Oval 42"/>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7" name="Oval 43"/>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868" name="Group 44"/>
          <p:cNvGrpSpPr>
            <a:grpSpLocks/>
          </p:cNvGrpSpPr>
          <p:nvPr/>
        </p:nvGrpSpPr>
        <p:grpSpPr bwMode="auto">
          <a:xfrm>
            <a:off x="1371600" y="2437810"/>
            <a:ext cx="1752600" cy="533400"/>
            <a:chOff x="1296" y="1392"/>
            <a:chExt cx="1104" cy="336"/>
          </a:xfrm>
        </p:grpSpPr>
        <p:sp>
          <p:nvSpPr>
            <p:cNvPr id="205869" name="AutoShape 45"/>
            <p:cNvSpPr>
              <a:spLocks noChangeArrowheads="1"/>
            </p:cNvSpPr>
            <p:nvPr/>
          </p:nvSpPr>
          <p:spPr bwMode="auto">
            <a:xfrm>
              <a:off x="1296" y="1392"/>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FontTx/>
                <a:buNone/>
              </a:pPr>
              <a:endParaRPr lang="zh-CN" altLang="en-US" sz="2800" b="1">
                <a:solidFill>
                  <a:srgbClr val="1C1C1C"/>
                </a:solidFill>
                <a:latin typeface="Times New Roman" pitchFamily="18" charset="0"/>
                <a:ea typeface="宋体" pitchFamily="2" charset="-122"/>
              </a:endParaRPr>
            </a:p>
          </p:txBody>
        </p:sp>
        <p:sp>
          <p:nvSpPr>
            <p:cNvPr id="205870" name="Text Box 46"/>
            <p:cNvSpPr txBox="1">
              <a:spLocks noChangeArrowheads="1"/>
            </p:cNvSpPr>
            <p:nvPr/>
          </p:nvSpPr>
          <p:spPr bwMode="auto">
            <a:xfrm>
              <a:off x="1296" y="1392"/>
              <a:ext cx="1104" cy="32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rgbClr val="0000FF"/>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00"/>
                  </a:solidFill>
                  <a:latin typeface="Times New Roman" pitchFamily="18" charset="0"/>
                  <a:ea typeface="宋体" pitchFamily="2" charset="-122"/>
                </a:rPr>
                <a:t>起偏器</a:t>
              </a:r>
            </a:p>
          </p:txBody>
        </p:sp>
      </p:grpSp>
      <p:sp>
        <p:nvSpPr>
          <p:cNvPr id="46" name="矩形 45"/>
          <p:cNvSpPr/>
          <p:nvPr/>
        </p:nvSpPr>
        <p:spPr>
          <a:xfrm>
            <a:off x="280509" y="71008"/>
            <a:ext cx="6856364" cy="523220"/>
          </a:xfrm>
          <a:prstGeom prst="rect">
            <a:avLst/>
          </a:prstGeom>
        </p:spPr>
        <p:txBody>
          <a:bodyPr wrap="none">
            <a:spAutoFit/>
          </a:bodyPr>
          <a:lstStyle/>
          <a:p>
            <a:pPr>
              <a:spcBef>
                <a:spcPct val="50000"/>
              </a:spcBef>
            </a:pPr>
            <a:r>
              <a:rPr kumimoji="1" lang="zh-CN" altLang="en-US" sz="2800" b="1" dirty="0">
                <a:solidFill>
                  <a:srgbClr val="0000FF"/>
                </a:solidFill>
                <a:latin typeface="宋体" pitchFamily="2" charset="-122"/>
                <a:ea typeface="宋体" pitchFamily="2" charset="-122"/>
              </a:rPr>
              <a:t>检偏</a:t>
            </a:r>
            <a:r>
              <a:rPr kumimoji="1" lang="zh-CN" altLang="en-US" sz="2800" b="1" dirty="0">
                <a:latin typeface="宋体" pitchFamily="2" charset="-122"/>
                <a:ea typeface="宋体" pitchFamily="2" charset="-122"/>
              </a:rPr>
              <a:t>：用偏振器件分析、检验光的偏振态</a:t>
            </a:r>
          </a:p>
        </p:txBody>
      </p:sp>
      <p:cxnSp>
        <p:nvCxnSpPr>
          <p:cNvPr id="47" name="直接连接符 46"/>
          <p:cNvCxnSpPr/>
          <p:nvPr/>
        </p:nvCxnSpPr>
        <p:spPr bwMode="auto">
          <a:xfrm>
            <a:off x="145556" y="681552"/>
            <a:ext cx="8852888"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ontrols>
      <mc:AlternateContent xmlns:mc="http://schemas.openxmlformats.org/markup-compatibility/2006">
        <mc:Choice xmlns:v="urn:schemas-microsoft-com:vml" Requires="v">
          <p:control spid="342056" r:id="rId2" imgW="1828800" imgH="1828800"/>
        </mc:Choice>
        <mc:Fallback>
          <p:control r:id="rId2" imgW="1828800" imgH="1828800">
            <p:pic>
              <p:nvPicPr>
                <p:cNvPr id="2" name="ShockwaveFlash1"/>
                <p:cNvPicPr preferRelativeResize="0">
                  <a:picLocks noChangeArrowheads="1" noChangeShapeType="1"/>
                </p:cNvPicPr>
                <p:nvPr/>
              </p:nvPicPr>
              <p:blipFill>
                <a:blip r:embed="rId4"/>
                <a:srcRect/>
                <a:stretch>
                  <a:fillRect/>
                </a:stretch>
              </p:blipFill>
              <p:spPr bwMode="auto">
                <a:xfrm>
                  <a:off x="374650" y="3205163"/>
                  <a:ext cx="8458200" cy="3276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61550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5856"/>
                                        </p:tgtEl>
                                        <p:attrNameLst>
                                          <p:attrName>style.visibility</p:attrName>
                                        </p:attrNameLst>
                                      </p:cBhvr>
                                      <p:to>
                                        <p:strVal val="visible"/>
                                      </p:to>
                                    </p:set>
                                    <p:anim calcmode="lin" valueType="num">
                                      <p:cBhvr>
                                        <p:cTn id="7" dur="500" fill="hold"/>
                                        <p:tgtEl>
                                          <p:spTgt spid="205856"/>
                                        </p:tgtEl>
                                        <p:attrNameLst>
                                          <p:attrName>ppt_x</p:attrName>
                                        </p:attrNameLst>
                                      </p:cBhvr>
                                      <p:tavLst>
                                        <p:tav tm="0">
                                          <p:val>
                                            <p:strVal val="#ppt_x-#ppt_w/2"/>
                                          </p:val>
                                        </p:tav>
                                        <p:tav tm="100000">
                                          <p:val>
                                            <p:strVal val="#ppt_x"/>
                                          </p:val>
                                        </p:tav>
                                      </p:tavLst>
                                    </p:anim>
                                    <p:anim calcmode="lin" valueType="num">
                                      <p:cBhvr>
                                        <p:cTn id="8" dur="500" fill="hold"/>
                                        <p:tgtEl>
                                          <p:spTgt spid="205856"/>
                                        </p:tgtEl>
                                        <p:attrNameLst>
                                          <p:attrName>ppt_y</p:attrName>
                                        </p:attrNameLst>
                                      </p:cBhvr>
                                      <p:tavLst>
                                        <p:tav tm="0">
                                          <p:val>
                                            <p:strVal val="#ppt_y"/>
                                          </p:val>
                                        </p:tav>
                                        <p:tav tm="100000">
                                          <p:val>
                                            <p:strVal val="#ppt_y"/>
                                          </p:val>
                                        </p:tav>
                                      </p:tavLst>
                                    </p:anim>
                                    <p:anim calcmode="lin" valueType="num">
                                      <p:cBhvr>
                                        <p:cTn id="9" dur="500" fill="hold"/>
                                        <p:tgtEl>
                                          <p:spTgt spid="205856"/>
                                        </p:tgtEl>
                                        <p:attrNameLst>
                                          <p:attrName>ppt_w</p:attrName>
                                        </p:attrNameLst>
                                      </p:cBhvr>
                                      <p:tavLst>
                                        <p:tav tm="0">
                                          <p:val>
                                            <p:fltVal val="0"/>
                                          </p:val>
                                        </p:tav>
                                        <p:tav tm="100000">
                                          <p:val>
                                            <p:strVal val="#ppt_w"/>
                                          </p:val>
                                        </p:tav>
                                      </p:tavLst>
                                    </p:anim>
                                    <p:anim calcmode="lin" valueType="num">
                                      <p:cBhvr>
                                        <p:cTn id="10" dur="500" fill="hold"/>
                                        <p:tgtEl>
                                          <p:spTgt spid="205856"/>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205842"/>
                                        </p:tgtEl>
                                        <p:attrNameLst>
                                          <p:attrName>style.visibility</p:attrName>
                                        </p:attrNameLst>
                                      </p:cBhvr>
                                      <p:to>
                                        <p:strVal val="visible"/>
                                      </p:to>
                                    </p:set>
                                    <p:anim calcmode="lin" valueType="num">
                                      <p:cBhvr>
                                        <p:cTn id="15" dur="500" fill="hold"/>
                                        <p:tgtEl>
                                          <p:spTgt spid="205842"/>
                                        </p:tgtEl>
                                        <p:attrNameLst>
                                          <p:attrName>ppt_x</p:attrName>
                                        </p:attrNameLst>
                                      </p:cBhvr>
                                      <p:tavLst>
                                        <p:tav tm="0">
                                          <p:val>
                                            <p:strVal val="#ppt_x-#ppt_w/2"/>
                                          </p:val>
                                        </p:tav>
                                        <p:tav tm="100000">
                                          <p:val>
                                            <p:strVal val="#ppt_x"/>
                                          </p:val>
                                        </p:tav>
                                      </p:tavLst>
                                    </p:anim>
                                    <p:anim calcmode="lin" valueType="num">
                                      <p:cBhvr>
                                        <p:cTn id="16" dur="500" fill="hold"/>
                                        <p:tgtEl>
                                          <p:spTgt spid="205842"/>
                                        </p:tgtEl>
                                        <p:attrNameLst>
                                          <p:attrName>ppt_y</p:attrName>
                                        </p:attrNameLst>
                                      </p:cBhvr>
                                      <p:tavLst>
                                        <p:tav tm="0">
                                          <p:val>
                                            <p:strVal val="#ppt_y"/>
                                          </p:val>
                                        </p:tav>
                                        <p:tav tm="100000">
                                          <p:val>
                                            <p:strVal val="#ppt_y"/>
                                          </p:val>
                                        </p:tav>
                                      </p:tavLst>
                                    </p:anim>
                                    <p:anim calcmode="lin" valueType="num">
                                      <p:cBhvr>
                                        <p:cTn id="17" dur="500" fill="hold"/>
                                        <p:tgtEl>
                                          <p:spTgt spid="205842"/>
                                        </p:tgtEl>
                                        <p:attrNameLst>
                                          <p:attrName>ppt_w</p:attrName>
                                        </p:attrNameLst>
                                      </p:cBhvr>
                                      <p:tavLst>
                                        <p:tav tm="0">
                                          <p:val>
                                            <p:fltVal val="0"/>
                                          </p:val>
                                        </p:tav>
                                        <p:tav tm="100000">
                                          <p:val>
                                            <p:strVal val="#ppt_w"/>
                                          </p:val>
                                        </p:tav>
                                      </p:tavLst>
                                    </p:anim>
                                    <p:anim calcmode="lin" valueType="num">
                                      <p:cBhvr>
                                        <p:cTn id="18" dur="500" fill="hold"/>
                                        <p:tgtEl>
                                          <p:spTgt spid="205842"/>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205827"/>
                                        </p:tgtEl>
                                        <p:attrNameLst>
                                          <p:attrName>style.visibility</p:attrName>
                                        </p:attrNameLst>
                                      </p:cBhvr>
                                      <p:to>
                                        <p:strVal val="visible"/>
                                      </p:to>
                                    </p:set>
                                    <p:anim calcmode="lin" valueType="num">
                                      <p:cBhvr>
                                        <p:cTn id="23" dur="500" fill="hold"/>
                                        <p:tgtEl>
                                          <p:spTgt spid="205827"/>
                                        </p:tgtEl>
                                        <p:attrNameLst>
                                          <p:attrName>ppt_x</p:attrName>
                                        </p:attrNameLst>
                                      </p:cBhvr>
                                      <p:tavLst>
                                        <p:tav tm="0">
                                          <p:val>
                                            <p:strVal val="#ppt_x-#ppt_w/2"/>
                                          </p:val>
                                        </p:tav>
                                        <p:tav tm="100000">
                                          <p:val>
                                            <p:strVal val="#ppt_x"/>
                                          </p:val>
                                        </p:tav>
                                      </p:tavLst>
                                    </p:anim>
                                    <p:anim calcmode="lin" valueType="num">
                                      <p:cBhvr>
                                        <p:cTn id="24" dur="500" fill="hold"/>
                                        <p:tgtEl>
                                          <p:spTgt spid="205827"/>
                                        </p:tgtEl>
                                        <p:attrNameLst>
                                          <p:attrName>ppt_y</p:attrName>
                                        </p:attrNameLst>
                                      </p:cBhvr>
                                      <p:tavLst>
                                        <p:tav tm="0">
                                          <p:val>
                                            <p:strVal val="#ppt_y"/>
                                          </p:val>
                                        </p:tav>
                                        <p:tav tm="100000">
                                          <p:val>
                                            <p:strVal val="#ppt_y"/>
                                          </p:val>
                                        </p:tav>
                                      </p:tavLst>
                                    </p:anim>
                                    <p:anim calcmode="lin" valueType="num">
                                      <p:cBhvr>
                                        <p:cTn id="25" dur="500" fill="hold"/>
                                        <p:tgtEl>
                                          <p:spTgt spid="205827"/>
                                        </p:tgtEl>
                                        <p:attrNameLst>
                                          <p:attrName>ppt_w</p:attrName>
                                        </p:attrNameLst>
                                      </p:cBhvr>
                                      <p:tavLst>
                                        <p:tav tm="0">
                                          <p:val>
                                            <p:fltVal val="0"/>
                                          </p:val>
                                        </p:tav>
                                        <p:tav tm="100000">
                                          <p:val>
                                            <p:strVal val="#ppt_w"/>
                                          </p:val>
                                        </p:tav>
                                      </p:tavLst>
                                    </p:anim>
                                    <p:anim calcmode="lin" valueType="num">
                                      <p:cBhvr>
                                        <p:cTn id="26" dur="500" fill="hold"/>
                                        <p:tgtEl>
                                          <p:spTgt spid="2058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6850" name="Group 2"/>
          <p:cNvGrpSpPr>
            <a:grpSpLocks/>
          </p:cNvGrpSpPr>
          <p:nvPr/>
        </p:nvGrpSpPr>
        <p:grpSpPr bwMode="auto">
          <a:xfrm>
            <a:off x="1905000" y="1371600"/>
            <a:ext cx="6019800" cy="2286000"/>
            <a:chOff x="1776" y="1680"/>
            <a:chExt cx="1676" cy="1304"/>
          </a:xfrm>
        </p:grpSpPr>
        <p:sp>
          <p:nvSpPr>
            <p:cNvPr id="206851" name="Rectangle 3"/>
            <p:cNvSpPr>
              <a:spLocks noChangeArrowheads="1"/>
            </p:cNvSpPr>
            <p:nvPr/>
          </p:nvSpPr>
          <p:spPr bwMode="auto">
            <a:xfrm>
              <a:off x="3152" y="2129"/>
              <a:ext cx="300"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FF"/>
                  </a:solidFill>
                  <a:latin typeface="Times New Roman" pitchFamily="18" charset="0"/>
                  <a:ea typeface="宋体" pitchFamily="2" charset="-122"/>
                </a:rPr>
                <a:t>I</a:t>
              </a:r>
              <a:endParaRPr kumimoji="1" lang="en-US" altLang="zh-CN" sz="2400" b="1" i="1">
                <a:latin typeface="Times New Roman" pitchFamily="18" charset="0"/>
                <a:ea typeface="宋体" pitchFamily="2" charset="-122"/>
              </a:endParaRPr>
            </a:p>
          </p:txBody>
        </p:sp>
        <p:sp>
          <p:nvSpPr>
            <p:cNvPr id="206852" name="Rectangle 4"/>
            <p:cNvSpPr>
              <a:spLocks noChangeArrowheads="1"/>
            </p:cNvSpPr>
            <p:nvPr/>
          </p:nvSpPr>
          <p:spPr bwMode="auto">
            <a:xfrm>
              <a:off x="2018" y="2464"/>
              <a:ext cx="289"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a:solidFill>
                    <a:srgbClr val="0000FF"/>
                  </a:solidFill>
                  <a:latin typeface="Times New Roman" pitchFamily="18" charset="0"/>
                  <a:ea typeface="宋体" pitchFamily="2" charset="-122"/>
                </a:rPr>
                <a:t>?</a:t>
              </a:r>
              <a:endParaRPr kumimoji="1" lang="en-US" altLang="zh-CN" sz="2400" b="1">
                <a:latin typeface="Times New Roman" pitchFamily="18" charset="0"/>
                <a:ea typeface="宋体" pitchFamily="2" charset="-122"/>
              </a:endParaRPr>
            </a:p>
          </p:txBody>
        </p:sp>
        <p:sp>
          <p:nvSpPr>
            <p:cNvPr id="206853" name="Rectangle 5"/>
            <p:cNvSpPr>
              <a:spLocks noChangeArrowheads="1"/>
            </p:cNvSpPr>
            <p:nvPr/>
          </p:nvSpPr>
          <p:spPr bwMode="auto">
            <a:xfrm>
              <a:off x="2661" y="1680"/>
              <a:ext cx="345"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00"/>
                  </a:solidFill>
                  <a:latin typeface="Times New Roman" pitchFamily="18" charset="0"/>
                  <a:ea typeface="宋体" pitchFamily="2" charset="-122"/>
                </a:rPr>
                <a:t>P</a:t>
              </a:r>
              <a:endParaRPr kumimoji="1" lang="en-US" altLang="zh-CN" sz="2400" b="1">
                <a:solidFill>
                  <a:srgbClr val="000000"/>
                </a:solidFill>
                <a:latin typeface="Times New Roman" pitchFamily="18" charset="0"/>
                <a:ea typeface="宋体" pitchFamily="2" charset="-122"/>
              </a:endParaRPr>
            </a:p>
          </p:txBody>
        </p:sp>
        <p:sp>
          <p:nvSpPr>
            <p:cNvPr id="206854" name="Line 6"/>
            <p:cNvSpPr>
              <a:spLocks noChangeShapeType="1"/>
            </p:cNvSpPr>
            <p:nvPr/>
          </p:nvSpPr>
          <p:spPr bwMode="auto">
            <a:xfrm>
              <a:off x="2492" y="2111"/>
              <a:ext cx="1" cy="873"/>
            </a:xfrm>
            <a:prstGeom prst="line">
              <a:avLst/>
            </a:prstGeom>
            <a:noFill/>
            <a:ln w="317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6855" name="Line 7"/>
            <p:cNvSpPr>
              <a:spLocks noChangeShapeType="1"/>
            </p:cNvSpPr>
            <p:nvPr/>
          </p:nvSpPr>
          <p:spPr bwMode="auto">
            <a:xfrm>
              <a:off x="3016" y="1791"/>
              <a:ext cx="1" cy="873"/>
            </a:xfrm>
            <a:prstGeom prst="line">
              <a:avLst/>
            </a:prstGeom>
            <a:noFill/>
            <a:ln w="317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6856" name="Line 8"/>
            <p:cNvSpPr>
              <a:spLocks noChangeShapeType="1"/>
            </p:cNvSpPr>
            <p:nvPr/>
          </p:nvSpPr>
          <p:spPr bwMode="auto">
            <a:xfrm flipV="1">
              <a:off x="2495" y="1791"/>
              <a:ext cx="511" cy="320"/>
            </a:xfrm>
            <a:prstGeom prst="line">
              <a:avLst/>
            </a:prstGeom>
            <a:noFill/>
            <a:ln w="317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6857" name="Line 9"/>
            <p:cNvSpPr>
              <a:spLocks noChangeShapeType="1"/>
            </p:cNvSpPr>
            <p:nvPr/>
          </p:nvSpPr>
          <p:spPr bwMode="auto">
            <a:xfrm flipV="1">
              <a:off x="2495" y="2655"/>
              <a:ext cx="511" cy="320"/>
            </a:xfrm>
            <a:prstGeom prst="line">
              <a:avLst/>
            </a:prstGeom>
            <a:noFill/>
            <a:ln w="317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6858" name="Line 10"/>
            <p:cNvSpPr>
              <a:spLocks noChangeShapeType="1"/>
            </p:cNvSpPr>
            <p:nvPr/>
          </p:nvSpPr>
          <p:spPr bwMode="auto">
            <a:xfrm>
              <a:off x="2556" y="2544"/>
              <a:ext cx="0" cy="332"/>
            </a:xfrm>
            <a:prstGeom prst="line">
              <a:avLst/>
            </a:prstGeom>
            <a:noFill/>
            <a:ln w="31750">
              <a:solidFill>
                <a:srgbClr val="FF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6859" name="Line 11"/>
            <p:cNvSpPr>
              <a:spLocks noChangeShapeType="1"/>
            </p:cNvSpPr>
            <p:nvPr/>
          </p:nvSpPr>
          <p:spPr bwMode="auto">
            <a:xfrm>
              <a:off x="1824" y="2442"/>
              <a:ext cx="655" cy="1"/>
            </a:xfrm>
            <a:prstGeom prst="line">
              <a:avLst/>
            </a:prstGeom>
            <a:noFill/>
            <a:ln w="317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6860" name="Line 12"/>
            <p:cNvSpPr>
              <a:spLocks noChangeShapeType="1"/>
            </p:cNvSpPr>
            <p:nvPr/>
          </p:nvSpPr>
          <p:spPr bwMode="auto">
            <a:xfrm>
              <a:off x="2750" y="2430"/>
              <a:ext cx="541" cy="0"/>
            </a:xfrm>
            <a:prstGeom prst="line">
              <a:avLst/>
            </a:prstGeom>
            <a:noFill/>
            <a:ln w="317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6861" name="Rectangle 13"/>
            <p:cNvSpPr>
              <a:spLocks noChangeArrowheads="1"/>
            </p:cNvSpPr>
            <p:nvPr/>
          </p:nvSpPr>
          <p:spPr bwMode="auto">
            <a:xfrm>
              <a:off x="1776" y="2117"/>
              <a:ext cx="67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a:solidFill>
                    <a:srgbClr val="0000FF"/>
                  </a:solidFill>
                  <a:latin typeface="Times New Roman" pitchFamily="18" charset="0"/>
                  <a:ea typeface="宋体" pitchFamily="2" charset="-122"/>
                </a:rPr>
                <a:t>待检光</a:t>
              </a:r>
              <a:endParaRPr kumimoji="1" lang="zh-CN" altLang="en-US" sz="2400" b="1">
                <a:latin typeface="Times New Roman" pitchFamily="18" charset="0"/>
                <a:ea typeface="宋体" pitchFamily="2" charset="-122"/>
              </a:endParaRPr>
            </a:p>
          </p:txBody>
        </p:sp>
        <p:sp>
          <p:nvSpPr>
            <p:cNvPr id="206862" name="Line 14"/>
            <p:cNvSpPr>
              <a:spLocks noChangeShapeType="1"/>
            </p:cNvSpPr>
            <p:nvPr/>
          </p:nvSpPr>
          <p:spPr bwMode="auto">
            <a:xfrm flipH="1">
              <a:off x="2761" y="2251"/>
              <a:ext cx="67" cy="50"/>
            </a:xfrm>
            <a:prstGeom prst="line">
              <a:avLst/>
            </a:prstGeom>
            <a:noFill/>
            <a:ln w="31750">
              <a:solidFill>
                <a:srgbClr val="00808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6863" name="Arc 15"/>
            <p:cNvSpPr>
              <a:spLocks/>
            </p:cNvSpPr>
            <p:nvPr/>
          </p:nvSpPr>
          <p:spPr bwMode="auto">
            <a:xfrm flipV="1">
              <a:off x="2750" y="2430"/>
              <a:ext cx="111" cy="1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1750">
              <a:solidFill>
                <a:srgbClr val="0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6864" name="Arc 16"/>
            <p:cNvSpPr>
              <a:spLocks/>
            </p:cNvSpPr>
            <p:nvPr/>
          </p:nvSpPr>
          <p:spPr bwMode="auto">
            <a:xfrm>
              <a:off x="2761" y="2294"/>
              <a:ext cx="112" cy="1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1750">
              <a:solidFill>
                <a:srgbClr val="0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6865" name="Line 17"/>
            <p:cNvSpPr>
              <a:spLocks noChangeShapeType="1"/>
            </p:cNvSpPr>
            <p:nvPr/>
          </p:nvSpPr>
          <p:spPr bwMode="auto">
            <a:xfrm>
              <a:off x="2761" y="2287"/>
              <a:ext cx="12" cy="111"/>
            </a:xfrm>
            <a:prstGeom prst="line">
              <a:avLst/>
            </a:prstGeom>
            <a:noFill/>
            <a:ln w="31750">
              <a:solidFill>
                <a:srgbClr val="00808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06866" name="Text Box 18"/>
          <p:cNvSpPr txBox="1">
            <a:spLocks noChangeArrowheads="1"/>
          </p:cNvSpPr>
          <p:nvPr/>
        </p:nvSpPr>
        <p:spPr bwMode="auto">
          <a:xfrm>
            <a:off x="1816433" y="730250"/>
            <a:ext cx="2590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kumimoji="1" lang="zh-CN" altLang="en-US" sz="4000" b="1" dirty="0">
                <a:solidFill>
                  <a:srgbClr val="000066"/>
                </a:solidFill>
                <a:latin typeface="Times New Roman" pitchFamily="18" charset="0"/>
                <a:ea typeface="宋体" pitchFamily="2" charset="-122"/>
              </a:rPr>
              <a:t>思 考</a:t>
            </a:r>
          </a:p>
        </p:txBody>
      </p:sp>
      <p:sp>
        <p:nvSpPr>
          <p:cNvPr id="206867" name="Text Box 19"/>
          <p:cNvSpPr txBox="1">
            <a:spLocks noChangeArrowheads="1"/>
          </p:cNvSpPr>
          <p:nvPr/>
        </p:nvSpPr>
        <p:spPr bwMode="auto">
          <a:xfrm>
            <a:off x="1143000" y="3916363"/>
            <a:ext cx="6324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FF"/>
              </a:buClr>
              <a:buFontTx/>
              <a:buNone/>
            </a:pPr>
            <a:r>
              <a:rPr kumimoji="1" lang="zh-CN" altLang="en-US" sz="2800" b="1" dirty="0">
                <a:latin typeface="宋体" pitchFamily="2" charset="-122"/>
                <a:ea typeface="宋体" pitchFamily="2" charset="-122"/>
              </a:rPr>
              <a:t> </a:t>
            </a:r>
            <a:r>
              <a:rPr kumimoji="1" lang="en-US" altLang="zh-CN" sz="2800" b="1" dirty="0">
                <a:solidFill>
                  <a:srgbClr val="0000FF"/>
                </a:solidFill>
                <a:latin typeface="宋体" pitchFamily="2" charset="-122"/>
                <a:ea typeface="宋体" pitchFamily="2" charset="-122"/>
              </a:rPr>
              <a:t>I </a:t>
            </a:r>
            <a:r>
              <a:rPr kumimoji="1" lang="zh-CN" altLang="en-US" sz="2800" b="1" dirty="0">
                <a:solidFill>
                  <a:srgbClr val="0000FF"/>
                </a:solidFill>
                <a:latin typeface="宋体" pitchFamily="2" charset="-122"/>
                <a:ea typeface="宋体" pitchFamily="2" charset="-122"/>
              </a:rPr>
              <a:t>不变 </a:t>
            </a:r>
            <a:r>
              <a:rPr kumimoji="1" lang="zh-CN" altLang="en-US" sz="2800" b="1" dirty="0">
                <a:latin typeface="宋体" pitchFamily="2" charset="-122"/>
                <a:ea typeface="宋体" pitchFamily="2" charset="-122"/>
                <a:sym typeface="Symbol" pitchFamily="18" charset="2"/>
              </a:rPr>
              <a:t> </a:t>
            </a:r>
            <a:r>
              <a:rPr kumimoji="1" lang="zh-CN" altLang="en-US" sz="2800" b="1" dirty="0">
                <a:latin typeface="宋体" pitchFamily="2" charset="-122"/>
                <a:ea typeface="宋体" pitchFamily="2" charset="-122"/>
              </a:rPr>
              <a:t>待检光是什么光</a:t>
            </a:r>
          </a:p>
        </p:txBody>
      </p:sp>
      <p:sp>
        <p:nvSpPr>
          <p:cNvPr id="206868" name="Text Box 20"/>
          <p:cNvSpPr txBox="1">
            <a:spLocks noChangeArrowheads="1"/>
          </p:cNvSpPr>
          <p:nvPr/>
        </p:nvSpPr>
        <p:spPr bwMode="auto">
          <a:xfrm>
            <a:off x="1143000" y="4602163"/>
            <a:ext cx="655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FF"/>
              </a:buClr>
              <a:buFontTx/>
              <a:buNone/>
            </a:pPr>
            <a:r>
              <a:rPr kumimoji="1" lang="zh-CN" altLang="en-US" sz="2800" b="1" dirty="0">
                <a:solidFill>
                  <a:srgbClr val="0000FF"/>
                </a:solidFill>
                <a:latin typeface="宋体" pitchFamily="2" charset="-122"/>
                <a:ea typeface="宋体" pitchFamily="2" charset="-122"/>
              </a:rPr>
              <a:t> </a:t>
            </a:r>
            <a:r>
              <a:rPr kumimoji="1" lang="en-US" altLang="zh-CN" sz="2800" b="1" dirty="0">
                <a:solidFill>
                  <a:srgbClr val="0000FF"/>
                </a:solidFill>
                <a:latin typeface="宋体" pitchFamily="2" charset="-122"/>
                <a:ea typeface="宋体" pitchFamily="2" charset="-122"/>
              </a:rPr>
              <a:t>I </a:t>
            </a:r>
            <a:r>
              <a:rPr kumimoji="1" lang="zh-CN" altLang="en-US" sz="2800" b="1" dirty="0">
                <a:solidFill>
                  <a:srgbClr val="0000FF"/>
                </a:solidFill>
                <a:latin typeface="宋体" pitchFamily="2" charset="-122"/>
                <a:ea typeface="宋体" pitchFamily="2" charset="-122"/>
              </a:rPr>
              <a:t>变，有消光 </a:t>
            </a:r>
            <a:r>
              <a:rPr kumimoji="1" lang="zh-CN" altLang="en-US" sz="2800" b="1" dirty="0">
                <a:latin typeface="宋体" pitchFamily="2" charset="-122"/>
                <a:ea typeface="宋体" pitchFamily="2" charset="-122"/>
                <a:sym typeface="Symbol" pitchFamily="18" charset="2"/>
              </a:rPr>
              <a:t> </a:t>
            </a:r>
            <a:r>
              <a:rPr kumimoji="1" lang="zh-CN" altLang="en-US" sz="2800" b="1" dirty="0">
                <a:latin typeface="宋体" pitchFamily="2" charset="-122"/>
                <a:ea typeface="宋体" pitchFamily="2" charset="-122"/>
              </a:rPr>
              <a:t>待检光是什么光</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13" y="166015"/>
            <a:ext cx="1533525" cy="1400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67">
                                            <p:txEl>
                                              <p:pRg st="0" end="0"/>
                                            </p:txEl>
                                          </p:spTgt>
                                        </p:tgtEl>
                                        <p:attrNameLst>
                                          <p:attrName>style.visibility</p:attrName>
                                        </p:attrNameLst>
                                      </p:cBhvr>
                                      <p:to>
                                        <p:strVal val="visible"/>
                                      </p:to>
                                    </p:set>
                                    <p:animEffect transition="in" filter="wipe(left)">
                                      <p:cBhvr>
                                        <p:cTn id="7" dur="500"/>
                                        <p:tgtEl>
                                          <p:spTgt spid="206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6868">
                                            <p:txEl>
                                              <p:pRg st="0" end="0"/>
                                            </p:txEl>
                                          </p:spTgt>
                                        </p:tgtEl>
                                        <p:attrNameLst>
                                          <p:attrName>style.visibility</p:attrName>
                                        </p:attrNameLst>
                                      </p:cBhvr>
                                      <p:to>
                                        <p:strVal val="visible"/>
                                      </p:to>
                                    </p:set>
                                    <p:animEffect transition="in" filter="wipe(left)">
                                      <p:cBhvr>
                                        <p:cTn id="12" dur="500"/>
                                        <p:tgtEl>
                                          <p:spTgt spid="2068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67" grpId="0" build="p" autoUpdateAnimBg="0"/>
      <p:bldP spid="206868"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20" y="-1"/>
            <a:ext cx="9143760" cy="2088293"/>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898" name="Text Box 2"/>
          <p:cNvSpPr txBox="1">
            <a:spLocks noChangeArrowheads="1"/>
          </p:cNvSpPr>
          <p:nvPr/>
        </p:nvSpPr>
        <p:spPr bwMode="auto">
          <a:xfrm>
            <a:off x="468313" y="452438"/>
            <a:ext cx="8424862" cy="14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buFontTx/>
              <a:buNone/>
            </a:pPr>
            <a:r>
              <a:rPr lang="zh-CN" altLang="en-US" sz="3200" b="1" dirty="0">
                <a:solidFill>
                  <a:srgbClr val="C00000"/>
                </a:solidFill>
                <a:ea typeface="宋体" pitchFamily="2" charset="-122"/>
              </a:rPr>
              <a:t>思考：</a:t>
            </a:r>
            <a:r>
              <a:rPr lang="zh-CN" altLang="en-US" sz="3200" b="1" dirty="0">
                <a:ea typeface="宋体" pitchFamily="2" charset="-122"/>
              </a:rPr>
              <a:t>一束光可能是（</a:t>
            </a:r>
            <a:r>
              <a:rPr lang="en-US" altLang="zh-CN" sz="3200" b="1" dirty="0">
                <a:ea typeface="宋体" pitchFamily="2" charset="-122"/>
              </a:rPr>
              <a:t>a</a:t>
            </a:r>
            <a:r>
              <a:rPr lang="zh-CN" altLang="en-US" sz="3200" b="1" dirty="0">
                <a:ea typeface="宋体" pitchFamily="2" charset="-122"/>
              </a:rPr>
              <a:t>）自然光（</a:t>
            </a:r>
            <a:r>
              <a:rPr lang="en-US" altLang="zh-CN" sz="3200" b="1" dirty="0">
                <a:ea typeface="宋体" pitchFamily="2" charset="-122"/>
              </a:rPr>
              <a:t>b</a:t>
            </a:r>
            <a:r>
              <a:rPr lang="zh-CN" altLang="en-US" sz="3200" b="1" dirty="0">
                <a:ea typeface="宋体" pitchFamily="2" charset="-122"/>
              </a:rPr>
              <a:t>）线偏振光，如何用实验来判断？</a:t>
            </a:r>
          </a:p>
        </p:txBody>
      </p:sp>
      <p:sp>
        <p:nvSpPr>
          <p:cNvPr id="208899" name="Line 3"/>
          <p:cNvSpPr>
            <a:spLocks noChangeShapeType="1"/>
          </p:cNvSpPr>
          <p:nvPr/>
        </p:nvSpPr>
        <p:spPr bwMode="auto">
          <a:xfrm>
            <a:off x="755650" y="3644900"/>
            <a:ext cx="244792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900" name="Text Box 4"/>
          <p:cNvSpPr txBox="1">
            <a:spLocks noChangeArrowheads="1"/>
          </p:cNvSpPr>
          <p:nvPr/>
        </p:nvSpPr>
        <p:spPr bwMode="auto">
          <a:xfrm>
            <a:off x="4643438" y="4508500"/>
            <a:ext cx="34575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ea typeface="宋体" pitchFamily="2" charset="-122"/>
              </a:rPr>
              <a:t>检偏器（偏振片）</a:t>
            </a:r>
          </a:p>
        </p:txBody>
      </p:sp>
      <p:sp>
        <p:nvSpPr>
          <p:cNvPr id="208901" name="Text Box 5"/>
          <p:cNvSpPr txBox="1">
            <a:spLocks noChangeArrowheads="1"/>
          </p:cNvSpPr>
          <p:nvPr/>
        </p:nvSpPr>
        <p:spPr bwMode="auto">
          <a:xfrm>
            <a:off x="755650" y="4437063"/>
            <a:ext cx="18002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ea typeface="宋体" pitchFamily="2" charset="-122"/>
              </a:rPr>
              <a:t>入射光</a:t>
            </a:r>
          </a:p>
        </p:txBody>
      </p:sp>
      <p:grpSp>
        <p:nvGrpSpPr>
          <p:cNvPr id="208902" name="Group 6"/>
          <p:cNvGrpSpPr>
            <a:grpSpLocks/>
          </p:cNvGrpSpPr>
          <p:nvPr/>
        </p:nvGrpSpPr>
        <p:grpSpPr bwMode="auto">
          <a:xfrm>
            <a:off x="3419475" y="2133600"/>
            <a:ext cx="1008063" cy="2951163"/>
            <a:chOff x="2154" y="1344"/>
            <a:chExt cx="635" cy="1859"/>
          </a:xfrm>
        </p:grpSpPr>
        <p:sp>
          <p:nvSpPr>
            <p:cNvPr id="208903" name="Oval 7"/>
            <p:cNvSpPr>
              <a:spLocks noChangeArrowheads="1"/>
            </p:cNvSpPr>
            <p:nvPr/>
          </p:nvSpPr>
          <p:spPr bwMode="auto">
            <a:xfrm>
              <a:off x="2154" y="1344"/>
              <a:ext cx="635" cy="1859"/>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4" name="Line 8"/>
            <p:cNvSpPr>
              <a:spLocks noChangeShapeType="1"/>
            </p:cNvSpPr>
            <p:nvPr/>
          </p:nvSpPr>
          <p:spPr bwMode="auto">
            <a:xfrm>
              <a:off x="2472" y="2251"/>
              <a:ext cx="0" cy="63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905" name="Line 9"/>
            <p:cNvSpPr>
              <a:spLocks noChangeShapeType="1"/>
            </p:cNvSpPr>
            <p:nvPr/>
          </p:nvSpPr>
          <p:spPr bwMode="auto">
            <a:xfrm flipV="1">
              <a:off x="2472" y="1842"/>
              <a:ext cx="0" cy="40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8901"/>
                                        </p:tgtEl>
                                        <p:attrNameLst>
                                          <p:attrName>style.visibility</p:attrName>
                                        </p:attrNameLst>
                                      </p:cBhvr>
                                      <p:to>
                                        <p:strVal val="visible"/>
                                      </p:to>
                                    </p:set>
                                    <p:animEffect transition="in" filter="blinds(horizontal)">
                                      <p:cBhvr>
                                        <p:cTn id="7" dur="500"/>
                                        <p:tgtEl>
                                          <p:spTgt spid="20890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8899"/>
                                        </p:tgtEl>
                                        <p:attrNameLst>
                                          <p:attrName>style.visibility</p:attrName>
                                        </p:attrNameLst>
                                      </p:cBhvr>
                                      <p:to>
                                        <p:strVal val="visible"/>
                                      </p:to>
                                    </p:set>
                                    <p:animEffect transition="in" filter="blinds(horizontal)">
                                      <p:cBhvr>
                                        <p:cTn id="10" dur="500"/>
                                        <p:tgtEl>
                                          <p:spTgt spid="20889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8900"/>
                                        </p:tgtEl>
                                        <p:attrNameLst>
                                          <p:attrName>style.visibility</p:attrName>
                                        </p:attrNameLst>
                                      </p:cBhvr>
                                      <p:to>
                                        <p:strVal val="visible"/>
                                      </p:to>
                                    </p:set>
                                    <p:animEffect transition="in" filter="blinds(horizontal)">
                                      <p:cBhvr>
                                        <p:cTn id="13" dur="500"/>
                                        <p:tgtEl>
                                          <p:spTgt spid="208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animBg="1"/>
      <p:bldP spid="208900" grpId="0"/>
      <p:bldP spid="20890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Line 2"/>
          <p:cNvSpPr>
            <a:spLocks noChangeShapeType="1"/>
          </p:cNvSpPr>
          <p:nvPr/>
        </p:nvSpPr>
        <p:spPr bwMode="auto">
          <a:xfrm>
            <a:off x="539750" y="2565400"/>
            <a:ext cx="1919288" cy="158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23" name="Text Box 3"/>
          <p:cNvSpPr txBox="1">
            <a:spLocks noChangeArrowheads="1"/>
          </p:cNvSpPr>
          <p:nvPr/>
        </p:nvSpPr>
        <p:spPr bwMode="auto">
          <a:xfrm>
            <a:off x="539750" y="333375"/>
            <a:ext cx="8135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ea typeface="宋体" pitchFamily="2" charset="-122"/>
              </a:rPr>
              <a:t>以入射光线为轴旋转一周，旋转一周过程中</a:t>
            </a:r>
          </a:p>
        </p:txBody>
      </p:sp>
      <p:sp>
        <p:nvSpPr>
          <p:cNvPr id="209924" name="AutoShape 4"/>
          <p:cNvSpPr>
            <a:spLocks noChangeArrowheads="1"/>
          </p:cNvSpPr>
          <p:nvPr/>
        </p:nvSpPr>
        <p:spPr bwMode="auto">
          <a:xfrm rot="5400000">
            <a:off x="4679950" y="1881188"/>
            <a:ext cx="3024188" cy="1223962"/>
          </a:xfrm>
          <a:prstGeom prst="parallelogram">
            <a:avLst>
              <a:gd name="adj" fmla="val 61770"/>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25" name="Text Box 5"/>
          <p:cNvSpPr txBox="1">
            <a:spLocks noChangeArrowheads="1"/>
          </p:cNvSpPr>
          <p:nvPr/>
        </p:nvSpPr>
        <p:spPr bwMode="auto">
          <a:xfrm>
            <a:off x="7019925" y="2420938"/>
            <a:ext cx="12239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ea typeface="宋体" pitchFamily="2" charset="-122"/>
              </a:rPr>
              <a:t>光屏</a:t>
            </a:r>
          </a:p>
        </p:txBody>
      </p:sp>
      <p:sp>
        <p:nvSpPr>
          <p:cNvPr id="209926" name="Text Box 6"/>
          <p:cNvSpPr txBox="1">
            <a:spLocks noChangeArrowheads="1"/>
          </p:cNvSpPr>
          <p:nvPr/>
        </p:nvSpPr>
        <p:spPr bwMode="auto">
          <a:xfrm>
            <a:off x="644600" y="4339935"/>
            <a:ext cx="1584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ea typeface="宋体" pitchFamily="2" charset="-122"/>
              </a:rPr>
              <a:t>自然光</a:t>
            </a:r>
          </a:p>
        </p:txBody>
      </p:sp>
      <p:sp>
        <p:nvSpPr>
          <p:cNvPr id="209927" name="Line 7"/>
          <p:cNvSpPr>
            <a:spLocks noChangeShapeType="1"/>
          </p:cNvSpPr>
          <p:nvPr/>
        </p:nvSpPr>
        <p:spPr bwMode="auto">
          <a:xfrm>
            <a:off x="2444825" y="4628860"/>
            <a:ext cx="144145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28" name="Text Box 8"/>
          <p:cNvSpPr txBox="1">
            <a:spLocks noChangeArrowheads="1"/>
          </p:cNvSpPr>
          <p:nvPr/>
        </p:nvSpPr>
        <p:spPr bwMode="auto">
          <a:xfrm>
            <a:off x="4029150" y="4268498"/>
            <a:ext cx="2520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ea typeface="宋体" pitchFamily="2" charset="-122"/>
              </a:rPr>
              <a:t>光强无变化</a:t>
            </a:r>
          </a:p>
        </p:txBody>
      </p:sp>
      <p:sp>
        <p:nvSpPr>
          <p:cNvPr id="209929" name="Text Box 9"/>
          <p:cNvSpPr txBox="1">
            <a:spLocks noChangeArrowheads="1"/>
          </p:cNvSpPr>
          <p:nvPr/>
        </p:nvSpPr>
        <p:spPr bwMode="auto">
          <a:xfrm>
            <a:off x="716038" y="5276560"/>
            <a:ext cx="2232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ea typeface="宋体" pitchFamily="2" charset="-122"/>
              </a:rPr>
              <a:t>线偏振光</a:t>
            </a:r>
          </a:p>
        </p:txBody>
      </p:sp>
      <p:sp>
        <p:nvSpPr>
          <p:cNvPr id="209930" name="Line 10"/>
          <p:cNvSpPr>
            <a:spLocks noChangeShapeType="1"/>
          </p:cNvSpPr>
          <p:nvPr/>
        </p:nvSpPr>
        <p:spPr bwMode="auto">
          <a:xfrm>
            <a:off x="2660725" y="5636923"/>
            <a:ext cx="144145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31" name="Text Box 11"/>
          <p:cNvSpPr txBox="1">
            <a:spLocks noChangeArrowheads="1"/>
          </p:cNvSpPr>
          <p:nvPr/>
        </p:nvSpPr>
        <p:spPr bwMode="auto">
          <a:xfrm>
            <a:off x="4316488" y="5276560"/>
            <a:ext cx="3384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ea typeface="宋体" pitchFamily="2" charset="-122"/>
              </a:rPr>
              <a:t>光强</a:t>
            </a:r>
            <a:r>
              <a:rPr lang="zh-CN" altLang="en-US" sz="3200" b="1">
                <a:solidFill>
                  <a:srgbClr val="CC0000"/>
                </a:solidFill>
                <a:ea typeface="宋体" pitchFamily="2" charset="-122"/>
              </a:rPr>
              <a:t>两明两零</a:t>
            </a:r>
          </a:p>
        </p:txBody>
      </p:sp>
      <p:grpSp>
        <p:nvGrpSpPr>
          <p:cNvPr id="209935" name="Group 15"/>
          <p:cNvGrpSpPr>
            <a:grpSpLocks/>
          </p:cNvGrpSpPr>
          <p:nvPr/>
        </p:nvGrpSpPr>
        <p:grpSpPr bwMode="auto">
          <a:xfrm>
            <a:off x="2627313" y="1773238"/>
            <a:ext cx="720725" cy="1512887"/>
            <a:chOff x="1655" y="1117"/>
            <a:chExt cx="454" cy="953"/>
          </a:xfrm>
        </p:grpSpPr>
        <p:sp>
          <p:nvSpPr>
            <p:cNvPr id="209936" name="Oval 16"/>
            <p:cNvSpPr>
              <a:spLocks noChangeArrowheads="1"/>
            </p:cNvSpPr>
            <p:nvPr/>
          </p:nvSpPr>
          <p:spPr bwMode="auto">
            <a:xfrm>
              <a:off x="1655" y="1117"/>
              <a:ext cx="454" cy="953"/>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37" name="Line 17"/>
            <p:cNvSpPr>
              <a:spLocks noChangeShapeType="1"/>
            </p:cNvSpPr>
            <p:nvPr/>
          </p:nvSpPr>
          <p:spPr bwMode="auto">
            <a:xfrm>
              <a:off x="1837" y="1434"/>
              <a:ext cx="0" cy="27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38" name="Line 18"/>
            <p:cNvSpPr>
              <a:spLocks noChangeShapeType="1"/>
            </p:cNvSpPr>
            <p:nvPr/>
          </p:nvSpPr>
          <p:spPr bwMode="auto">
            <a:xfrm flipV="1">
              <a:off x="1837" y="1298"/>
              <a:ext cx="0" cy="13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9927"/>
                                        </p:tgtEl>
                                        <p:attrNameLst>
                                          <p:attrName>style.visibility</p:attrName>
                                        </p:attrNameLst>
                                      </p:cBhvr>
                                      <p:to>
                                        <p:strVal val="visible"/>
                                      </p:to>
                                    </p:set>
                                    <p:animEffect transition="in" filter="blinds(horizontal)">
                                      <p:cBhvr>
                                        <p:cTn id="7" dur="500"/>
                                        <p:tgtEl>
                                          <p:spTgt spid="2099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9926"/>
                                        </p:tgtEl>
                                        <p:attrNameLst>
                                          <p:attrName>style.visibility</p:attrName>
                                        </p:attrNameLst>
                                      </p:cBhvr>
                                      <p:to>
                                        <p:strVal val="visible"/>
                                      </p:to>
                                    </p:set>
                                    <p:animEffect transition="in" filter="blinds(horizontal)">
                                      <p:cBhvr>
                                        <p:cTn id="10" dur="500"/>
                                        <p:tgtEl>
                                          <p:spTgt spid="20992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9928"/>
                                        </p:tgtEl>
                                        <p:attrNameLst>
                                          <p:attrName>style.visibility</p:attrName>
                                        </p:attrNameLst>
                                      </p:cBhvr>
                                      <p:to>
                                        <p:strVal val="visible"/>
                                      </p:to>
                                    </p:set>
                                    <p:animEffect transition="in" filter="blinds(horizontal)">
                                      <p:cBhvr>
                                        <p:cTn id="15" dur="500"/>
                                        <p:tgtEl>
                                          <p:spTgt spid="20992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09929"/>
                                        </p:tgtEl>
                                        <p:attrNameLst>
                                          <p:attrName>style.visibility</p:attrName>
                                        </p:attrNameLst>
                                      </p:cBhvr>
                                      <p:to>
                                        <p:strVal val="visible"/>
                                      </p:to>
                                    </p:set>
                                    <p:animEffect transition="in" filter="blinds(horizontal)">
                                      <p:cBhvr>
                                        <p:cTn id="20" dur="500"/>
                                        <p:tgtEl>
                                          <p:spTgt spid="209929"/>
                                        </p:tgtEl>
                                      </p:cBhvr>
                                    </p:animEffect>
                                  </p:childTnLst>
                                </p:cTn>
                              </p:par>
                            </p:childTnLst>
                          </p:cTn>
                        </p:par>
                        <p:par>
                          <p:cTn id="21" fill="hold" nodeType="afterGroup">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209930"/>
                                        </p:tgtEl>
                                        <p:attrNameLst>
                                          <p:attrName>style.visibility</p:attrName>
                                        </p:attrNameLst>
                                      </p:cBhvr>
                                      <p:to>
                                        <p:strVal val="visible"/>
                                      </p:to>
                                    </p:set>
                                    <p:animEffect transition="in" filter="blinds(horizontal)">
                                      <p:cBhvr>
                                        <p:cTn id="24" dur="500"/>
                                        <p:tgtEl>
                                          <p:spTgt spid="20993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09931"/>
                                        </p:tgtEl>
                                        <p:attrNameLst>
                                          <p:attrName>style.visibility</p:attrName>
                                        </p:attrNameLst>
                                      </p:cBhvr>
                                      <p:to>
                                        <p:strVal val="visible"/>
                                      </p:to>
                                    </p:set>
                                    <p:animEffect transition="in" filter="blinds(horizontal)">
                                      <p:cBhvr>
                                        <p:cTn id="29" dur="500"/>
                                        <p:tgtEl>
                                          <p:spTgt spid="209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6" grpId="0"/>
      <p:bldP spid="209927" grpId="0" animBg="1"/>
      <p:bldP spid="209928" grpId="0"/>
      <p:bldP spid="209929" grpId="0"/>
      <p:bldP spid="209930" grpId="0" animBg="1"/>
      <p:bldP spid="20993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052" name="Object 36"/>
          <p:cNvGraphicFramePr>
            <a:graphicFrameLocks noChangeAspect="1"/>
          </p:cNvGraphicFramePr>
          <p:nvPr/>
        </p:nvGraphicFramePr>
        <p:xfrm>
          <a:off x="1763713" y="3886200"/>
          <a:ext cx="2198687" cy="663575"/>
        </p:xfrm>
        <a:graphic>
          <a:graphicData uri="http://schemas.openxmlformats.org/presentationml/2006/ole">
            <mc:AlternateContent xmlns:mc="http://schemas.openxmlformats.org/markup-compatibility/2006">
              <mc:Choice xmlns:v="urn:schemas-microsoft-com:vml" Requires="v">
                <p:oleObj spid="_x0000_s214500" name="Equation" r:id="rId3" imgW="1053720" imgH="304920" progId="">
                  <p:embed/>
                </p:oleObj>
              </mc:Choice>
              <mc:Fallback>
                <p:oleObj name="Equation" r:id="rId3" imgW="1053720" imgH="304920" progId="">
                  <p:embed/>
                  <p:pic>
                    <p:nvPicPr>
                      <p:cNvPr id="0" name="Picture 2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886200"/>
                        <a:ext cx="2198687" cy="66357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55" name="Text Box 39"/>
          <p:cNvSpPr txBox="1">
            <a:spLocks noChangeArrowheads="1"/>
          </p:cNvSpPr>
          <p:nvPr/>
        </p:nvSpPr>
        <p:spPr bwMode="auto">
          <a:xfrm>
            <a:off x="4419600" y="3957638"/>
            <a:ext cx="4800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kumimoji="1" lang="zh-CN" altLang="en-US" sz="2800" b="1">
                <a:latin typeface="宋体" pitchFamily="2" charset="-122"/>
                <a:ea typeface="宋体" pitchFamily="2" charset="-122"/>
                <a:sym typeface="Symbol" pitchFamily="18" charset="2"/>
              </a:rPr>
              <a:t></a:t>
            </a:r>
            <a:r>
              <a:rPr kumimoji="1" lang="zh-CN" altLang="en-US" sz="2800" b="1">
                <a:latin typeface="宋体" pitchFamily="2" charset="-122"/>
                <a:ea typeface="宋体" pitchFamily="2" charset="-122"/>
              </a:rPr>
              <a:t>马吕斯定律（</a:t>
            </a:r>
            <a:r>
              <a:rPr kumimoji="1" lang="en-US" altLang="zh-CN" sz="2800" b="1">
                <a:latin typeface="宋体" pitchFamily="2" charset="-122"/>
                <a:ea typeface="宋体" pitchFamily="2" charset="-122"/>
              </a:rPr>
              <a:t>1809</a:t>
            </a:r>
            <a:r>
              <a:rPr kumimoji="1" lang="zh-CN" altLang="en-US" sz="2800" b="1">
                <a:latin typeface="宋体" pitchFamily="2" charset="-122"/>
                <a:ea typeface="宋体" pitchFamily="2" charset="-122"/>
              </a:rPr>
              <a:t>）</a:t>
            </a:r>
          </a:p>
        </p:txBody>
      </p:sp>
      <p:pic>
        <p:nvPicPr>
          <p:cNvPr id="214059"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14060" name="Object 44"/>
          <p:cNvGraphicFramePr>
            <a:graphicFrameLocks noChangeAspect="1"/>
          </p:cNvGraphicFramePr>
          <p:nvPr/>
        </p:nvGraphicFramePr>
        <p:xfrm>
          <a:off x="1497013" y="3124200"/>
          <a:ext cx="2273300" cy="531813"/>
        </p:xfrm>
        <a:graphic>
          <a:graphicData uri="http://schemas.openxmlformats.org/presentationml/2006/ole">
            <mc:AlternateContent xmlns:mc="http://schemas.openxmlformats.org/markup-compatibility/2006">
              <mc:Choice xmlns:v="urn:schemas-microsoft-com:vml" Requires="v">
                <p:oleObj spid="_x0000_s214501" name="公式" r:id="rId6" imgW="2273300" imgH="533400" progId="Equation.3">
                  <p:embed/>
                </p:oleObj>
              </mc:Choice>
              <mc:Fallback>
                <p:oleObj name="公式" r:id="rId6" imgW="2273300" imgH="533400" progId="Equation.3">
                  <p:embed/>
                  <p:pic>
                    <p:nvPicPr>
                      <p:cNvPr id="0" name="Picture 2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7013" y="3124200"/>
                        <a:ext cx="22733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4061" name="Object 45"/>
          <p:cNvGraphicFramePr>
            <a:graphicFrameLocks noChangeAspect="1"/>
          </p:cNvGraphicFramePr>
          <p:nvPr/>
        </p:nvGraphicFramePr>
        <p:xfrm>
          <a:off x="4119563" y="3124200"/>
          <a:ext cx="3505200" cy="582613"/>
        </p:xfrm>
        <a:graphic>
          <a:graphicData uri="http://schemas.openxmlformats.org/presentationml/2006/ole">
            <mc:AlternateContent xmlns:mc="http://schemas.openxmlformats.org/markup-compatibility/2006">
              <mc:Choice xmlns:v="urn:schemas-microsoft-com:vml" Requires="v">
                <p:oleObj spid="_x0000_s214502" name="Equation" r:id="rId8" imgW="3505200" imgH="584200" progId="">
                  <p:embed/>
                </p:oleObj>
              </mc:Choice>
              <mc:Fallback>
                <p:oleObj name="Equation" r:id="rId8" imgW="3505200" imgH="584200" progId="">
                  <p:embed/>
                  <p:pic>
                    <p:nvPicPr>
                      <p:cNvPr id="0" name="Picture 2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9563" y="3124200"/>
                        <a:ext cx="3505200"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4062" name="Object 46"/>
          <p:cNvGraphicFramePr>
            <a:graphicFrameLocks noChangeAspect="1"/>
          </p:cNvGraphicFramePr>
          <p:nvPr/>
        </p:nvGraphicFramePr>
        <p:xfrm>
          <a:off x="2057400" y="4725988"/>
          <a:ext cx="3200400" cy="457200"/>
        </p:xfrm>
        <a:graphic>
          <a:graphicData uri="http://schemas.openxmlformats.org/presentationml/2006/ole">
            <mc:AlternateContent xmlns:mc="http://schemas.openxmlformats.org/markup-compatibility/2006">
              <mc:Choice xmlns:v="urn:schemas-microsoft-com:vml" Requires="v">
                <p:oleObj spid="_x0000_s214503" name="公式" r:id="rId10" imgW="3200400" imgH="457200" progId="Equation.3">
                  <p:embed/>
                </p:oleObj>
              </mc:Choice>
              <mc:Fallback>
                <p:oleObj name="公式" r:id="rId10" imgW="3200400" imgH="457200" progId="Equation.3">
                  <p:embed/>
                  <p:pic>
                    <p:nvPicPr>
                      <p:cNvPr id="0" name="Picture 2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7400" y="4725988"/>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4063" name="Object 47"/>
          <p:cNvGraphicFramePr>
            <a:graphicFrameLocks noChangeAspect="1"/>
          </p:cNvGraphicFramePr>
          <p:nvPr/>
        </p:nvGraphicFramePr>
        <p:xfrm>
          <a:off x="2019300" y="5373688"/>
          <a:ext cx="2095500" cy="889000"/>
        </p:xfrm>
        <a:graphic>
          <a:graphicData uri="http://schemas.openxmlformats.org/presentationml/2006/ole">
            <mc:AlternateContent xmlns:mc="http://schemas.openxmlformats.org/markup-compatibility/2006">
              <mc:Choice xmlns:v="urn:schemas-microsoft-com:vml" Requires="v">
                <p:oleObj spid="_x0000_s214504" name="公式" r:id="rId12" imgW="2095500" imgH="889000" progId="Equation.3">
                  <p:embed/>
                </p:oleObj>
              </mc:Choice>
              <mc:Fallback>
                <p:oleObj name="公式" r:id="rId12" imgW="2095500" imgH="889000" progId="Equation.3">
                  <p:embed/>
                  <p:pic>
                    <p:nvPicPr>
                      <p:cNvPr id="0" name="Picture 2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19300" y="5373688"/>
                        <a:ext cx="20955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64" name="Text Box 48"/>
          <p:cNvSpPr txBox="1">
            <a:spLocks noChangeArrowheads="1"/>
          </p:cNvSpPr>
          <p:nvPr/>
        </p:nvSpPr>
        <p:spPr bwMode="auto">
          <a:xfrm>
            <a:off x="4419600" y="5518150"/>
            <a:ext cx="220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kumimoji="1" lang="en-US" altLang="zh-CN" sz="2800" b="1">
                <a:latin typeface="宋体" pitchFamily="2" charset="-122"/>
                <a:ea typeface="宋体" pitchFamily="2" charset="-122"/>
              </a:rPr>
              <a:t>——</a:t>
            </a:r>
            <a:r>
              <a:rPr kumimoji="1" lang="zh-CN" altLang="en-US" sz="2800" b="1">
                <a:latin typeface="宋体" pitchFamily="2" charset="-122"/>
                <a:ea typeface="宋体" pitchFamily="2" charset="-122"/>
              </a:rPr>
              <a:t>消光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4060"/>
                                        </p:tgtEl>
                                        <p:attrNameLst>
                                          <p:attrName>style.visibility</p:attrName>
                                        </p:attrNameLst>
                                      </p:cBhvr>
                                      <p:to>
                                        <p:strVal val="visible"/>
                                      </p:to>
                                    </p:set>
                                    <p:animEffect transition="in" filter="wipe(left)">
                                      <p:cBhvr>
                                        <p:cTn id="7" dur="500"/>
                                        <p:tgtEl>
                                          <p:spTgt spid="2140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4061"/>
                                        </p:tgtEl>
                                        <p:attrNameLst>
                                          <p:attrName>style.visibility</p:attrName>
                                        </p:attrNameLst>
                                      </p:cBhvr>
                                      <p:to>
                                        <p:strVal val="visible"/>
                                      </p:to>
                                    </p:set>
                                    <p:animEffect transition="in" filter="wipe(left)">
                                      <p:cBhvr>
                                        <p:cTn id="12" dur="500"/>
                                        <p:tgtEl>
                                          <p:spTgt spid="2140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14052"/>
                                        </p:tgtEl>
                                        <p:attrNameLst>
                                          <p:attrName>style.visibility</p:attrName>
                                        </p:attrNameLst>
                                      </p:cBhvr>
                                      <p:to>
                                        <p:strVal val="visible"/>
                                      </p:to>
                                    </p:set>
                                    <p:animEffect transition="in" filter="wipe(left)">
                                      <p:cBhvr>
                                        <p:cTn id="17" dur="500"/>
                                        <p:tgtEl>
                                          <p:spTgt spid="214052"/>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14055">
                                            <p:txEl>
                                              <p:pRg st="0" end="0"/>
                                            </p:txEl>
                                          </p:spTgt>
                                        </p:tgtEl>
                                        <p:attrNameLst>
                                          <p:attrName>style.visibility</p:attrName>
                                        </p:attrNameLst>
                                      </p:cBhvr>
                                      <p:to>
                                        <p:strVal val="visible"/>
                                      </p:to>
                                    </p:set>
                                    <p:animEffect transition="in" filter="wipe(left)">
                                      <p:cBhvr>
                                        <p:cTn id="21" dur="500"/>
                                        <p:tgtEl>
                                          <p:spTgt spid="214055">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14062"/>
                                        </p:tgtEl>
                                        <p:attrNameLst>
                                          <p:attrName>style.visibility</p:attrName>
                                        </p:attrNameLst>
                                      </p:cBhvr>
                                      <p:to>
                                        <p:strVal val="visible"/>
                                      </p:to>
                                    </p:set>
                                    <p:animEffect transition="in" filter="wipe(left)">
                                      <p:cBhvr>
                                        <p:cTn id="26" dur="500"/>
                                        <p:tgtEl>
                                          <p:spTgt spid="21406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14063"/>
                                        </p:tgtEl>
                                        <p:attrNameLst>
                                          <p:attrName>style.visibility</p:attrName>
                                        </p:attrNameLst>
                                      </p:cBhvr>
                                      <p:to>
                                        <p:strVal val="visible"/>
                                      </p:to>
                                    </p:set>
                                    <p:animEffect transition="in" filter="wipe(left)">
                                      <p:cBhvr>
                                        <p:cTn id="31" dur="500"/>
                                        <p:tgtEl>
                                          <p:spTgt spid="214063"/>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14064">
                                            <p:txEl>
                                              <p:pRg st="0" end="0"/>
                                            </p:txEl>
                                          </p:spTgt>
                                        </p:tgtEl>
                                        <p:attrNameLst>
                                          <p:attrName>style.visibility</p:attrName>
                                        </p:attrNameLst>
                                      </p:cBhvr>
                                      <p:to>
                                        <p:strVal val="visible"/>
                                      </p:to>
                                    </p:set>
                                    <p:animEffect transition="in" filter="wipe(left)">
                                      <p:cBhvr>
                                        <p:cTn id="35" dur="500"/>
                                        <p:tgtEl>
                                          <p:spTgt spid="2140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55" grpId="0" build="p" autoUpdateAnimBg="0" advAuto="0"/>
      <p:bldP spid="214064" grpId="0" build="p" autoUpdateAnimBg="0" advAuto="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9"/>
          <p:cNvSpPr txBox="1">
            <a:spLocks noChangeArrowheads="1"/>
          </p:cNvSpPr>
          <p:nvPr/>
        </p:nvSpPr>
        <p:spPr bwMode="auto">
          <a:xfrm>
            <a:off x="534194" y="3123728"/>
            <a:ext cx="7967662" cy="3597275"/>
          </a:xfrm>
          <a:prstGeom prst="rect">
            <a:avLst/>
          </a:prstGeom>
          <a:solidFill>
            <a:schemeClr val="bg1"/>
          </a:solid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60000"/>
              </a:lnSpc>
            </a:pPr>
            <a:r>
              <a:rPr lang="zh-CN" altLang="en-US" sz="2400" b="1" dirty="0">
                <a:solidFill>
                  <a:srgbClr val="FB0101"/>
                </a:solidFill>
                <a:ea typeface="宋体" pitchFamily="2" charset="-122"/>
              </a:rPr>
              <a:t>解答</a:t>
            </a:r>
          </a:p>
          <a:p>
            <a:pPr algn="just" eaLnBrk="1" hangingPunct="1">
              <a:lnSpc>
                <a:spcPct val="160000"/>
              </a:lnSpc>
            </a:pPr>
            <a:r>
              <a:rPr lang="zh-CN" altLang="en-US" sz="2400" b="1" dirty="0">
                <a:solidFill>
                  <a:schemeClr val="tx2"/>
                </a:solidFill>
                <a:ea typeface="宋体" pitchFamily="2" charset="-122"/>
              </a:rPr>
              <a:t>第一个偏振片消掉一半的光线，因此强度减半：         ，到达第二个偏振片的光是沿垂直方向振动的，由式35-21得到</a:t>
            </a:r>
            <a:r>
              <a:rPr lang="en-US" altLang="zh-CN" sz="2400" b="1" dirty="0">
                <a:solidFill>
                  <a:schemeClr val="tx2"/>
                </a:solidFill>
                <a:ea typeface="宋体" pitchFamily="2" charset="-122"/>
              </a:rPr>
              <a:t>                            </a:t>
            </a:r>
          </a:p>
          <a:p>
            <a:pPr algn="just" eaLnBrk="1" hangingPunct="1">
              <a:lnSpc>
                <a:spcPct val="160000"/>
              </a:lnSpc>
            </a:pPr>
            <a:r>
              <a:rPr lang="zh-CN" altLang="en-US" sz="2400" b="1" dirty="0">
                <a:solidFill>
                  <a:schemeClr val="tx2"/>
                </a:solidFill>
                <a:ea typeface="宋体" pitchFamily="2" charset="-122"/>
              </a:rPr>
              <a:t>即            ，通过的光线强度变为八分之一，偏振平面与垂直方向成      夹角。</a:t>
            </a:r>
          </a:p>
        </p:txBody>
      </p:sp>
      <p:sp>
        <p:nvSpPr>
          <p:cNvPr id="7" name="圆角矩形 6"/>
          <p:cNvSpPr/>
          <p:nvPr/>
        </p:nvSpPr>
        <p:spPr>
          <a:xfrm>
            <a:off x="120" y="-1"/>
            <a:ext cx="9143760" cy="203200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039" name="Group 15"/>
          <p:cNvGrpSpPr>
            <a:grpSpLocks/>
          </p:cNvGrpSpPr>
          <p:nvPr/>
        </p:nvGrpSpPr>
        <p:grpSpPr bwMode="auto">
          <a:xfrm>
            <a:off x="495300" y="223644"/>
            <a:ext cx="8045450" cy="1682750"/>
            <a:chOff x="312" y="381"/>
            <a:chExt cx="5068" cy="1060"/>
          </a:xfrm>
        </p:grpSpPr>
        <p:sp>
          <p:nvSpPr>
            <p:cNvPr id="129027" name="Text Box 4"/>
            <p:cNvSpPr txBox="1">
              <a:spLocks noChangeArrowheads="1"/>
            </p:cNvSpPr>
            <p:nvPr/>
          </p:nvSpPr>
          <p:spPr bwMode="auto">
            <a:xfrm>
              <a:off x="312" y="381"/>
              <a:ext cx="5068" cy="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50000"/>
                </a:lnSpc>
              </a:pPr>
              <a:r>
                <a:rPr lang="zh-CN" altLang="en-US" sz="2400" b="1" dirty="0">
                  <a:solidFill>
                    <a:srgbClr val="C00000"/>
                  </a:solidFill>
                  <a:ea typeface="宋体" pitchFamily="2" charset="-122"/>
                </a:rPr>
                <a:t>例3</a:t>
              </a:r>
              <a:r>
                <a:rPr lang="en-US" altLang="zh-CN" sz="2400" b="1" dirty="0">
                  <a:solidFill>
                    <a:srgbClr val="C00000"/>
                  </a:solidFill>
                  <a:ea typeface="宋体" pitchFamily="2" charset="-122"/>
                </a:rPr>
                <a:t>0</a:t>
              </a:r>
              <a:r>
                <a:rPr lang="zh-CN" altLang="en-US" sz="2400" b="1" dirty="0">
                  <a:solidFill>
                    <a:srgbClr val="C00000"/>
                  </a:solidFill>
                  <a:ea typeface="宋体" pitchFamily="2" charset="-122"/>
                </a:rPr>
                <a:t>-13  </a:t>
              </a:r>
              <a:r>
                <a:rPr lang="zh-CN" altLang="en-US" sz="2400" b="1" dirty="0">
                  <a:solidFill>
                    <a:schemeClr val="tx2"/>
                  </a:solidFill>
                  <a:ea typeface="宋体" pitchFamily="2" charset="-122"/>
                </a:rPr>
                <a:t>两偏振片成      夹角，非偏振光穿过两个偏振片，一个偏振片的轴为垂直，另一个轴向与垂直方向成    夹角，描述通过光线的方向和强度。</a:t>
              </a:r>
            </a:p>
          </p:txBody>
        </p:sp>
        <p:graphicFrame>
          <p:nvGraphicFramePr>
            <p:cNvPr id="129028" name="Object 5"/>
            <p:cNvGraphicFramePr>
              <a:graphicFrameLocks noChangeAspect="1"/>
            </p:cNvGraphicFramePr>
            <p:nvPr>
              <p:extLst>
                <p:ext uri="{D42A27DB-BD31-4B8C-83A1-F6EECF244321}">
                  <p14:modId xmlns:p14="http://schemas.microsoft.com/office/powerpoint/2010/main" val="20634021"/>
                </p:ext>
              </p:extLst>
            </p:nvPr>
          </p:nvGraphicFramePr>
          <p:xfrm>
            <a:off x="2255" y="477"/>
            <a:ext cx="288" cy="203"/>
          </p:xfrm>
          <a:graphic>
            <a:graphicData uri="http://schemas.openxmlformats.org/presentationml/2006/ole">
              <mc:AlternateContent xmlns:mc="http://schemas.openxmlformats.org/markup-compatibility/2006">
                <mc:Choice xmlns:v="urn:schemas-microsoft-com:vml" Requires="v">
                  <p:oleObj spid="_x0000_s129466" name="Equation" r:id="rId4" imgW="255330" imgH="178731" progId="">
                    <p:embed/>
                  </p:oleObj>
                </mc:Choice>
                <mc:Fallback>
                  <p:oleObj name="Equation" r:id="rId4" imgW="255330" imgH="178731" progId="">
                    <p:embed/>
                    <p:pic>
                      <p:nvPicPr>
                        <p:cNvPr id="0" name="Picture 1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5" y="477"/>
                          <a:ext cx="288"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29" name="Object 6"/>
            <p:cNvGraphicFramePr>
              <a:graphicFrameLocks noChangeAspect="1"/>
            </p:cNvGraphicFramePr>
            <p:nvPr>
              <p:extLst>
                <p:ext uri="{D42A27DB-BD31-4B8C-83A1-F6EECF244321}">
                  <p14:modId xmlns:p14="http://schemas.microsoft.com/office/powerpoint/2010/main" val="3729572755"/>
                </p:ext>
              </p:extLst>
            </p:nvPr>
          </p:nvGraphicFramePr>
          <p:xfrm>
            <a:off x="4659" y="809"/>
            <a:ext cx="289" cy="204"/>
          </p:xfrm>
          <a:graphic>
            <a:graphicData uri="http://schemas.openxmlformats.org/presentationml/2006/ole">
              <mc:AlternateContent xmlns:mc="http://schemas.openxmlformats.org/markup-compatibility/2006">
                <mc:Choice xmlns:v="urn:schemas-microsoft-com:vml" Requires="v">
                  <p:oleObj spid="_x0000_s129467" r:id="rId6" imgW="255330" imgH="178731" progId="">
                    <p:embed/>
                  </p:oleObj>
                </mc:Choice>
                <mc:Fallback>
                  <p:oleObj r:id="rId6" imgW="255330" imgH="178731" progId="">
                    <p:embed/>
                    <p:pic>
                      <p:nvPicPr>
                        <p:cNvPr id="0" name="Picture 1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9" y="809"/>
                          <a:ext cx="289"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991" name="Text Box 7"/>
          <p:cNvSpPr txBox="1">
            <a:spLocks noChangeArrowheads="1"/>
          </p:cNvSpPr>
          <p:nvPr/>
        </p:nvSpPr>
        <p:spPr bwMode="auto">
          <a:xfrm>
            <a:off x="588169" y="2131594"/>
            <a:ext cx="79676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r>
              <a:rPr lang="zh-CN" altLang="en-US" sz="2400" b="1" dirty="0">
                <a:solidFill>
                  <a:srgbClr val="FB0101"/>
                </a:solidFill>
                <a:ea typeface="宋体" pitchFamily="2" charset="-122"/>
              </a:rPr>
              <a:t>分析： </a:t>
            </a:r>
            <a:r>
              <a:rPr lang="zh-CN" altLang="en-US" sz="2400" b="1" dirty="0">
                <a:solidFill>
                  <a:schemeClr val="tx2"/>
                </a:solidFill>
                <a:ea typeface="宋体" pitchFamily="2" charset="-122"/>
              </a:rPr>
              <a:t>第一个偏振片吸收了一半的非偏振光，剩下的光是线偏振光。当这束光通过第二个偏振片，强度会继续减小，而且偏振方向也会沿着第二个偏振片。</a:t>
            </a:r>
          </a:p>
        </p:txBody>
      </p:sp>
      <p:graphicFrame>
        <p:nvGraphicFramePr>
          <p:cNvPr id="10" name="Object 10"/>
          <p:cNvGraphicFramePr>
            <a:graphicFrameLocks noChangeAspect="1"/>
          </p:cNvGraphicFramePr>
          <p:nvPr>
            <p:extLst>
              <p:ext uri="{D42A27DB-BD31-4B8C-83A1-F6EECF244321}">
                <p14:modId xmlns:p14="http://schemas.microsoft.com/office/powerpoint/2010/main" val="3419125413"/>
              </p:ext>
            </p:extLst>
          </p:nvPr>
        </p:nvGraphicFramePr>
        <p:xfrm>
          <a:off x="1214460" y="5489103"/>
          <a:ext cx="992187" cy="727075"/>
        </p:xfrm>
        <a:graphic>
          <a:graphicData uri="http://schemas.openxmlformats.org/presentationml/2006/ole">
            <mc:AlternateContent xmlns:mc="http://schemas.openxmlformats.org/markup-compatibility/2006">
              <mc:Choice xmlns:v="urn:schemas-microsoft-com:vml" Requires="v">
                <p:oleObj spid="_x0000_s129468" r:id="rId7" imgW="534560" imgH="394556" progId="">
                  <p:embed/>
                </p:oleObj>
              </mc:Choice>
              <mc:Fallback>
                <p:oleObj r:id="rId7" imgW="534560" imgH="394556" progId="">
                  <p:embed/>
                  <p:pic>
                    <p:nvPicPr>
                      <p:cNvPr id="0" name="Picture 1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4460" y="5489103"/>
                        <a:ext cx="992187"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2422924342"/>
              </p:ext>
            </p:extLst>
          </p:nvPr>
        </p:nvGraphicFramePr>
        <p:xfrm>
          <a:off x="1977188" y="6252766"/>
          <a:ext cx="457200" cy="322263"/>
        </p:xfrm>
        <a:graphic>
          <a:graphicData uri="http://schemas.openxmlformats.org/presentationml/2006/ole">
            <mc:AlternateContent xmlns:mc="http://schemas.openxmlformats.org/markup-compatibility/2006">
              <mc:Choice xmlns:v="urn:schemas-microsoft-com:vml" Requires="v">
                <p:oleObj spid="_x0000_s129469" r:id="rId9" imgW="255330" imgH="178731" progId="">
                  <p:embed/>
                </p:oleObj>
              </mc:Choice>
              <mc:Fallback>
                <p:oleObj r:id="rId9" imgW="255330" imgH="178731" progId="">
                  <p:embed/>
                  <p:pic>
                    <p:nvPicPr>
                      <p:cNvPr id="0" name="Picture 1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188" y="6252766"/>
                        <a:ext cx="457200"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1544337725"/>
              </p:ext>
            </p:extLst>
          </p:nvPr>
        </p:nvGraphicFramePr>
        <p:xfrm>
          <a:off x="7089797" y="3658715"/>
          <a:ext cx="1146175" cy="839788"/>
        </p:xfrm>
        <a:graphic>
          <a:graphicData uri="http://schemas.openxmlformats.org/presentationml/2006/ole">
            <mc:AlternateContent xmlns:mc="http://schemas.openxmlformats.org/markup-compatibility/2006">
              <mc:Choice xmlns:v="urn:schemas-microsoft-com:vml" Requires="v">
                <p:oleObj spid="_x0000_s129470" r:id="rId10" imgW="534560" imgH="394556" progId="">
                  <p:embed/>
                </p:oleObj>
              </mc:Choice>
              <mc:Fallback>
                <p:oleObj r:id="rId10" imgW="534560" imgH="394556" progId="">
                  <p:embed/>
                  <p:pic>
                    <p:nvPicPr>
                      <p:cNvPr id="0" name="Picture 1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9797" y="3658715"/>
                        <a:ext cx="1146175" cy="83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3"/>
          <p:cNvGraphicFramePr>
            <a:graphicFrameLocks noChangeAspect="1"/>
          </p:cNvGraphicFramePr>
          <p:nvPr>
            <p:extLst>
              <p:ext uri="{D42A27DB-BD31-4B8C-83A1-F6EECF244321}">
                <p14:modId xmlns:p14="http://schemas.microsoft.com/office/powerpoint/2010/main" val="3950629550"/>
              </p:ext>
            </p:extLst>
          </p:nvPr>
        </p:nvGraphicFramePr>
        <p:xfrm>
          <a:off x="1443060" y="4912840"/>
          <a:ext cx="2670175" cy="744538"/>
        </p:xfrm>
        <a:graphic>
          <a:graphicData uri="http://schemas.openxmlformats.org/presentationml/2006/ole">
            <mc:AlternateContent xmlns:mc="http://schemas.openxmlformats.org/markup-compatibility/2006">
              <mc:Choice xmlns:v="urn:schemas-microsoft-com:vml" Requires="v">
                <p:oleObj spid="_x0000_s129471" r:id="rId12" imgW="1399430" imgH="394385" progId="">
                  <p:embed/>
                </p:oleObj>
              </mc:Choice>
              <mc:Fallback>
                <p:oleObj r:id="rId12" imgW="1399430" imgH="394385" progId="">
                  <p:embed/>
                  <p:pic>
                    <p:nvPicPr>
                      <p:cNvPr id="0" name="Picture 1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3060" y="4912840"/>
                        <a:ext cx="2670175"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91"/>
                                        </p:tgtEl>
                                        <p:attrNameLst>
                                          <p:attrName>style.visibility</p:attrName>
                                        </p:attrNameLst>
                                      </p:cBhvr>
                                      <p:to>
                                        <p:strVal val="visible"/>
                                      </p:to>
                                    </p:set>
                                    <p:animEffect transition="in" filter="blinds(horizontal)">
                                      <p:cBhvr>
                                        <p:cTn id="7" dur="500"/>
                                        <p:tgtEl>
                                          <p:spTgt spid="4199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1991" grpId="0" bldLvl="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圆角矩形 100"/>
          <p:cNvSpPr/>
          <p:nvPr/>
        </p:nvSpPr>
        <p:spPr>
          <a:xfrm>
            <a:off x="120" y="-1"/>
            <a:ext cx="9143760" cy="2088293"/>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7090" name="Object 2"/>
          <p:cNvGraphicFramePr>
            <a:graphicFrameLocks noChangeAspect="1"/>
          </p:cNvGraphicFramePr>
          <p:nvPr/>
        </p:nvGraphicFramePr>
        <p:xfrm>
          <a:off x="3505200" y="5543550"/>
          <a:ext cx="2133600" cy="576263"/>
        </p:xfrm>
        <a:graphic>
          <a:graphicData uri="http://schemas.openxmlformats.org/presentationml/2006/ole">
            <mc:AlternateContent xmlns:mc="http://schemas.openxmlformats.org/markup-compatibility/2006">
              <mc:Choice xmlns:v="urn:schemas-microsoft-com:vml" Requires="v">
                <p:oleObj spid="_x0000_s382117" name="公式" r:id="rId3" imgW="1333500" imgH="330200" progId="Equation.3">
                  <p:embed/>
                </p:oleObj>
              </mc:Choice>
              <mc:Fallback>
                <p:oleObj name="公式" r:id="rId3" imgW="1333500" imgH="330200" progId="Equation.3">
                  <p:embed/>
                  <p:pic>
                    <p:nvPicPr>
                      <p:cNvPr id="0" name="Picture 9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5543550"/>
                        <a:ext cx="213360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7091" name="Rectangle 3"/>
          <p:cNvSpPr>
            <a:spLocks noChangeArrowheads="1"/>
          </p:cNvSpPr>
          <p:nvPr/>
        </p:nvSpPr>
        <p:spPr bwMode="auto">
          <a:xfrm>
            <a:off x="228600" y="1928813"/>
            <a:ext cx="8610600" cy="3429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7092" name="Group 4"/>
          <p:cNvGrpSpPr>
            <a:grpSpLocks/>
          </p:cNvGrpSpPr>
          <p:nvPr/>
        </p:nvGrpSpPr>
        <p:grpSpPr bwMode="auto">
          <a:xfrm>
            <a:off x="457200" y="2120900"/>
            <a:ext cx="5334000" cy="1408113"/>
            <a:chOff x="288" y="1465"/>
            <a:chExt cx="3360" cy="887"/>
          </a:xfrm>
        </p:grpSpPr>
        <p:grpSp>
          <p:nvGrpSpPr>
            <p:cNvPr id="217093" name="Group 5"/>
            <p:cNvGrpSpPr>
              <a:grpSpLocks/>
            </p:cNvGrpSpPr>
            <p:nvPr/>
          </p:nvGrpSpPr>
          <p:grpSpPr bwMode="auto">
            <a:xfrm>
              <a:off x="3072" y="1488"/>
              <a:ext cx="576" cy="864"/>
              <a:chOff x="3072" y="1488"/>
              <a:chExt cx="576" cy="864"/>
            </a:xfrm>
          </p:grpSpPr>
          <p:sp>
            <p:nvSpPr>
              <p:cNvPr id="217094" name="Oval 6"/>
              <p:cNvSpPr>
                <a:spLocks noChangeArrowheads="1"/>
              </p:cNvSpPr>
              <p:nvPr/>
            </p:nvSpPr>
            <p:spPr bwMode="auto">
              <a:xfrm>
                <a:off x="3072" y="1488"/>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095" name="Line 7"/>
              <p:cNvSpPr>
                <a:spLocks noChangeShapeType="1"/>
              </p:cNvSpPr>
              <p:nvPr/>
            </p:nvSpPr>
            <p:spPr bwMode="auto">
              <a:xfrm flipH="1">
                <a:off x="3216" y="2208"/>
                <a:ext cx="288" cy="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7096" name="Object 8"/>
              <p:cNvGraphicFramePr>
                <a:graphicFrameLocks noChangeAspect="1"/>
              </p:cNvGraphicFramePr>
              <p:nvPr/>
            </p:nvGraphicFramePr>
            <p:xfrm>
              <a:off x="3253" y="1513"/>
              <a:ext cx="265" cy="348"/>
            </p:xfrm>
            <a:graphic>
              <a:graphicData uri="http://schemas.openxmlformats.org/presentationml/2006/ole">
                <mc:AlternateContent xmlns:mc="http://schemas.openxmlformats.org/markup-compatibility/2006">
                  <mc:Choice xmlns:v="urn:schemas-microsoft-com:vml" Requires="v">
                    <p:oleObj spid="_x0000_s382118" name="Equation" r:id="rId5" imgW="291973" imgH="380835" progId="Equation.3">
                      <p:embed/>
                    </p:oleObj>
                  </mc:Choice>
                  <mc:Fallback>
                    <p:oleObj name="Equation" r:id="rId5" imgW="291973" imgH="380835" progId="Equation.3">
                      <p:embed/>
                      <p:pic>
                        <p:nvPicPr>
                          <p:cNvPr id="0" name="Picture 9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3" y="1513"/>
                            <a:ext cx="265" cy="3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7097" name="Group 9"/>
            <p:cNvGrpSpPr>
              <a:grpSpLocks/>
            </p:cNvGrpSpPr>
            <p:nvPr/>
          </p:nvGrpSpPr>
          <p:grpSpPr bwMode="auto">
            <a:xfrm>
              <a:off x="1248" y="1465"/>
              <a:ext cx="576" cy="887"/>
              <a:chOff x="1248" y="1465"/>
              <a:chExt cx="576" cy="887"/>
            </a:xfrm>
          </p:grpSpPr>
          <p:sp>
            <p:nvSpPr>
              <p:cNvPr id="217098" name="Oval 10"/>
              <p:cNvSpPr>
                <a:spLocks noChangeArrowheads="1"/>
              </p:cNvSpPr>
              <p:nvPr/>
            </p:nvSpPr>
            <p:spPr bwMode="auto">
              <a:xfrm>
                <a:off x="1248" y="1488"/>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099" name="Line 11"/>
              <p:cNvSpPr>
                <a:spLocks noChangeShapeType="1"/>
              </p:cNvSpPr>
              <p:nvPr/>
            </p:nvSpPr>
            <p:spPr bwMode="auto">
              <a:xfrm>
                <a:off x="1680" y="1968"/>
                <a:ext cx="0" cy="288"/>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7100" name="Object 12"/>
              <p:cNvGraphicFramePr>
                <a:graphicFrameLocks noChangeAspect="1"/>
              </p:cNvGraphicFramePr>
              <p:nvPr/>
            </p:nvGraphicFramePr>
            <p:xfrm>
              <a:off x="1482" y="1465"/>
              <a:ext cx="242" cy="334"/>
            </p:xfrm>
            <a:graphic>
              <a:graphicData uri="http://schemas.openxmlformats.org/presentationml/2006/ole">
                <mc:AlternateContent xmlns:mc="http://schemas.openxmlformats.org/markup-compatibility/2006">
                  <mc:Choice xmlns:v="urn:schemas-microsoft-com:vml" Requires="v">
                    <p:oleObj spid="_x0000_s382119" name="Equation" r:id="rId7" imgW="266584" imgH="368140" progId="Equation.3">
                      <p:embed/>
                    </p:oleObj>
                  </mc:Choice>
                  <mc:Fallback>
                    <p:oleObj name="Equation" r:id="rId7" imgW="266584" imgH="368140" progId="Equation.3">
                      <p:embed/>
                      <p:pic>
                        <p:nvPicPr>
                          <p:cNvPr id="0" name="Picture 9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2" y="1465"/>
                            <a:ext cx="242" cy="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17101" name="Line 13"/>
            <p:cNvSpPr>
              <a:spLocks noChangeShapeType="1"/>
            </p:cNvSpPr>
            <p:nvPr/>
          </p:nvSpPr>
          <p:spPr bwMode="auto">
            <a:xfrm>
              <a:off x="1824" y="1920"/>
              <a:ext cx="1488"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2" name="Line 14"/>
            <p:cNvSpPr>
              <a:spLocks noChangeShapeType="1"/>
            </p:cNvSpPr>
            <p:nvPr/>
          </p:nvSpPr>
          <p:spPr bwMode="auto">
            <a:xfrm>
              <a:off x="1916"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3" name="Line 15"/>
            <p:cNvSpPr>
              <a:spLocks noChangeShapeType="1"/>
            </p:cNvSpPr>
            <p:nvPr/>
          </p:nvSpPr>
          <p:spPr bwMode="auto">
            <a:xfrm>
              <a:off x="2125"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4" name="Line 16"/>
            <p:cNvSpPr>
              <a:spLocks noChangeShapeType="1"/>
            </p:cNvSpPr>
            <p:nvPr/>
          </p:nvSpPr>
          <p:spPr bwMode="auto">
            <a:xfrm>
              <a:off x="2335"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5" name="Line 17"/>
            <p:cNvSpPr>
              <a:spLocks noChangeShapeType="1"/>
            </p:cNvSpPr>
            <p:nvPr/>
          </p:nvSpPr>
          <p:spPr bwMode="auto">
            <a:xfrm>
              <a:off x="2544"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6" name="Line 18"/>
            <p:cNvSpPr>
              <a:spLocks noChangeShapeType="1"/>
            </p:cNvSpPr>
            <p:nvPr/>
          </p:nvSpPr>
          <p:spPr bwMode="auto">
            <a:xfrm>
              <a:off x="2755"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7107" name="Group 19"/>
            <p:cNvGrpSpPr>
              <a:grpSpLocks/>
            </p:cNvGrpSpPr>
            <p:nvPr/>
          </p:nvGrpSpPr>
          <p:grpSpPr bwMode="auto">
            <a:xfrm>
              <a:off x="288" y="1776"/>
              <a:ext cx="1294" cy="266"/>
              <a:chOff x="288" y="1776"/>
              <a:chExt cx="1294" cy="266"/>
            </a:xfrm>
          </p:grpSpPr>
          <p:sp>
            <p:nvSpPr>
              <p:cNvPr id="217108" name="Line 20"/>
              <p:cNvSpPr>
                <a:spLocks noChangeShapeType="1"/>
              </p:cNvSpPr>
              <p:nvPr/>
            </p:nvSpPr>
            <p:spPr bwMode="auto">
              <a:xfrm>
                <a:off x="288" y="1909"/>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9" name="Line 21"/>
              <p:cNvSpPr>
                <a:spLocks noChangeShapeType="1"/>
              </p:cNvSpPr>
              <p:nvPr/>
            </p:nvSpPr>
            <p:spPr bwMode="auto">
              <a:xfrm>
                <a:off x="56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0" name="Line 22"/>
              <p:cNvSpPr>
                <a:spLocks noChangeShapeType="1"/>
              </p:cNvSpPr>
              <p:nvPr/>
            </p:nvSpPr>
            <p:spPr bwMode="auto">
              <a:xfrm>
                <a:off x="77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1" name="Line 23"/>
              <p:cNvSpPr>
                <a:spLocks noChangeShapeType="1"/>
              </p:cNvSpPr>
              <p:nvPr/>
            </p:nvSpPr>
            <p:spPr bwMode="auto">
              <a:xfrm>
                <a:off x="98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2" name="Line 24"/>
              <p:cNvSpPr>
                <a:spLocks noChangeShapeType="1"/>
              </p:cNvSpPr>
              <p:nvPr/>
            </p:nvSpPr>
            <p:spPr bwMode="auto">
              <a:xfrm>
                <a:off x="119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3" name="Line 25"/>
              <p:cNvSpPr>
                <a:spLocks noChangeShapeType="1"/>
              </p:cNvSpPr>
              <p:nvPr/>
            </p:nvSpPr>
            <p:spPr bwMode="auto">
              <a:xfrm>
                <a:off x="140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4" name="Oval 26"/>
              <p:cNvSpPr>
                <a:spLocks noChangeArrowheads="1"/>
              </p:cNvSpPr>
              <p:nvPr/>
            </p:nvSpPr>
            <p:spPr bwMode="auto">
              <a:xfrm>
                <a:off x="42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5" name="Oval 27"/>
              <p:cNvSpPr>
                <a:spLocks noChangeArrowheads="1"/>
              </p:cNvSpPr>
              <p:nvPr/>
            </p:nvSpPr>
            <p:spPr bwMode="auto">
              <a:xfrm>
                <a:off x="63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6" name="Oval 28"/>
              <p:cNvSpPr>
                <a:spLocks noChangeArrowheads="1"/>
              </p:cNvSpPr>
              <p:nvPr/>
            </p:nvSpPr>
            <p:spPr bwMode="auto">
              <a:xfrm>
                <a:off x="84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7" name="Oval 29"/>
              <p:cNvSpPr>
                <a:spLocks noChangeArrowheads="1"/>
              </p:cNvSpPr>
              <p:nvPr/>
            </p:nvSpPr>
            <p:spPr bwMode="auto">
              <a:xfrm>
                <a:off x="105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8" name="Oval 30"/>
              <p:cNvSpPr>
                <a:spLocks noChangeArrowheads="1"/>
              </p:cNvSpPr>
              <p:nvPr/>
            </p:nvSpPr>
            <p:spPr bwMode="auto">
              <a:xfrm>
                <a:off x="126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7119" name="Line 31"/>
            <p:cNvSpPr>
              <a:spLocks noChangeShapeType="1"/>
            </p:cNvSpPr>
            <p:nvPr/>
          </p:nvSpPr>
          <p:spPr bwMode="auto">
            <a:xfrm>
              <a:off x="2940"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20" name="Line 32"/>
            <p:cNvSpPr>
              <a:spLocks noChangeShapeType="1"/>
            </p:cNvSpPr>
            <p:nvPr/>
          </p:nvSpPr>
          <p:spPr bwMode="auto">
            <a:xfrm>
              <a:off x="3149"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17121" name="Object 33"/>
          <p:cNvGraphicFramePr>
            <a:graphicFrameLocks noChangeAspect="1"/>
          </p:cNvGraphicFramePr>
          <p:nvPr/>
        </p:nvGraphicFramePr>
        <p:xfrm>
          <a:off x="1066800" y="2081213"/>
          <a:ext cx="396875" cy="609600"/>
        </p:xfrm>
        <a:graphic>
          <a:graphicData uri="http://schemas.openxmlformats.org/presentationml/2006/ole">
            <mc:AlternateContent xmlns:mc="http://schemas.openxmlformats.org/markup-compatibility/2006">
              <mc:Choice xmlns:v="urn:schemas-microsoft-com:vml" Requires="v">
                <p:oleObj spid="_x0000_s382120" name="公式" r:id="rId9" imgW="215806" imgH="330057" progId="Equation.3">
                  <p:embed/>
                </p:oleObj>
              </mc:Choice>
              <mc:Fallback>
                <p:oleObj name="公式" r:id="rId9" imgW="215806" imgH="330057" progId="Equation.3">
                  <p:embed/>
                  <p:pic>
                    <p:nvPicPr>
                      <p:cNvPr id="0" name="Picture 9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800" y="2081213"/>
                        <a:ext cx="39687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7122" name="Group 34"/>
          <p:cNvGrpSpPr>
            <a:grpSpLocks/>
          </p:cNvGrpSpPr>
          <p:nvPr/>
        </p:nvGrpSpPr>
        <p:grpSpPr bwMode="auto">
          <a:xfrm>
            <a:off x="457200" y="3797300"/>
            <a:ext cx="8226425" cy="1408113"/>
            <a:chOff x="288" y="2521"/>
            <a:chExt cx="5182" cy="887"/>
          </a:xfrm>
        </p:grpSpPr>
        <p:graphicFrame>
          <p:nvGraphicFramePr>
            <p:cNvPr id="217123" name="Object 35"/>
            <p:cNvGraphicFramePr>
              <a:graphicFrameLocks noChangeAspect="1"/>
            </p:cNvGraphicFramePr>
            <p:nvPr/>
          </p:nvGraphicFramePr>
          <p:xfrm>
            <a:off x="528" y="2544"/>
            <a:ext cx="250" cy="384"/>
          </p:xfrm>
          <a:graphic>
            <a:graphicData uri="http://schemas.openxmlformats.org/presentationml/2006/ole">
              <mc:AlternateContent xmlns:mc="http://schemas.openxmlformats.org/markup-compatibility/2006">
                <mc:Choice xmlns:v="urn:schemas-microsoft-com:vml" Requires="v">
                  <p:oleObj spid="_x0000_s382121" name="公式" r:id="rId11" imgW="215806" imgH="330057" progId="Equation.3">
                    <p:embed/>
                  </p:oleObj>
                </mc:Choice>
                <mc:Fallback>
                  <p:oleObj name="公式" r:id="rId11" imgW="215806" imgH="330057" progId="Equation.3">
                    <p:embed/>
                    <p:pic>
                      <p:nvPicPr>
                        <p:cNvPr id="0" name="Picture 9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 y="2544"/>
                          <a:ext cx="250"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24" name="Object 36"/>
            <p:cNvGraphicFramePr>
              <a:graphicFrameLocks noChangeAspect="1"/>
            </p:cNvGraphicFramePr>
            <p:nvPr/>
          </p:nvGraphicFramePr>
          <p:xfrm>
            <a:off x="2304" y="2544"/>
            <a:ext cx="236" cy="368"/>
          </p:xfrm>
          <a:graphic>
            <a:graphicData uri="http://schemas.openxmlformats.org/presentationml/2006/ole">
              <mc:AlternateContent xmlns:mc="http://schemas.openxmlformats.org/markup-compatibility/2006">
                <mc:Choice xmlns:v="urn:schemas-microsoft-com:vml" Requires="v">
                  <p:oleObj spid="_x0000_s382122" name="公式" r:id="rId12" imgW="203024" imgH="317225" progId="Equation.3">
                    <p:embed/>
                  </p:oleObj>
                </mc:Choice>
                <mc:Fallback>
                  <p:oleObj name="公式" r:id="rId12" imgW="203024" imgH="317225" progId="Equation.3">
                    <p:embed/>
                    <p:pic>
                      <p:nvPicPr>
                        <p:cNvPr id="0" name="Picture 99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04" y="2544"/>
                          <a:ext cx="236" cy="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7125" name="Oval 37"/>
            <p:cNvSpPr>
              <a:spLocks noChangeArrowheads="1"/>
            </p:cNvSpPr>
            <p:nvPr/>
          </p:nvSpPr>
          <p:spPr bwMode="auto">
            <a:xfrm>
              <a:off x="3840"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26" name="Line 38"/>
            <p:cNvSpPr>
              <a:spLocks noChangeShapeType="1"/>
            </p:cNvSpPr>
            <p:nvPr/>
          </p:nvSpPr>
          <p:spPr bwMode="auto">
            <a:xfrm flipH="1">
              <a:off x="3984" y="3264"/>
              <a:ext cx="288" cy="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7127" name="Object 39"/>
            <p:cNvGraphicFramePr>
              <a:graphicFrameLocks noChangeAspect="1"/>
            </p:cNvGraphicFramePr>
            <p:nvPr/>
          </p:nvGraphicFramePr>
          <p:xfrm>
            <a:off x="4021" y="2569"/>
            <a:ext cx="265" cy="347"/>
          </p:xfrm>
          <a:graphic>
            <a:graphicData uri="http://schemas.openxmlformats.org/presentationml/2006/ole">
              <mc:AlternateContent xmlns:mc="http://schemas.openxmlformats.org/markup-compatibility/2006">
                <mc:Choice xmlns:v="urn:schemas-microsoft-com:vml" Requires="v">
                  <p:oleObj spid="_x0000_s382123" name="Equation" r:id="rId14" imgW="291973" imgH="380835" progId="Equation.3">
                    <p:embed/>
                  </p:oleObj>
                </mc:Choice>
                <mc:Fallback>
                  <p:oleObj name="Equation" r:id="rId14" imgW="291973" imgH="380835" progId="Equation.3">
                    <p:embed/>
                    <p:pic>
                      <p:nvPicPr>
                        <p:cNvPr id="0" name="Picture 9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1" y="2569"/>
                          <a:ext cx="265"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7128" name="Oval 40"/>
            <p:cNvSpPr>
              <a:spLocks noChangeArrowheads="1"/>
            </p:cNvSpPr>
            <p:nvPr/>
          </p:nvSpPr>
          <p:spPr bwMode="auto">
            <a:xfrm>
              <a:off x="2688"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29" name="Line 41"/>
            <p:cNvSpPr>
              <a:spLocks noChangeShapeType="1"/>
            </p:cNvSpPr>
            <p:nvPr/>
          </p:nvSpPr>
          <p:spPr bwMode="auto">
            <a:xfrm flipH="1">
              <a:off x="3024" y="3072"/>
              <a:ext cx="144" cy="24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7130" name="Object 42"/>
            <p:cNvGraphicFramePr>
              <a:graphicFrameLocks noChangeAspect="1"/>
            </p:cNvGraphicFramePr>
            <p:nvPr/>
          </p:nvGraphicFramePr>
          <p:xfrm>
            <a:off x="2905" y="2521"/>
            <a:ext cx="277" cy="334"/>
          </p:xfrm>
          <a:graphic>
            <a:graphicData uri="http://schemas.openxmlformats.org/presentationml/2006/ole">
              <mc:AlternateContent xmlns:mc="http://schemas.openxmlformats.org/markup-compatibility/2006">
                <mc:Choice xmlns:v="urn:schemas-microsoft-com:vml" Requires="v">
                  <p:oleObj spid="_x0000_s382124" name="Equation" r:id="rId15" imgW="304668" imgH="368140" progId="Equation.3">
                    <p:embed/>
                  </p:oleObj>
                </mc:Choice>
                <mc:Fallback>
                  <p:oleObj name="Equation" r:id="rId15" imgW="304668" imgH="368140" progId="Equation.3">
                    <p:embed/>
                    <p:pic>
                      <p:nvPicPr>
                        <p:cNvPr id="0" name="Picture 99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05" y="2521"/>
                          <a:ext cx="277" cy="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7131" name="Oval 43"/>
            <p:cNvSpPr>
              <a:spLocks noChangeArrowheads="1"/>
            </p:cNvSpPr>
            <p:nvPr/>
          </p:nvSpPr>
          <p:spPr bwMode="auto">
            <a:xfrm>
              <a:off x="1248"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32" name="Line 44"/>
            <p:cNvSpPr>
              <a:spLocks noChangeShapeType="1"/>
            </p:cNvSpPr>
            <p:nvPr/>
          </p:nvSpPr>
          <p:spPr bwMode="auto">
            <a:xfrm>
              <a:off x="1680" y="2976"/>
              <a:ext cx="0" cy="336"/>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7133" name="Object 45"/>
            <p:cNvGraphicFramePr>
              <a:graphicFrameLocks noChangeAspect="1"/>
            </p:cNvGraphicFramePr>
            <p:nvPr/>
          </p:nvGraphicFramePr>
          <p:xfrm>
            <a:off x="1482" y="2521"/>
            <a:ext cx="242" cy="334"/>
          </p:xfrm>
          <a:graphic>
            <a:graphicData uri="http://schemas.openxmlformats.org/presentationml/2006/ole">
              <mc:AlternateContent xmlns:mc="http://schemas.openxmlformats.org/markup-compatibility/2006">
                <mc:Choice xmlns:v="urn:schemas-microsoft-com:vml" Requires="v">
                  <p:oleObj spid="_x0000_s382125" name="Equation" r:id="rId17" imgW="266584" imgH="368140" progId="Equation.3">
                    <p:embed/>
                  </p:oleObj>
                </mc:Choice>
                <mc:Fallback>
                  <p:oleObj name="Equation" r:id="rId17" imgW="266584" imgH="368140" progId="Equation.3">
                    <p:embed/>
                    <p:pic>
                      <p:nvPicPr>
                        <p:cNvPr id="0" name="Picture 9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2" y="2521"/>
                          <a:ext cx="242" cy="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7134" name="Group 46"/>
            <p:cNvGrpSpPr>
              <a:grpSpLocks/>
            </p:cNvGrpSpPr>
            <p:nvPr/>
          </p:nvGrpSpPr>
          <p:grpSpPr bwMode="auto">
            <a:xfrm>
              <a:off x="3264" y="2880"/>
              <a:ext cx="864" cy="192"/>
              <a:chOff x="3264" y="2880"/>
              <a:chExt cx="864" cy="192"/>
            </a:xfrm>
          </p:grpSpPr>
          <p:sp>
            <p:nvSpPr>
              <p:cNvPr id="217135" name="Line 47"/>
              <p:cNvSpPr>
                <a:spLocks noChangeShapeType="1"/>
              </p:cNvSpPr>
              <p:nvPr/>
            </p:nvSpPr>
            <p:spPr bwMode="auto">
              <a:xfrm>
                <a:off x="3264" y="2976"/>
                <a:ext cx="86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36" name="Line 48"/>
              <p:cNvSpPr>
                <a:spLocks noChangeShapeType="1"/>
              </p:cNvSpPr>
              <p:nvPr/>
            </p:nvSpPr>
            <p:spPr bwMode="auto">
              <a:xfrm flipH="1">
                <a:off x="3312"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37" name="Line 49"/>
              <p:cNvSpPr>
                <a:spLocks noChangeShapeType="1"/>
              </p:cNvSpPr>
              <p:nvPr/>
            </p:nvSpPr>
            <p:spPr bwMode="auto">
              <a:xfrm flipH="1">
                <a:off x="3696"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38" name="Line 50"/>
              <p:cNvSpPr>
                <a:spLocks noChangeShapeType="1"/>
              </p:cNvSpPr>
              <p:nvPr/>
            </p:nvSpPr>
            <p:spPr bwMode="auto">
              <a:xfrm flipH="1">
                <a:off x="3888"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39" name="Line 51"/>
              <p:cNvSpPr>
                <a:spLocks noChangeShapeType="1"/>
              </p:cNvSpPr>
              <p:nvPr/>
            </p:nvSpPr>
            <p:spPr bwMode="auto">
              <a:xfrm flipH="1">
                <a:off x="3504"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7140" name="Line 52"/>
            <p:cNvSpPr>
              <a:spLocks noChangeShapeType="1"/>
            </p:cNvSpPr>
            <p:nvPr/>
          </p:nvSpPr>
          <p:spPr bwMode="auto">
            <a:xfrm>
              <a:off x="1824" y="2976"/>
              <a:ext cx="110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1" name="Line 53"/>
            <p:cNvSpPr>
              <a:spLocks noChangeShapeType="1"/>
            </p:cNvSpPr>
            <p:nvPr/>
          </p:nvSpPr>
          <p:spPr bwMode="auto">
            <a:xfrm>
              <a:off x="1916"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2" name="Line 54"/>
            <p:cNvSpPr>
              <a:spLocks noChangeShapeType="1"/>
            </p:cNvSpPr>
            <p:nvPr/>
          </p:nvSpPr>
          <p:spPr bwMode="auto">
            <a:xfrm>
              <a:off x="212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3" name="Line 55"/>
            <p:cNvSpPr>
              <a:spLocks noChangeShapeType="1"/>
            </p:cNvSpPr>
            <p:nvPr/>
          </p:nvSpPr>
          <p:spPr bwMode="auto">
            <a:xfrm>
              <a:off x="233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4" name="Line 56"/>
            <p:cNvSpPr>
              <a:spLocks noChangeShapeType="1"/>
            </p:cNvSpPr>
            <p:nvPr/>
          </p:nvSpPr>
          <p:spPr bwMode="auto">
            <a:xfrm>
              <a:off x="2544"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5" name="Line 57"/>
            <p:cNvSpPr>
              <a:spLocks noChangeShapeType="1"/>
            </p:cNvSpPr>
            <p:nvPr/>
          </p:nvSpPr>
          <p:spPr bwMode="auto">
            <a:xfrm>
              <a:off x="275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7146" name="Group 58"/>
            <p:cNvGrpSpPr>
              <a:grpSpLocks/>
            </p:cNvGrpSpPr>
            <p:nvPr/>
          </p:nvGrpSpPr>
          <p:grpSpPr bwMode="auto">
            <a:xfrm>
              <a:off x="288" y="2832"/>
              <a:ext cx="1294" cy="266"/>
              <a:chOff x="288" y="2832"/>
              <a:chExt cx="1294" cy="266"/>
            </a:xfrm>
          </p:grpSpPr>
          <p:sp>
            <p:nvSpPr>
              <p:cNvPr id="217147" name="Line 59"/>
              <p:cNvSpPr>
                <a:spLocks noChangeShapeType="1"/>
              </p:cNvSpPr>
              <p:nvPr/>
            </p:nvSpPr>
            <p:spPr bwMode="auto">
              <a:xfrm>
                <a:off x="288" y="2965"/>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8" name="Line 60"/>
              <p:cNvSpPr>
                <a:spLocks noChangeShapeType="1"/>
              </p:cNvSpPr>
              <p:nvPr/>
            </p:nvSpPr>
            <p:spPr bwMode="auto">
              <a:xfrm>
                <a:off x="568"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9" name="Line 61"/>
              <p:cNvSpPr>
                <a:spLocks noChangeShapeType="1"/>
              </p:cNvSpPr>
              <p:nvPr/>
            </p:nvSpPr>
            <p:spPr bwMode="auto">
              <a:xfrm>
                <a:off x="778"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50" name="Line 62"/>
              <p:cNvSpPr>
                <a:spLocks noChangeShapeType="1"/>
              </p:cNvSpPr>
              <p:nvPr/>
            </p:nvSpPr>
            <p:spPr bwMode="auto">
              <a:xfrm>
                <a:off x="98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51" name="Line 63"/>
              <p:cNvSpPr>
                <a:spLocks noChangeShapeType="1"/>
              </p:cNvSpPr>
              <p:nvPr/>
            </p:nvSpPr>
            <p:spPr bwMode="auto">
              <a:xfrm>
                <a:off x="119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52" name="Line 64"/>
              <p:cNvSpPr>
                <a:spLocks noChangeShapeType="1"/>
              </p:cNvSpPr>
              <p:nvPr/>
            </p:nvSpPr>
            <p:spPr bwMode="auto">
              <a:xfrm>
                <a:off x="140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53" name="Oval 65"/>
              <p:cNvSpPr>
                <a:spLocks noChangeArrowheads="1"/>
              </p:cNvSpPr>
              <p:nvPr/>
            </p:nvSpPr>
            <p:spPr bwMode="auto">
              <a:xfrm>
                <a:off x="42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54" name="Oval 66"/>
              <p:cNvSpPr>
                <a:spLocks noChangeArrowheads="1"/>
              </p:cNvSpPr>
              <p:nvPr/>
            </p:nvSpPr>
            <p:spPr bwMode="auto">
              <a:xfrm>
                <a:off x="63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55" name="Oval 67"/>
              <p:cNvSpPr>
                <a:spLocks noChangeArrowheads="1"/>
              </p:cNvSpPr>
              <p:nvPr/>
            </p:nvSpPr>
            <p:spPr bwMode="auto">
              <a:xfrm>
                <a:off x="84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56" name="Oval 68"/>
              <p:cNvSpPr>
                <a:spLocks noChangeArrowheads="1"/>
              </p:cNvSpPr>
              <p:nvPr/>
            </p:nvSpPr>
            <p:spPr bwMode="auto">
              <a:xfrm>
                <a:off x="1057"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57" name="Oval 69"/>
              <p:cNvSpPr>
                <a:spLocks noChangeArrowheads="1"/>
              </p:cNvSpPr>
              <p:nvPr/>
            </p:nvSpPr>
            <p:spPr bwMode="auto">
              <a:xfrm>
                <a:off x="1267"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7158" name="Group 70"/>
            <p:cNvGrpSpPr>
              <a:grpSpLocks/>
            </p:cNvGrpSpPr>
            <p:nvPr/>
          </p:nvGrpSpPr>
          <p:grpSpPr bwMode="auto">
            <a:xfrm>
              <a:off x="4416" y="2928"/>
              <a:ext cx="1054" cy="66"/>
              <a:chOff x="4416" y="2928"/>
              <a:chExt cx="1054" cy="66"/>
            </a:xfrm>
          </p:grpSpPr>
          <p:sp>
            <p:nvSpPr>
              <p:cNvPr id="217159" name="Line 71"/>
              <p:cNvSpPr>
                <a:spLocks noChangeShapeType="1"/>
              </p:cNvSpPr>
              <p:nvPr/>
            </p:nvSpPr>
            <p:spPr bwMode="auto">
              <a:xfrm flipV="1">
                <a:off x="4416" y="2961"/>
                <a:ext cx="1054" cy="11"/>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60" name="Oval 72"/>
              <p:cNvSpPr>
                <a:spLocks noChangeArrowheads="1"/>
              </p:cNvSpPr>
              <p:nvPr/>
            </p:nvSpPr>
            <p:spPr bwMode="auto">
              <a:xfrm>
                <a:off x="4526"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61" name="Oval 73"/>
              <p:cNvSpPr>
                <a:spLocks noChangeArrowheads="1"/>
              </p:cNvSpPr>
              <p:nvPr/>
            </p:nvSpPr>
            <p:spPr bwMode="auto">
              <a:xfrm>
                <a:off x="4736"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62" name="Oval 74"/>
              <p:cNvSpPr>
                <a:spLocks noChangeArrowheads="1"/>
              </p:cNvSpPr>
              <p:nvPr/>
            </p:nvSpPr>
            <p:spPr bwMode="auto">
              <a:xfrm>
                <a:off x="4945"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63" name="Oval 75"/>
              <p:cNvSpPr>
                <a:spLocks noChangeArrowheads="1"/>
              </p:cNvSpPr>
              <p:nvPr/>
            </p:nvSpPr>
            <p:spPr bwMode="auto">
              <a:xfrm>
                <a:off x="5155"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17164" name="Object 76"/>
            <p:cNvGraphicFramePr>
              <a:graphicFrameLocks noChangeAspect="1"/>
            </p:cNvGraphicFramePr>
            <p:nvPr/>
          </p:nvGraphicFramePr>
          <p:xfrm>
            <a:off x="3504" y="2544"/>
            <a:ext cx="250" cy="368"/>
          </p:xfrm>
          <a:graphic>
            <a:graphicData uri="http://schemas.openxmlformats.org/presentationml/2006/ole">
              <mc:AlternateContent xmlns:mc="http://schemas.openxmlformats.org/markup-compatibility/2006">
                <mc:Choice xmlns:v="urn:schemas-microsoft-com:vml" Requires="v">
                  <p:oleObj spid="_x0000_s382126" name="公式" r:id="rId18" imgW="215619" imgH="317087" progId="Equation.3">
                    <p:embed/>
                  </p:oleObj>
                </mc:Choice>
                <mc:Fallback>
                  <p:oleObj name="公式" r:id="rId18" imgW="215619" imgH="317087" progId="Equation.3">
                    <p:embed/>
                    <p:pic>
                      <p:nvPicPr>
                        <p:cNvPr id="0" name="Picture 99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04" y="2544"/>
                          <a:ext cx="250" cy="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65" name="Object 77"/>
            <p:cNvGraphicFramePr>
              <a:graphicFrameLocks noChangeAspect="1"/>
            </p:cNvGraphicFramePr>
            <p:nvPr/>
          </p:nvGraphicFramePr>
          <p:xfrm>
            <a:off x="4752" y="2584"/>
            <a:ext cx="250" cy="385"/>
          </p:xfrm>
          <a:graphic>
            <a:graphicData uri="http://schemas.openxmlformats.org/presentationml/2006/ole">
              <mc:AlternateContent xmlns:mc="http://schemas.openxmlformats.org/markup-compatibility/2006">
                <mc:Choice xmlns:v="urn:schemas-microsoft-com:vml" Requires="v">
                  <p:oleObj spid="_x0000_s382127" name="公式" r:id="rId20" imgW="215806" imgH="330057" progId="Equation.3">
                    <p:embed/>
                  </p:oleObj>
                </mc:Choice>
                <mc:Fallback>
                  <p:oleObj name="公式" r:id="rId20" imgW="215806" imgH="330057" progId="Equation.3">
                    <p:embed/>
                    <p:pic>
                      <p:nvPicPr>
                        <p:cNvPr id="0" name="Picture 99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52" y="2584"/>
                          <a:ext cx="250" cy="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7166" name="Group 78"/>
          <p:cNvGrpSpPr>
            <a:grpSpLocks/>
          </p:cNvGrpSpPr>
          <p:nvPr/>
        </p:nvGrpSpPr>
        <p:grpSpPr bwMode="auto">
          <a:xfrm>
            <a:off x="6629400" y="1893888"/>
            <a:ext cx="2057400" cy="1863725"/>
            <a:chOff x="4176" y="1322"/>
            <a:chExt cx="1296" cy="1174"/>
          </a:xfrm>
        </p:grpSpPr>
        <p:graphicFrame>
          <p:nvGraphicFramePr>
            <p:cNvPr id="217167" name="Object 79"/>
            <p:cNvGraphicFramePr>
              <a:graphicFrameLocks noChangeAspect="1"/>
            </p:cNvGraphicFramePr>
            <p:nvPr/>
          </p:nvGraphicFramePr>
          <p:xfrm>
            <a:off x="5015" y="1392"/>
            <a:ext cx="265" cy="323"/>
          </p:xfrm>
          <a:graphic>
            <a:graphicData uri="http://schemas.openxmlformats.org/presentationml/2006/ole">
              <mc:AlternateContent xmlns:mc="http://schemas.openxmlformats.org/markup-compatibility/2006">
                <mc:Choice xmlns:v="urn:schemas-microsoft-com:vml" Requires="v">
                  <p:oleObj spid="_x0000_s382128" name="Equation" r:id="rId22" imgW="304668" imgH="368140" progId="Equation.3">
                    <p:embed/>
                  </p:oleObj>
                </mc:Choice>
                <mc:Fallback>
                  <p:oleObj name="Equation" r:id="rId22" imgW="304668" imgH="368140" progId="Equation.3">
                    <p:embed/>
                    <p:pic>
                      <p:nvPicPr>
                        <p:cNvPr id="0" name="Picture 10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5" y="1392"/>
                          <a:ext cx="265"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68" name="Object 80"/>
            <p:cNvGraphicFramePr>
              <a:graphicFrameLocks noChangeAspect="1"/>
            </p:cNvGraphicFramePr>
            <p:nvPr/>
          </p:nvGraphicFramePr>
          <p:xfrm>
            <a:off x="4591" y="1662"/>
            <a:ext cx="203" cy="193"/>
          </p:xfrm>
          <a:graphic>
            <a:graphicData uri="http://schemas.openxmlformats.org/presentationml/2006/ole">
              <mc:AlternateContent xmlns:mc="http://schemas.openxmlformats.org/markup-compatibility/2006">
                <mc:Choice xmlns:v="urn:schemas-microsoft-com:vml" Requires="v">
                  <p:oleObj spid="_x0000_s382129" name="公式" r:id="rId23" imgW="203112" imgH="190417" progId="Equation.3">
                    <p:embed/>
                  </p:oleObj>
                </mc:Choice>
                <mc:Fallback>
                  <p:oleObj name="公式" r:id="rId23" imgW="203112" imgH="190417" progId="Equation.3">
                    <p:embed/>
                    <p:pic>
                      <p:nvPicPr>
                        <p:cNvPr id="0" name="Picture 100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91" y="1662"/>
                          <a:ext cx="203" cy="1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7169" name="Line 81"/>
            <p:cNvSpPr>
              <a:spLocks noChangeShapeType="1"/>
            </p:cNvSpPr>
            <p:nvPr/>
          </p:nvSpPr>
          <p:spPr bwMode="auto">
            <a:xfrm>
              <a:off x="4591" y="1477"/>
              <a:ext cx="0" cy="1019"/>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70" name="Line 82"/>
            <p:cNvSpPr>
              <a:spLocks noChangeShapeType="1"/>
            </p:cNvSpPr>
            <p:nvPr/>
          </p:nvSpPr>
          <p:spPr bwMode="auto">
            <a:xfrm flipV="1">
              <a:off x="4314" y="1523"/>
              <a:ext cx="693" cy="9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71" name="Line 83"/>
            <p:cNvSpPr>
              <a:spLocks noChangeShapeType="1"/>
            </p:cNvSpPr>
            <p:nvPr/>
          </p:nvSpPr>
          <p:spPr bwMode="auto">
            <a:xfrm>
              <a:off x="4176" y="2126"/>
              <a:ext cx="1015"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7172" name="Object 84"/>
            <p:cNvGraphicFramePr>
              <a:graphicFrameLocks noChangeAspect="1"/>
            </p:cNvGraphicFramePr>
            <p:nvPr/>
          </p:nvGraphicFramePr>
          <p:xfrm>
            <a:off x="5216" y="1912"/>
            <a:ext cx="256" cy="335"/>
          </p:xfrm>
          <a:graphic>
            <a:graphicData uri="http://schemas.openxmlformats.org/presentationml/2006/ole">
              <mc:AlternateContent xmlns:mc="http://schemas.openxmlformats.org/markup-compatibility/2006">
                <mc:Choice xmlns:v="urn:schemas-microsoft-com:vml" Requires="v">
                  <p:oleObj spid="_x0000_s382130" name="Equation" r:id="rId25" imgW="291973" imgH="380835" progId="Equation.3">
                    <p:embed/>
                  </p:oleObj>
                </mc:Choice>
                <mc:Fallback>
                  <p:oleObj name="Equation" r:id="rId25" imgW="291973" imgH="380835" progId="Equation.3">
                    <p:embed/>
                    <p:pic>
                      <p:nvPicPr>
                        <p:cNvPr id="0" name="Picture 10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6" y="1912"/>
                          <a:ext cx="256" cy="3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73" name="Object 85"/>
            <p:cNvGraphicFramePr>
              <a:graphicFrameLocks noChangeAspect="1"/>
            </p:cNvGraphicFramePr>
            <p:nvPr/>
          </p:nvGraphicFramePr>
          <p:xfrm>
            <a:off x="4315" y="1322"/>
            <a:ext cx="232" cy="323"/>
          </p:xfrm>
          <a:graphic>
            <a:graphicData uri="http://schemas.openxmlformats.org/presentationml/2006/ole">
              <mc:AlternateContent xmlns:mc="http://schemas.openxmlformats.org/markup-compatibility/2006">
                <mc:Choice xmlns:v="urn:schemas-microsoft-com:vml" Requires="v">
                  <p:oleObj spid="_x0000_s382131" name="Equation" r:id="rId26" imgW="266584" imgH="368140" progId="Equation.3">
                    <p:embed/>
                  </p:oleObj>
                </mc:Choice>
                <mc:Fallback>
                  <p:oleObj name="Equation" r:id="rId26" imgW="266584" imgH="368140" progId="Equation.3">
                    <p:embed/>
                    <p:pic>
                      <p:nvPicPr>
                        <p:cNvPr id="0" name="Picture 10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 y="1322"/>
                          <a:ext cx="232"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7174" name="Arc 86"/>
            <p:cNvSpPr>
              <a:spLocks/>
            </p:cNvSpPr>
            <p:nvPr/>
          </p:nvSpPr>
          <p:spPr bwMode="auto">
            <a:xfrm>
              <a:off x="4591" y="1849"/>
              <a:ext cx="139" cy="92"/>
            </a:xfrm>
            <a:custGeom>
              <a:avLst/>
              <a:gdLst>
                <a:gd name="G0" fmla="+- 0 0 0"/>
                <a:gd name="G1" fmla="+- 21600 0 0"/>
                <a:gd name="G2" fmla="+- 21600 0 0"/>
                <a:gd name="T0" fmla="*/ 0 w 21525"/>
                <a:gd name="T1" fmla="*/ 0 h 21600"/>
                <a:gd name="T2" fmla="*/ 21525 w 21525"/>
                <a:gd name="T3" fmla="*/ 19806 h 21600"/>
                <a:gd name="T4" fmla="*/ 0 w 21525"/>
                <a:gd name="T5" fmla="*/ 21600 h 21600"/>
              </a:gdLst>
              <a:ahLst/>
              <a:cxnLst>
                <a:cxn ang="0">
                  <a:pos x="T0" y="T1"/>
                </a:cxn>
                <a:cxn ang="0">
                  <a:pos x="T2" y="T3"/>
                </a:cxn>
                <a:cxn ang="0">
                  <a:pos x="T4" y="T5"/>
                </a:cxn>
              </a:cxnLst>
              <a:rect l="0" t="0" r="r" b="b"/>
              <a:pathLst>
                <a:path w="21525" h="21600" fill="none" extrusionOk="0">
                  <a:moveTo>
                    <a:pt x="0" y="0"/>
                  </a:moveTo>
                  <a:cubicBezTo>
                    <a:pt x="11233" y="0"/>
                    <a:pt x="20592" y="8610"/>
                    <a:pt x="21525" y="19805"/>
                  </a:cubicBezTo>
                </a:path>
                <a:path w="21525" h="21600" stroke="0" extrusionOk="0">
                  <a:moveTo>
                    <a:pt x="0" y="0"/>
                  </a:moveTo>
                  <a:cubicBezTo>
                    <a:pt x="11233" y="0"/>
                    <a:pt x="20592" y="8610"/>
                    <a:pt x="21525" y="19805"/>
                  </a:cubicBezTo>
                  <a:lnTo>
                    <a:pt x="0" y="21600"/>
                  </a:lnTo>
                  <a:close/>
                </a:path>
              </a:pathLst>
            </a:custGeom>
            <a:noFill/>
            <a:ln w="2857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17175" name="Object 87"/>
          <p:cNvGraphicFramePr>
            <a:graphicFrameLocks noChangeAspect="1"/>
          </p:cNvGraphicFramePr>
          <p:nvPr/>
        </p:nvGraphicFramePr>
        <p:xfrm>
          <a:off x="1066800" y="5357813"/>
          <a:ext cx="1481138" cy="990600"/>
        </p:xfrm>
        <a:graphic>
          <a:graphicData uri="http://schemas.openxmlformats.org/presentationml/2006/ole">
            <mc:AlternateContent xmlns:mc="http://schemas.openxmlformats.org/markup-compatibility/2006">
              <mc:Choice xmlns:v="urn:schemas-microsoft-com:vml" Requires="v">
                <p:oleObj spid="_x0000_s382132" name="公式" r:id="rId27" imgW="838200" imgH="609600" progId="Equation.3">
                  <p:embed/>
                </p:oleObj>
              </mc:Choice>
              <mc:Fallback>
                <p:oleObj name="公式" r:id="rId27" imgW="838200" imgH="609600" progId="Equation.3">
                  <p:embed/>
                  <p:pic>
                    <p:nvPicPr>
                      <p:cNvPr id="0" name="Picture 100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6800" y="5357813"/>
                        <a:ext cx="148113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76" name="Object 88"/>
          <p:cNvGraphicFramePr>
            <a:graphicFrameLocks noChangeAspect="1"/>
          </p:cNvGraphicFramePr>
          <p:nvPr/>
        </p:nvGraphicFramePr>
        <p:xfrm>
          <a:off x="5715000" y="5319713"/>
          <a:ext cx="2057400" cy="1028700"/>
        </p:xfrm>
        <a:graphic>
          <a:graphicData uri="http://schemas.openxmlformats.org/presentationml/2006/ole">
            <mc:AlternateContent xmlns:mc="http://schemas.openxmlformats.org/markup-compatibility/2006">
              <mc:Choice xmlns:v="urn:schemas-microsoft-com:vml" Requires="v">
                <p:oleObj spid="_x0000_s382133" name="公式" r:id="rId29" imgW="1129810" imgH="609336" progId="Equation.3">
                  <p:embed/>
                </p:oleObj>
              </mc:Choice>
              <mc:Fallback>
                <p:oleObj name="公式" r:id="rId29" imgW="1129810" imgH="609336" progId="Equation.3">
                  <p:embed/>
                  <p:pic>
                    <p:nvPicPr>
                      <p:cNvPr id="0" name="Picture 100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15000" y="5319713"/>
                        <a:ext cx="2057400"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7177" name="Group 89"/>
          <p:cNvGrpSpPr>
            <a:grpSpLocks/>
          </p:cNvGrpSpPr>
          <p:nvPr/>
        </p:nvGrpSpPr>
        <p:grpSpPr bwMode="auto">
          <a:xfrm>
            <a:off x="304800" y="223644"/>
            <a:ext cx="8763000" cy="1449387"/>
            <a:chOff x="192" y="384"/>
            <a:chExt cx="5520" cy="913"/>
          </a:xfrm>
        </p:grpSpPr>
        <p:sp>
          <p:nvSpPr>
            <p:cNvPr id="217178" name="Text Box 90"/>
            <p:cNvSpPr txBox="1">
              <a:spLocks noChangeArrowheads="1"/>
            </p:cNvSpPr>
            <p:nvPr/>
          </p:nvSpPr>
          <p:spPr bwMode="auto">
            <a:xfrm>
              <a:off x="192" y="432"/>
              <a:ext cx="5520"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00"/>
                  </a:solidFill>
                  <a:latin typeface="Times New Roman" pitchFamily="18" charset="0"/>
                  <a:ea typeface="宋体" pitchFamily="2" charset="-122"/>
                </a:rPr>
                <a:t>                在两块正交偏振片             之间插入另一块偏振片      ，光强为       的自然光垂直入射于偏振片      ，讨论转动      透过       的光强     与转角的关系 </a:t>
              </a:r>
              <a:r>
                <a:rPr lang="en-US" altLang="zh-CN" sz="2800" b="1">
                  <a:solidFill>
                    <a:srgbClr val="000000"/>
                  </a:solidFill>
                  <a:latin typeface="Times New Roman" pitchFamily="18" charset="0"/>
                  <a:ea typeface="宋体" pitchFamily="2" charset="-122"/>
                </a:rPr>
                <a:t>.</a:t>
              </a:r>
            </a:p>
          </p:txBody>
        </p:sp>
        <p:graphicFrame>
          <p:nvGraphicFramePr>
            <p:cNvPr id="217179" name="Object 91"/>
            <p:cNvGraphicFramePr>
              <a:graphicFrameLocks noChangeAspect="1"/>
            </p:cNvGraphicFramePr>
            <p:nvPr/>
          </p:nvGraphicFramePr>
          <p:xfrm>
            <a:off x="3074" y="960"/>
            <a:ext cx="190" cy="265"/>
          </p:xfrm>
          <a:graphic>
            <a:graphicData uri="http://schemas.openxmlformats.org/presentationml/2006/ole">
              <mc:AlternateContent xmlns:mc="http://schemas.openxmlformats.org/markup-compatibility/2006">
                <mc:Choice xmlns:v="urn:schemas-microsoft-com:vml" Requires="v">
                  <p:oleObj spid="_x0000_s382134" name="公式" r:id="rId31" imgW="165028" imgH="228501" progId="Equation.3">
                    <p:embed/>
                  </p:oleObj>
                </mc:Choice>
                <mc:Fallback>
                  <p:oleObj name="公式" r:id="rId31" imgW="165028" imgH="228501" progId="Equation.3">
                    <p:embed/>
                    <p:pic>
                      <p:nvPicPr>
                        <p:cNvPr id="0" name="Picture 100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74" y="960"/>
                          <a:ext cx="190" cy="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80" name="Object 92"/>
            <p:cNvGraphicFramePr>
              <a:graphicFrameLocks noChangeAspect="1"/>
            </p:cNvGraphicFramePr>
            <p:nvPr/>
          </p:nvGraphicFramePr>
          <p:xfrm>
            <a:off x="3024" y="384"/>
            <a:ext cx="621" cy="359"/>
          </p:xfrm>
          <a:graphic>
            <a:graphicData uri="http://schemas.openxmlformats.org/presentationml/2006/ole">
              <mc:AlternateContent xmlns:mc="http://schemas.openxmlformats.org/markup-compatibility/2006">
                <mc:Choice xmlns:v="urn:schemas-microsoft-com:vml" Requires="v">
                  <p:oleObj spid="_x0000_s382135" name="Equation" r:id="rId33" imgW="660113" imgH="380835" progId="Equation.3">
                    <p:embed/>
                  </p:oleObj>
                </mc:Choice>
                <mc:Fallback>
                  <p:oleObj name="Equation" r:id="rId33" imgW="660113" imgH="380835" progId="Equation.3">
                    <p:embed/>
                    <p:pic>
                      <p:nvPicPr>
                        <p:cNvPr id="0" name="Picture 100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024" y="384"/>
                          <a:ext cx="621" cy="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81" name="Object 93"/>
            <p:cNvGraphicFramePr>
              <a:graphicFrameLocks noChangeAspect="1"/>
            </p:cNvGraphicFramePr>
            <p:nvPr/>
          </p:nvGraphicFramePr>
          <p:xfrm>
            <a:off x="720" y="672"/>
            <a:ext cx="278" cy="336"/>
          </p:xfrm>
          <a:graphic>
            <a:graphicData uri="http://schemas.openxmlformats.org/presentationml/2006/ole">
              <mc:AlternateContent xmlns:mc="http://schemas.openxmlformats.org/markup-compatibility/2006">
                <mc:Choice xmlns:v="urn:schemas-microsoft-com:vml" Requires="v">
                  <p:oleObj spid="_x0000_s382136" name="Equation" r:id="rId35" imgW="304668" imgH="368140" progId="Equation.3">
                    <p:embed/>
                  </p:oleObj>
                </mc:Choice>
                <mc:Fallback>
                  <p:oleObj name="Equation" r:id="rId35" imgW="304668" imgH="368140" progId="Equation.3">
                    <p:embed/>
                    <p:pic>
                      <p:nvPicPr>
                        <p:cNvPr id="0" name="Picture 100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 y="672"/>
                          <a:ext cx="27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82" name="Object 94"/>
            <p:cNvGraphicFramePr>
              <a:graphicFrameLocks noChangeAspect="1"/>
            </p:cNvGraphicFramePr>
            <p:nvPr/>
          </p:nvGraphicFramePr>
          <p:xfrm>
            <a:off x="1152" y="912"/>
            <a:ext cx="302" cy="365"/>
          </p:xfrm>
          <a:graphic>
            <a:graphicData uri="http://schemas.openxmlformats.org/presentationml/2006/ole">
              <mc:AlternateContent xmlns:mc="http://schemas.openxmlformats.org/markup-compatibility/2006">
                <mc:Choice xmlns:v="urn:schemas-microsoft-com:vml" Requires="v">
                  <p:oleObj spid="_x0000_s382137" name="Equation" r:id="rId36" imgW="304668" imgH="368140" progId="Equation.3">
                    <p:embed/>
                  </p:oleObj>
                </mc:Choice>
                <mc:Fallback>
                  <p:oleObj name="Equation" r:id="rId36" imgW="304668" imgH="368140" progId="Equation.3">
                    <p:embed/>
                    <p:pic>
                      <p:nvPicPr>
                        <p:cNvPr id="0" name="Picture 100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2" y="912"/>
                          <a:ext cx="302" cy="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83" name="Object 95"/>
            <p:cNvGraphicFramePr>
              <a:graphicFrameLocks noChangeAspect="1"/>
            </p:cNvGraphicFramePr>
            <p:nvPr/>
          </p:nvGraphicFramePr>
          <p:xfrm>
            <a:off x="1968" y="883"/>
            <a:ext cx="278" cy="365"/>
          </p:xfrm>
          <a:graphic>
            <a:graphicData uri="http://schemas.openxmlformats.org/presentationml/2006/ole">
              <mc:AlternateContent xmlns:mc="http://schemas.openxmlformats.org/markup-compatibility/2006">
                <mc:Choice xmlns:v="urn:schemas-microsoft-com:vml" Requires="v">
                  <p:oleObj spid="_x0000_s382138" name="Equation" r:id="rId37" imgW="291973" imgH="380835" progId="Equation.3">
                    <p:embed/>
                  </p:oleObj>
                </mc:Choice>
                <mc:Fallback>
                  <p:oleObj name="Equation" r:id="rId37" imgW="291973" imgH="380835" progId="Equation.3">
                    <p:embed/>
                    <p:pic>
                      <p:nvPicPr>
                        <p:cNvPr id="0" name="Picture 10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883"/>
                          <a:ext cx="278" cy="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84" name="Object 96"/>
            <p:cNvGraphicFramePr>
              <a:graphicFrameLocks noChangeAspect="1"/>
            </p:cNvGraphicFramePr>
            <p:nvPr/>
          </p:nvGraphicFramePr>
          <p:xfrm>
            <a:off x="1959" y="672"/>
            <a:ext cx="249" cy="383"/>
          </p:xfrm>
          <a:graphic>
            <a:graphicData uri="http://schemas.openxmlformats.org/presentationml/2006/ole">
              <mc:AlternateContent xmlns:mc="http://schemas.openxmlformats.org/markup-compatibility/2006">
                <mc:Choice xmlns:v="urn:schemas-microsoft-com:vml" Requires="v">
                  <p:oleObj spid="_x0000_s382139" name="公式" r:id="rId38" imgW="215806" imgH="330057" progId="Equation.3">
                    <p:embed/>
                  </p:oleObj>
                </mc:Choice>
                <mc:Fallback>
                  <p:oleObj name="公式" r:id="rId38" imgW="215806" imgH="330057" progId="Equation.3">
                    <p:embed/>
                    <p:pic>
                      <p:nvPicPr>
                        <p:cNvPr id="0" name="Picture 101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959" y="672"/>
                          <a:ext cx="249" cy="3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85" name="Object 97"/>
            <p:cNvGraphicFramePr>
              <a:graphicFrameLocks noChangeAspect="1"/>
            </p:cNvGraphicFramePr>
            <p:nvPr/>
          </p:nvGraphicFramePr>
          <p:xfrm>
            <a:off x="5028" y="643"/>
            <a:ext cx="265" cy="365"/>
          </p:xfrm>
          <a:graphic>
            <a:graphicData uri="http://schemas.openxmlformats.org/presentationml/2006/ole">
              <mc:AlternateContent xmlns:mc="http://schemas.openxmlformats.org/markup-compatibility/2006">
                <mc:Choice xmlns:v="urn:schemas-microsoft-com:vml" Requires="v">
                  <p:oleObj spid="_x0000_s382140" name="Equation" r:id="rId40" imgW="266584" imgH="368140" progId="Equation.3">
                    <p:embed/>
                  </p:oleObj>
                </mc:Choice>
                <mc:Fallback>
                  <p:oleObj name="Equation" r:id="rId40" imgW="266584" imgH="368140" progId="Equation.3">
                    <p:embed/>
                    <p:pic>
                      <p:nvPicPr>
                        <p:cNvPr id="0" name="Picture 10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8" y="643"/>
                          <a:ext cx="265" cy="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7186" name="Group 98"/>
            <p:cNvGrpSpPr>
              <a:grpSpLocks/>
            </p:cNvGrpSpPr>
            <p:nvPr/>
          </p:nvGrpSpPr>
          <p:grpSpPr bwMode="auto">
            <a:xfrm>
              <a:off x="192" y="384"/>
              <a:ext cx="1488" cy="384"/>
              <a:chOff x="192" y="384"/>
              <a:chExt cx="1488" cy="384"/>
            </a:xfrm>
          </p:grpSpPr>
          <p:sp>
            <p:nvSpPr>
              <p:cNvPr id="217187" name="AutoShape 99"/>
              <p:cNvSpPr>
                <a:spLocks noChangeArrowheads="1"/>
              </p:cNvSpPr>
              <p:nvPr/>
            </p:nvSpPr>
            <p:spPr bwMode="auto">
              <a:xfrm>
                <a:off x="192" y="384"/>
                <a:ext cx="768" cy="384"/>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p>
                <a:endParaRPr lang="zh-CN" altLang="en-US"/>
              </a:p>
            </p:txBody>
          </p:sp>
          <p:sp>
            <p:nvSpPr>
              <p:cNvPr id="217188" name="Text Box 100"/>
              <p:cNvSpPr txBox="1">
                <a:spLocks noChangeArrowheads="1"/>
              </p:cNvSpPr>
              <p:nvPr/>
            </p:nvSpPr>
            <p:spPr bwMode="auto">
              <a:xfrm>
                <a:off x="288" y="393"/>
                <a:ext cx="13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dirty="0">
                    <a:solidFill>
                      <a:srgbClr val="C00000"/>
                    </a:solidFill>
                    <a:latin typeface="Times New Roman" pitchFamily="18" charset="0"/>
                    <a:ea typeface="宋体" pitchFamily="2" charset="-122"/>
                  </a:rPr>
                  <a:t>讨论</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17166"/>
                                        </p:tgtEl>
                                        <p:attrNameLst>
                                          <p:attrName>style.visibility</p:attrName>
                                        </p:attrNameLst>
                                      </p:cBhvr>
                                      <p:to>
                                        <p:strVal val="visible"/>
                                      </p:to>
                                    </p:set>
                                    <p:animEffect transition="in" filter="box(out)">
                                      <p:cBhvr>
                                        <p:cTn id="7" dur="500"/>
                                        <p:tgtEl>
                                          <p:spTgt spid="2171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17175"/>
                                        </p:tgtEl>
                                        <p:attrNameLst>
                                          <p:attrName>style.visibility</p:attrName>
                                        </p:attrNameLst>
                                      </p:cBhvr>
                                      <p:to>
                                        <p:strVal val="visible"/>
                                      </p:to>
                                    </p:set>
                                    <p:animEffect transition="in" filter="blinds(vertical)">
                                      <p:cBhvr>
                                        <p:cTn id="12" dur="500"/>
                                        <p:tgtEl>
                                          <p:spTgt spid="2171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7090"/>
                                        </p:tgtEl>
                                        <p:attrNameLst>
                                          <p:attrName>style.visibility</p:attrName>
                                        </p:attrNameLst>
                                      </p:cBhvr>
                                      <p:to>
                                        <p:strVal val="visible"/>
                                      </p:to>
                                    </p:set>
                                    <p:animEffect transition="in" filter="blinds(horizontal)">
                                      <p:cBhvr>
                                        <p:cTn id="17" dur="500"/>
                                        <p:tgtEl>
                                          <p:spTgt spid="2170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217176"/>
                                        </p:tgtEl>
                                        <p:attrNameLst>
                                          <p:attrName>style.visibility</p:attrName>
                                        </p:attrNameLst>
                                      </p:cBhvr>
                                      <p:to>
                                        <p:strVal val="visible"/>
                                      </p:to>
                                    </p:set>
                                    <p:animEffect transition="in" filter="blinds(vertical)">
                                      <p:cBhvr>
                                        <p:cTn id="22" dur="500"/>
                                        <p:tgtEl>
                                          <p:spTgt spid="21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114" name="Object 2"/>
          <p:cNvGraphicFramePr>
            <a:graphicFrameLocks noChangeAspect="1"/>
          </p:cNvGraphicFramePr>
          <p:nvPr/>
        </p:nvGraphicFramePr>
        <p:xfrm>
          <a:off x="5486400" y="2068513"/>
          <a:ext cx="3124200" cy="966787"/>
        </p:xfrm>
        <a:graphic>
          <a:graphicData uri="http://schemas.openxmlformats.org/presentationml/2006/ole">
            <mc:AlternateContent xmlns:mc="http://schemas.openxmlformats.org/markup-compatibility/2006">
              <mc:Choice xmlns:v="urn:schemas-microsoft-com:vml" Requires="v">
                <p:oleObj spid="_x0000_s350994" name="Equation" r:id="rId3" imgW="1968500" imgH="609600" progId="Equation.3">
                  <p:embed/>
                </p:oleObj>
              </mc:Choice>
              <mc:Fallback>
                <p:oleObj name="Equation" r:id="rId3" imgW="1968500" imgH="609600" progId="Equation.3">
                  <p:embed/>
                  <p:pic>
                    <p:nvPicPr>
                      <p:cNvPr id="0" name="Picture 7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068513"/>
                        <a:ext cx="3124200"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15" name="Object 3"/>
          <p:cNvGraphicFramePr>
            <a:graphicFrameLocks noChangeAspect="1"/>
          </p:cNvGraphicFramePr>
          <p:nvPr/>
        </p:nvGraphicFramePr>
        <p:xfrm>
          <a:off x="2971800" y="2081213"/>
          <a:ext cx="2133600" cy="966787"/>
        </p:xfrm>
        <a:graphic>
          <a:graphicData uri="http://schemas.openxmlformats.org/presentationml/2006/ole">
            <mc:AlternateContent xmlns:mc="http://schemas.openxmlformats.org/markup-compatibility/2006">
              <mc:Choice xmlns:v="urn:schemas-microsoft-com:vml" Requires="v">
                <p:oleObj spid="_x0000_s350995" name="Equation" r:id="rId5" imgW="1447800" imgH="609600" progId="Equation.3">
                  <p:embed/>
                </p:oleObj>
              </mc:Choice>
              <mc:Fallback>
                <p:oleObj name="Equation" r:id="rId5" imgW="1447800" imgH="609600" progId="Equation.3">
                  <p:embed/>
                  <p:pic>
                    <p:nvPicPr>
                      <p:cNvPr id="0" name="Picture 7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081213"/>
                        <a:ext cx="2133600"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16" name="Object 4"/>
          <p:cNvGraphicFramePr>
            <a:graphicFrameLocks noChangeAspect="1"/>
          </p:cNvGraphicFramePr>
          <p:nvPr/>
        </p:nvGraphicFramePr>
        <p:xfrm>
          <a:off x="2971800" y="2919413"/>
          <a:ext cx="5375275" cy="971550"/>
        </p:xfrm>
        <a:graphic>
          <a:graphicData uri="http://schemas.openxmlformats.org/presentationml/2006/ole">
            <mc:AlternateContent xmlns:mc="http://schemas.openxmlformats.org/markup-compatibility/2006">
              <mc:Choice xmlns:v="urn:schemas-microsoft-com:vml" Requires="v">
                <p:oleObj spid="_x0000_s350996" name="Equation" r:id="rId7" imgW="3365500" imgH="609600" progId="Equation.3">
                  <p:embed/>
                </p:oleObj>
              </mc:Choice>
              <mc:Fallback>
                <p:oleObj name="Equation" r:id="rId7" imgW="3365500" imgH="609600" progId="Equation.3">
                  <p:embed/>
                  <p:pic>
                    <p:nvPicPr>
                      <p:cNvPr id="0" name="Picture 7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2919413"/>
                        <a:ext cx="5375275"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17" name="Object 5"/>
          <p:cNvGraphicFramePr>
            <a:graphicFrameLocks noChangeAspect="1"/>
          </p:cNvGraphicFramePr>
          <p:nvPr/>
        </p:nvGraphicFramePr>
        <p:xfrm>
          <a:off x="2995613" y="3783013"/>
          <a:ext cx="2490787" cy="904875"/>
        </p:xfrm>
        <a:graphic>
          <a:graphicData uri="http://schemas.openxmlformats.org/presentationml/2006/ole">
            <mc:AlternateContent xmlns:mc="http://schemas.openxmlformats.org/markup-compatibility/2006">
              <mc:Choice xmlns:v="urn:schemas-microsoft-com:vml" Requires="v">
                <p:oleObj spid="_x0000_s350997" name="Equation" r:id="rId9" imgW="1676400" imgH="609600" progId="Equation.3">
                  <p:embed/>
                </p:oleObj>
              </mc:Choice>
              <mc:Fallback>
                <p:oleObj name="Equation" r:id="rId9" imgW="1676400" imgH="609600" progId="Equation.3">
                  <p:embed/>
                  <p:pic>
                    <p:nvPicPr>
                      <p:cNvPr id="0" name="Picture 7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5613" y="3783013"/>
                        <a:ext cx="2490787"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8118" name="Group 6"/>
          <p:cNvGrpSpPr>
            <a:grpSpLocks/>
          </p:cNvGrpSpPr>
          <p:nvPr/>
        </p:nvGrpSpPr>
        <p:grpSpPr bwMode="auto">
          <a:xfrm>
            <a:off x="457200" y="4748213"/>
            <a:ext cx="7315200" cy="609600"/>
            <a:chOff x="480" y="3120"/>
            <a:chExt cx="4608" cy="384"/>
          </a:xfrm>
        </p:grpSpPr>
        <p:sp>
          <p:nvSpPr>
            <p:cNvPr id="218119" name="Text Box 7"/>
            <p:cNvSpPr txBox="1">
              <a:spLocks noChangeArrowheads="1"/>
            </p:cNvSpPr>
            <p:nvPr/>
          </p:nvSpPr>
          <p:spPr bwMode="auto">
            <a:xfrm>
              <a:off x="480" y="3144"/>
              <a:ext cx="4608" cy="3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dirty="0">
                  <a:solidFill>
                    <a:srgbClr val="CC0000"/>
                  </a:solidFill>
                  <a:latin typeface="Times New Roman" pitchFamily="18" charset="0"/>
                  <a:ea typeface="宋体" pitchFamily="2" charset="-122"/>
                </a:rPr>
                <a:t>若</a:t>
              </a:r>
              <a:r>
                <a:rPr lang="zh-CN" altLang="en-US" sz="2800" b="1" dirty="0">
                  <a:latin typeface="Times New Roman" pitchFamily="18" charset="0"/>
                  <a:ea typeface="宋体" pitchFamily="2" charset="-122"/>
                </a:rPr>
                <a:t>       </a:t>
              </a:r>
              <a:r>
                <a:rPr lang="zh-CN" altLang="en-US" sz="2800" b="1" dirty="0">
                  <a:solidFill>
                    <a:srgbClr val="000000"/>
                  </a:solidFill>
                  <a:latin typeface="Times New Roman" pitchFamily="18" charset="0"/>
                  <a:ea typeface="宋体" pitchFamily="2" charset="-122"/>
                </a:rPr>
                <a:t>在                   间变化，     如何变化</a:t>
              </a:r>
              <a:r>
                <a:rPr lang="zh-CN" altLang="en-US" sz="2800" b="1" dirty="0">
                  <a:solidFill>
                    <a:srgbClr val="CC0000"/>
                  </a:solidFill>
                  <a:latin typeface="Times New Roman" pitchFamily="18" charset="0"/>
                  <a:ea typeface="宋体" pitchFamily="2" charset="-122"/>
                </a:rPr>
                <a:t>？</a:t>
              </a:r>
              <a:endParaRPr lang="zh-CN" altLang="en-US" sz="2800" b="1" dirty="0">
                <a:latin typeface="Times New Roman" pitchFamily="18" charset="0"/>
                <a:ea typeface="宋体" pitchFamily="2" charset="-122"/>
              </a:endParaRPr>
            </a:p>
          </p:txBody>
        </p:sp>
        <p:graphicFrame>
          <p:nvGraphicFramePr>
            <p:cNvPr id="218120" name="Object 8"/>
            <p:cNvGraphicFramePr>
              <a:graphicFrameLocks noChangeAspect="1"/>
            </p:cNvGraphicFramePr>
            <p:nvPr/>
          </p:nvGraphicFramePr>
          <p:xfrm>
            <a:off x="816" y="3184"/>
            <a:ext cx="288" cy="272"/>
          </p:xfrm>
          <a:graphic>
            <a:graphicData uri="http://schemas.openxmlformats.org/presentationml/2006/ole">
              <mc:AlternateContent xmlns:mc="http://schemas.openxmlformats.org/markup-compatibility/2006">
                <mc:Choice xmlns:v="urn:schemas-microsoft-com:vml" Requires="v">
                  <p:oleObj spid="_x0000_s350998" name="公式" r:id="rId11" imgW="203112" imgH="190417" progId="Equation.3">
                    <p:embed/>
                  </p:oleObj>
                </mc:Choice>
                <mc:Fallback>
                  <p:oleObj name="公式" r:id="rId11" imgW="203112" imgH="190417" progId="Equation.3">
                    <p:embed/>
                    <p:pic>
                      <p:nvPicPr>
                        <p:cNvPr id="0" name="Picture 79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6" y="3184"/>
                          <a:ext cx="288"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21" name="Object 9"/>
            <p:cNvGraphicFramePr>
              <a:graphicFrameLocks noChangeAspect="1"/>
            </p:cNvGraphicFramePr>
            <p:nvPr/>
          </p:nvGraphicFramePr>
          <p:xfrm>
            <a:off x="1504" y="3168"/>
            <a:ext cx="944" cy="288"/>
          </p:xfrm>
          <a:graphic>
            <a:graphicData uri="http://schemas.openxmlformats.org/presentationml/2006/ole">
              <mc:AlternateContent xmlns:mc="http://schemas.openxmlformats.org/markup-compatibility/2006">
                <mc:Choice xmlns:v="urn:schemas-microsoft-com:vml" Requires="v">
                  <p:oleObj spid="_x0000_s350999" name="Equation" r:id="rId13" imgW="698500" imgH="241300" progId="Equation.3">
                    <p:embed/>
                  </p:oleObj>
                </mc:Choice>
                <mc:Fallback>
                  <p:oleObj name="Equation" r:id="rId13" imgW="698500" imgH="241300" progId="Equation.3">
                    <p:embed/>
                    <p:pic>
                      <p:nvPicPr>
                        <p:cNvPr id="0" name="Picture 79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4" y="3168"/>
                          <a:ext cx="94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22" name="Object 10"/>
            <p:cNvGraphicFramePr>
              <a:graphicFrameLocks noChangeAspect="1"/>
            </p:cNvGraphicFramePr>
            <p:nvPr/>
          </p:nvGraphicFramePr>
          <p:xfrm>
            <a:off x="3393" y="3120"/>
            <a:ext cx="255" cy="384"/>
          </p:xfrm>
          <a:graphic>
            <a:graphicData uri="http://schemas.openxmlformats.org/presentationml/2006/ole">
              <mc:AlternateContent xmlns:mc="http://schemas.openxmlformats.org/markup-compatibility/2006">
                <mc:Choice xmlns:v="urn:schemas-microsoft-com:vml" Requires="v">
                  <p:oleObj spid="_x0000_s351000" name="公式" r:id="rId15" imgW="215806" imgH="330057" progId="Equation.3">
                    <p:embed/>
                  </p:oleObj>
                </mc:Choice>
                <mc:Fallback>
                  <p:oleObj name="公式" r:id="rId15" imgW="215806" imgH="330057" progId="Equation.3">
                    <p:embed/>
                    <p:pic>
                      <p:nvPicPr>
                        <p:cNvPr id="0" name="Picture 79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93" y="3120"/>
                          <a:ext cx="255"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18123" name="Object 11"/>
          <p:cNvGraphicFramePr>
            <a:graphicFrameLocks noChangeAspect="1"/>
          </p:cNvGraphicFramePr>
          <p:nvPr/>
        </p:nvGraphicFramePr>
        <p:xfrm>
          <a:off x="381000" y="5416550"/>
          <a:ext cx="3716338" cy="931863"/>
        </p:xfrm>
        <a:graphic>
          <a:graphicData uri="http://schemas.openxmlformats.org/presentationml/2006/ole">
            <mc:AlternateContent xmlns:mc="http://schemas.openxmlformats.org/markup-compatibility/2006">
              <mc:Choice xmlns:v="urn:schemas-microsoft-com:vml" Requires="v">
                <p:oleObj spid="_x0000_s351001" name="Equation" r:id="rId17" imgW="2374900" imgH="609600" progId="Equation.3">
                  <p:embed/>
                </p:oleObj>
              </mc:Choice>
              <mc:Fallback>
                <p:oleObj name="Equation" r:id="rId17" imgW="2374900" imgH="609600" progId="Equation.3">
                  <p:embed/>
                  <p:pic>
                    <p:nvPicPr>
                      <p:cNvPr id="0" name="Picture 79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1000" y="5416550"/>
                        <a:ext cx="3716338" cy="93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24" name="Object 12"/>
          <p:cNvGraphicFramePr>
            <a:graphicFrameLocks noChangeAspect="1"/>
          </p:cNvGraphicFramePr>
          <p:nvPr/>
        </p:nvGraphicFramePr>
        <p:xfrm>
          <a:off x="4427538" y="5402263"/>
          <a:ext cx="4335462" cy="893762"/>
        </p:xfrm>
        <a:graphic>
          <a:graphicData uri="http://schemas.openxmlformats.org/presentationml/2006/ole">
            <mc:AlternateContent xmlns:mc="http://schemas.openxmlformats.org/markup-compatibility/2006">
              <mc:Choice xmlns:v="urn:schemas-microsoft-com:vml" Requires="v">
                <p:oleObj spid="_x0000_s351002" name="Equation" r:id="rId19" imgW="2870200" imgH="609600" progId="Equation.3">
                  <p:embed/>
                </p:oleObj>
              </mc:Choice>
              <mc:Fallback>
                <p:oleObj name="Equation" r:id="rId19" imgW="2870200" imgH="609600" progId="Equation.3">
                  <p:embed/>
                  <p:pic>
                    <p:nvPicPr>
                      <p:cNvPr id="0" name="Picture 79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27538" y="5402263"/>
                        <a:ext cx="4335462" cy="893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8125" name="Group 13"/>
          <p:cNvGrpSpPr>
            <a:grpSpLocks/>
          </p:cNvGrpSpPr>
          <p:nvPr/>
        </p:nvGrpSpPr>
        <p:grpSpPr bwMode="auto">
          <a:xfrm>
            <a:off x="304800" y="404813"/>
            <a:ext cx="8534400" cy="1600200"/>
            <a:chOff x="192" y="384"/>
            <a:chExt cx="5376" cy="1008"/>
          </a:xfrm>
        </p:grpSpPr>
        <p:sp>
          <p:nvSpPr>
            <p:cNvPr id="218126" name="Rectangle 14"/>
            <p:cNvSpPr>
              <a:spLocks noChangeArrowheads="1"/>
            </p:cNvSpPr>
            <p:nvPr/>
          </p:nvSpPr>
          <p:spPr bwMode="auto">
            <a:xfrm>
              <a:off x="192" y="384"/>
              <a:ext cx="5376" cy="100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8127" name="Group 15"/>
            <p:cNvGrpSpPr>
              <a:grpSpLocks/>
            </p:cNvGrpSpPr>
            <p:nvPr/>
          </p:nvGrpSpPr>
          <p:grpSpPr bwMode="auto">
            <a:xfrm>
              <a:off x="288" y="432"/>
              <a:ext cx="5182" cy="887"/>
              <a:chOff x="288" y="2521"/>
              <a:chExt cx="5182" cy="887"/>
            </a:xfrm>
          </p:grpSpPr>
          <p:graphicFrame>
            <p:nvGraphicFramePr>
              <p:cNvPr id="218128" name="Object 16"/>
              <p:cNvGraphicFramePr>
                <a:graphicFrameLocks noChangeAspect="1"/>
              </p:cNvGraphicFramePr>
              <p:nvPr/>
            </p:nvGraphicFramePr>
            <p:xfrm>
              <a:off x="528" y="2544"/>
              <a:ext cx="250" cy="384"/>
            </p:xfrm>
            <a:graphic>
              <a:graphicData uri="http://schemas.openxmlformats.org/presentationml/2006/ole">
                <mc:AlternateContent xmlns:mc="http://schemas.openxmlformats.org/markup-compatibility/2006">
                  <mc:Choice xmlns:v="urn:schemas-microsoft-com:vml" Requires="v">
                    <p:oleObj spid="_x0000_s351003" name="公式" r:id="rId21" imgW="215806" imgH="330057" progId="Equation.3">
                      <p:embed/>
                    </p:oleObj>
                  </mc:Choice>
                  <mc:Fallback>
                    <p:oleObj name="公式" r:id="rId21" imgW="215806" imgH="330057" progId="Equation.3">
                      <p:embed/>
                      <p:pic>
                        <p:nvPicPr>
                          <p:cNvPr id="0" name="Picture 79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8" y="2544"/>
                            <a:ext cx="250"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29" name="Object 17"/>
              <p:cNvGraphicFramePr>
                <a:graphicFrameLocks noChangeAspect="1"/>
              </p:cNvGraphicFramePr>
              <p:nvPr/>
            </p:nvGraphicFramePr>
            <p:xfrm>
              <a:off x="2304" y="2544"/>
              <a:ext cx="236" cy="368"/>
            </p:xfrm>
            <a:graphic>
              <a:graphicData uri="http://schemas.openxmlformats.org/presentationml/2006/ole">
                <mc:AlternateContent xmlns:mc="http://schemas.openxmlformats.org/markup-compatibility/2006">
                  <mc:Choice xmlns:v="urn:schemas-microsoft-com:vml" Requires="v">
                    <p:oleObj spid="_x0000_s351004" name="公式" r:id="rId23" imgW="203024" imgH="317225" progId="Equation.3">
                      <p:embed/>
                    </p:oleObj>
                  </mc:Choice>
                  <mc:Fallback>
                    <p:oleObj name="公式" r:id="rId23" imgW="203024" imgH="317225" progId="Equation.3">
                      <p:embed/>
                      <p:pic>
                        <p:nvPicPr>
                          <p:cNvPr id="0" name="Picture 80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04" y="2544"/>
                            <a:ext cx="236" cy="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130" name="Oval 18"/>
              <p:cNvSpPr>
                <a:spLocks noChangeArrowheads="1"/>
              </p:cNvSpPr>
              <p:nvPr/>
            </p:nvSpPr>
            <p:spPr bwMode="auto">
              <a:xfrm>
                <a:off x="3840"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31" name="Line 19"/>
              <p:cNvSpPr>
                <a:spLocks noChangeShapeType="1"/>
              </p:cNvSpPr>
              <p:nvPr/>
            </p:nvSpPr>
            <p:spPr bwMode="auto">
              <a:xfrm flipH="1">
                <a:off x="3984" y="3264"/>
                <a:ext cx="288" cy="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8132" name="Object 20"/>
              <p:cNvGraphicFramePr>
                <a:graphicFrameLocks noChangeAspect="1"/>
              </p:cNvGraphicFramePr>
              <p:nvPr/>
            </p:nvGraphicFramePr>
            <p:xfrm>
              <a:off x="4021" y="2569"/>
              <a:ext cx="265" cy="347"/>
            </p:xfrm>
            <a:graphic>
              <a:graphicData uri="http://schemas.openxmlformats.org/presentationml/2006/ole">
                <mc:AlternateContent xmlns:mc="http://schemas.openxmlformats.org/markup-compatibility/2006">
                  <mc:Choice xmlns:v="urn:schemas-microsoft-com:vml" Requires="v">
                    <p:oleObj spid="_x0000_s351005" name="Equation" r:id="rId25" imgW="291973" imgH="380835" progId="Equation.3">
                      <p:embed/>
                    </p:oleObj>
                  </mc:Choice>
                  <mc:Fallback>
                    <p:oleObj name="Equation" r:id="rId25" imgW="291973" imgH="380835" progId="Equation.3">
                      <p:embed/>
                      <p:pic>
                        <p:nvPicPr>
                          <p:cNvPr id="0" name="Picture 80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21" y="2569"/>
                            <a:ext cx="265"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133" name="Oval 21"/>
              <p:cNvSpPr>
                <a:spLocks noChangeArrowheads="1"/>
              </p:cNvSpPr>
              <p:nvPr/>
            </p:nvSpPr>
            <p:spPr bwMode="auto">
              <a:xfrm>
                <a:off x="2688"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34" name="Line 22"/>
              <p:cNvSpPr>
                <a:spLocks noChangeShapeType="1"/>
              </p:cNvSpPr>
              <p:nvPr/>
            </p:nvSpPr>
            <p:spPr bwMode="auto">
              <a:xfrm flipH="1">
                <a:off x="3024" y="3072"/>
                <a:ext cx="144" cy="24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8135" name="Object 23"/>
              <p:cNvGraphicFramePr>
                <a:graphicFrameLocks noChangeAspect="1"/>
              </p:cNvGraphicFramePr>
              <p:nvPr/>
            </p:nvGraphicFramePr>
            <p:xfrm>
              <a:off x="2905" y="2521"/>
              <a:ext cx="277" cy="334"/>
            </p:xfrm>
            <a:graphic>
              <a:graphicData uri="http://schemas.openxmlformats.org/presentationml/2006/ole">
                <mc:AlternateContent xmlns:mc="http://schemas.openxmlformats.org/markup-compatibility/2006">
                  <mc:Choice xmlns:v="urn:schemas-microsoft-com:vml" Requires="v">
                    <p:oleObj spid="_x0000_s351006" name="Equation" r:id="rId27" imgW="304668" imgH="368140" progId="Equation.3">
                      <p:embed/>
                    </p:oleObj>
                  </mc:Choice>
                  <mc:Fallback>
                    <p:oleObj name="Equation" r:id="rId27" imgW="304668" imgH="368140" progId="Equation.3">
                      <p:embed/>
                      <p:pic>
                        <p:nvPicPr>
                          <p:cNvPr id="0" name="Picture 80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05" y="2521"/>
                            <a:ext cx="277" cy="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136" name="Oval 24"/>
              <p:cNvSpPr>
                <a:spLocks noChangeArrowheads="1"/>
              </p:cNvSpPr>
              <p:nvPr/>
            </p:nvSpPr>
            <p:spPr bwMode="auto">
              <a:xfrm>
                <a:off x="1248"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37" name="Line 25"/>
              <p:cNvSpPr>
                <a:spLocks noChangeShapeType="1"/>
              </p:cNvSpPr>
              <p:nvPr/>
            </p:nvSpPr>
            <p:spPr bwMode="auto">
              <a:xfrm>
                <a:off x="1680" y="2976"/>
                <a:ext cx="0" cy="336"/>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8138" name="Object 26"/>
              <p:cNvGraphicFramePr>
                <a:graphicFrameLocks noChangeAspect="1"/>
              </p:cNvGraphicFramePr>
              <p:nvPr/>
            </p:nvGraphicFramePr>
            <p:xfrm>
              <a:off x="1482" y="2521"/>
              <a:ext cx="242" cy="334"/>
            </p:xfrm>
            <a:graphic>
              <a:graphicData uri="http://schemas.openxmlformats.org/presentationml/2006/ole">
                <mc:AlternateContent xmlns:mc="http://schemas.openxmlformats.org/markup-compatibility/2006">
                  <mc:Choice xmlns:v="urn:schemas-microsoft-com:vml" Requires="v">
                    <p:oleObj spid="_x0000_s351007" name="Equation" r:id="rId29" imgW="266584" imgH="368140" progId="Equation.3">
                      <p:embed/>
                    </p:oleObj>
                  </mc:Choice>
                  <mc:Fallback>
                    <p:oleObj name="Equation" r:id="rId29" imgW="266584" imgH="368140" progId="Equation.3">
                      <p:embed/>
                      <p:pic>
                        <p:nvPicPr>
                          <p:cNvPr id="0" name="Picture 80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82" y="2521"/>
                            <a:ext cx="242" cy="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8139" name="Group 27"/>
              <p:cNvGrpSpPr>
                <a:grpSpLocks/>
              </p:cNvGrpSpPr>
              <p:nvPr/>
            </p:nvGrpSpPr>
            <p:grpSpPr bwMode="auto">
              <a:xfrm>
                <a:off x="3264" y="2880"/>
                <a:ext cx="864" cy="192"/>
                <a:chOff x="3264" y="2880"/>
                <a:chExt cx="864" cy="192"/>
              </a:xfrm>
            </p:grpSpPr>
            <p:sp>
              <p:nvSpPr>
                <p:cNvPr id="218140" name="Line 28"/>
                <p:cNvSpPr>
                  <a:spLocks noChangeShapeType="1"/>
                </p:cNvSpPr>
                <p:nvPr/>
              </p:nvSpPr>
              <p:spPr bwMode="auto">
                <a:xfrm>
                  <a:off x="3264" y="2976"/>
                  <a:ext cx="86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1" name="Line 29"/>
                <p:cNvSpPr>
                  <a:spLocks noChangeShapeType="1"/>
                </p:cNvSpPr>
                <p:nvPr/>
              </p:nvSpPr>
              <p:spPr bwMode="auto">
                <a:xfrm flipH="1">
                  <a:off x="3312"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2" name="Line 30"/>
                <p:cNvSpPr>
                  <a:spLocks noChangeShapeType="1"/>
                </p:cNvSpPr>
                <p:nvPr/>
              </p:nvSpPr>
              <p:spPr bwMode="auto">
                <a:xfrm flipH="1">
                  <a:off x="3696"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3" name="Line 31"/>
                <p:cNvSpPr>
                  <a:spLocks noChangeShapeType="1"/>
                </p:cNvSpPr>
                <p:nvPr/>
              </p:nvSpPr>
              <p:spPr bwMode="auto">
                <a:xfrm flipH="1">
                  <a:off x="3888"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4" name="Line 32"/>
                <p:cNvSpPr>
                  <a:spLocks noChangeShapeType="1"/>
                </p:cNvSpPr>
                <p:nvPr/>
              </p:nvSpPr>
              <p:spPr bwMode="auto">
                <a:xfrm flipH="1">
                  <a:off x="3504"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8145" name="Line 33"/>
              <p:cNvSpPr>
                <a:spLocks noChangeShapeType="1"/>
              </p:cNvSpPr>
              <p:nvPr/>
            </p:nvSpPr>
            <p:spPr bwMode="auto">
              <a:xfrm>
                <a:off x="1824" y="2976"/>
                <a:ext cx="110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6" name="Line 34"/>
              <p:cNvSpPr>
                <a:spLocks noChangeShapeType="1"/>
              </p:cNvSpPr>
              <p:nvPr/>
            </p:nvSpPr>
            <p:spPr bwMode="auto">
              <a:xfrm>
                <a:off x="1916"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7" name="Line 35"/>
              <p:cNvSpPr>
                <a:spLocks noChangeShapeType="1"/>
              </p:cNvSpPr>
              <p:nvPr/>
            </p:nvSpPr>
            <p:spPr bwMode="auto">
              <a:xfrm>
                <a:off x="212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8" name="Line 36"/>
              <p:cNvSpPr>
                <a:spLocks noChangeShapeType="1"/>
              </p:cNvSpPr>
              <p:nvPr/>
            </p:nvSpPr>
            <p:spPr bwMode="auto">
              <a:xfrm>
                <a:off x="233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9" name="Line 37"/>
              <p:cNvSpPr>
                <a:spLocks noChangeShapeType="1"/>
              </p:cNvSpPr>
              <p:nvPr/>
            </p:nvSpPr>
            <p:spPr bwMode="auto">
              <a:xfrm>
                <a:off x="2544"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0" name="Line 38"/>
              <p:cNvSpPr>
                <a:spLocks noChangeShapeType="1"/>
              </p:cNvSpPr>
              <p:nvPr/>
            </p:nvSpPr>
            <p:spPr bwMode="auto">
              <a:xfrm>
                <a:off x="275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8151" name="Group 39"/>
              <p:cNvGrpSpPr>
                <a:grpSpLocks/>
              </p:cNvGrpSpPr>
              <p:nvPr/>
            </p:nvGrpSpPr>
            <p:grpSpPr bwMode="auto">
              <a:xfrm>
                <a:off x="288" y="2832"/>
                <a:ext cx="1294" cy="266"/>
                <a:chOff x="288" y="2832"/>
                <a:chExt cx="1294" cy="266"/>
              </a:xfrm>
            </p:grpSpPr>
            <p:sp>
              <p:nvSpPr>
                <p:cNvPr id="218152" name="Line 40"/>
                <p:cNvSpPr>
                  <a:spLocks noChangeShapeType="1"/>
                </p:cNvSpPr>
                <p:nvPr/>
              </p:nvSpPr>
              <p:spPr bwMode="auto">
                <a:xfrm>
                  <a:off x="288" y="2965"/>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3" name="Line 41"/>
                <p:cNvSpPr>
                  <a:spLocks noChangeShapeType="1"/>
                </p:cNvSpPr>
                <p:nvPr/>
              </p:nvSpPr>
              <p:spPr bwMode="auto">
                <a:xfrm>
                  <a:off x="568"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4" name="Line 42"/>
                <p:cNvSpPr>
                  <a:spLocks noChangeShapeType="1"/>
                </p:cNvSpPr>
                <p:nvPr/>
              </p:nvSpPr>
              <p:spPr bwMode="auto">
                <a:xfrm>
                  <a:off x="778"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5" name="Line 43"/>
                <p:cNvSpPr>
                  <a:spLocks noChangeShapeType="1"/>
                </p:cNvSpPr>
                <p:nvPr/>
              </p:nvSpPr>
              <p:spPr bwMode="auto">
                <a:xfrm>
                  <a:off x="98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6" name="Line 44"/>
                <p:cNvSpPr>
                  <a:spLocks noChangeShapeType="1"/>
                </p:cNvSpPr>
                <p:nvPr/>
              </p:nvSpPr>
              <p:spPr bwMode="auto">
                <a:xfrm>
                  <a:off x="119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7" name="Line 45"/>
                <p:cNvSpPr>
                  <a:spLocks noChangeShapeType="1"/>
                </p:cNvSpPr>
                <p:nvPr/>
              </p:nvSpPr>
              <p:spPr bwMode="auto">
                <a:xfrm>
                  <a:off x="140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8" name="Oval 46"/>
                <p:cNvSpPr>
                  <a:spLocks noChangeArrowheads="1"/>
                </p:cNvSpPr>
                <p:nvPr/>
              </p:nvSpPr>
              <p:spPr bwMode="auto">
                <a:xfrm>
                  <a:off x="42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9" name="Oval 47"/>
                <p:cNvSpPr>
                  <a:spLocks noChangeArrowheads="1"/>
                </p:cNvSpPr>
                <p:nvPr/>
              </p:nvSpPr>
              <p:spPr bwMode="auto">
                <a:xfrm>
                  <a:off x="63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0" name="Oval 48"/>
                <p:cNvSpPr>
                  <a:spLocks noChangeArrowheads="1"/>
                </p:cNvSpPr>
                <p:nvPr/>
              </p:nvSpPr>
              <p:spPr bwMode="auto">
                <a:xfrm>
                  <a:off x="84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1" name="Oval 49"/>
                <p:cNvSpPr>
                  <a:spLocks noChangeArrowheads="1"/>
                </p:cNvSpPr>
                <p:nvPr/>
              </p:nvSpPr>
              <p:spPr bwMode="auto">
                <a:xfrm>
                  <a:off x="1057"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2" name="Oval 50"/>
                <p:cNvSpPr>
                  <a:spLocks noChangeArrowheads="1"/>
                </p:cNvSpPr>
                <p:nvPr/>
              </p:nvSpPr>
              <p:spPr bwMode="auto">
                <a:xfrm>
                  <a:off x="1267"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8163" name="Group 51"/>
              <p:cNvGrpSpPr>
                <a:grpSpLocks/>
              </p:cNvGrpSpPr>
              <p:nvPr/>
            </p:nvGrpSpPr>
            <p:grpSpPr bwMode="auto">
              <a:xfrm>
                <a:off x="4416" y="2928"/>
                <a:ext cx="1054" cy="66"/>
                <a:chOff x="4416" y="2928"/>
                <a:chExt cx="1054" cy="66"/>
              </a:xfrm>
            </p:grpSpPr>
            <p:sp>
              <p:nvSpPr>
                <p:cNvPr id="218164" name="Line 52"/>
                <p:cNvSpPr>
                  <a:spLocks noChangeShapeType="1"/>
                </p:cNvSpPr>
                <p:nvPr/>
              </p:nvSpPr>
              <p:spPr bwMode="auto">
                <a:xfrm flipV="1">
                  <a:off x="4416" y="2961"/>
                  <a:ext cx="1054" cy="11"/>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5" name="Oval 53"/>
                <p:cNvSpPr>
                  <a:spLocks noChangeArrowheads="1"/>
                </p:cNvSpPr>
                <p:nvPr/>
              </p:nvSpPr>
              <p:spPr bwMode="auto">
                <a:xfrm>
                  <a:off x="4526"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6" name="Oval 54"/>
                <p:cNvSpPr>
                  <a:spLocks noChangeArrowheads="1"/>
                </p:cNvSpPr>
                <p:nvPr/>
              </p:nvSpPr>
              <p:spPr bwMode="auto">
                <a:xfrm>
                  <a:off x="4736"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7" name="Oval 55"/>
                <p:cNvSpPr>
                  <a:spLocks noChangeArrowheads="1"/>
                </p:cNvSpPr>
                <p:nvPr/>
              </p:nvSpPr>
              <p:spPr bwMode="auto">
                <a:xfrm>
                  <a:off x="4945"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8" name="Oval 56"/>
                <p:cNvSpPr>
                  <a:spLocks noChangeArrowheads="1"/>
                </p:cNvSpPr>
                <p:nvPr/>
              </p:nvSpPr>
              <p:spPr bwMode="auto">
                <a:xfrm>
                  <a:off x="5155"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18169" name="Object 57"/>
              <p:cNvGraphicFramePr>
                <a:graphicFrameLocks noChangeAspect="1"/>
              </p:cNvGraphicFramePr>
              <p:nvPr/>
            </p:nvGraphicFramePr>
            <p:xfrm>
              <a:off x="3504" y="2544"/>
              <a:ext cx="250" cy="368"/>
            </p:xfrm>
            <a:graphic>
              <a:graphicData uri="http://schemas.openxmlformats.org/presentationml/2006/ole">
                <mc:AlternateContent xmlns:mc="http://schemas.openxmlformats.org/markup-compatibility/2006">
                  <mc:Choice xmlns:v="urn:schemas-microsoft-com:vml" Requires="v">
                    <p:oleObj spid="_x0000_s351008" name="公式" r:id="rId31" imgW="215619" imgH="317087" progId="Equation.3">
                      <p:embed/>
                    </p:oleObj>
                  </mc:Choice>
                  <mc:Fallback>
                    <p:oleObj name="公式" r:id="rId31" imgW="215619" imgH="317087" progId="Equation.3">
                      <p:embed/>
                      <p:pic>
                        <p:nvPicPr>
                          <p:cNvPr id="0" name="Picture 80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04" y="2544"/>
                            <a:ext cx="250" cy="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70" name="Object 58"/>
              <p:cNvGraphicFramePr>
                <a:graphicFrameLocks noChangeAspect="1"/>
              </p:cNvGraphicFramePr>
              <p:nvPr/>
            </p:nvGraphicFramePr>
            <p:xfrm>
              <a:off x="4752" y="2584"/>
              <a:ext cx="250" cy="385"/>
            </p:xfrm>
            <a:graphic>
              <a:graphicData uri="http://schemas.openxmlformats.org/presentationml/2006/ole">
                <mc:AlternateContent xmlns:mc="http://schemas.openxmlformats.org/markup-compatibility/2006">
                  <mc:Choice xmlns:v="urn:schemas-microsoft-com:vml" Requires="v">
                    <p:oleObj spid="_x0000_s351009" name="公式" r:id="rId33" imgW="215806" imgH="330057" progId="Equation.3">
                      <p:embed/>
                    </p:oleObj>
                  </mc:Choice>
                  <mc:Fallback>
                    <p:oleObj name="公式" r:id="rId33" imgW="215806" imgH="330057" progId="Equation.3">
                      <p:embed/>
                      <p:pic>
                        <p:nvPicPr>
                          <p:cNvPr id="0" name="Picture 80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52" y="2584"/>
                            <a:ext cx="250" cy="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218171" name="Group 59"/>
          <p:cNvGrpSpPr>
            <a:grpSpLocks/>
          </p:cNvGrpSpPr>
          <p:nvPr/>
        </p:nvGrpSpPr>
        <p:grpSpPr bwMode="auto">
          <a:xfrm>
            <a:off x="533400" y="2386013"/>
            <a:ext cx="2209800" cy="2057400"/>
            <a:chOff x="336" y="1632"/>
            <a:chExt cx="1392" cy="1296"/>
          </a:xfrm>
        </p:grpSpPr>
        <p:sp>
          <p:nvSpPr>
            <p:cNvPr id="218172" name="Rectangle 60"/>
            <p:cNvSpPr>
              <a:spLocks noChangeArrowheads="1"/>
            </p:cNvSpPr>
            <p:nvPr/>
          </p:nvSpPr>
          <p:spPr bwMode="auto">
            <a:xfrm>
              <a:off x="336" y="1632"/>
              <a:ext cx="1392" cy="12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8173" name="Group 61"/>
            <p:cNvGrpSpPr>
              <a:grpSpLocks/>
            </p:cNvGrpSpPr>
            <p:nvPr/>
          </p:nvGrpSpPr>
          <p:grpSpPr bwMode="auto">
            <a:xfrm>
              <a:off x="384" y="1680"/>
              <a:ext cx="1296" cy="1174"/>
              <a:chOff x="4176" y="1322"/>
              <a:chExt cx="1296" cy="1174"/>
            </a:xfrm>
          </p:grpSpPr>
          <p:graphicFrame>
            <p:nvGraphicFramePr>
              <p:cNvPr id="218174" name="Object 62"/>
              <p:cNvGraphicFramePr>
                <a:graphicFrameLocks noChangeAspect="1"/>
              </p:cNvGraphicFramePr>
              <p:nvPr/>
            </p:nvGraphicFramePr>
            <p:xfrm>
              <a:off x="5015" y="1392"/>
              <a:ext cx="265" cy="323"/>
            </p:xfrm>
            <a:graphic>
              <a:graphicData uri="http://schemas.openxmlformats.org/presentationml/2006/ole">
                <mc:AlternateContent xmlns:mc="http://schemas.openxmlformats.org/markup-compatibility/2006">
                  <mc:Choice xmlns:v="urn:schemas-microsoft-com:vml" Requires="v">
                    <p:oleObj spid="_x0000_s351010" name="Equation" r:id="rId34" imgW="304668" imgH="368140" progId="Equation.3">
                      <p:embed/>
                    </p:oleObj>
                  </mc:Choice>
                  <mc:Fallback>
                    <p:oleObj name="Equation" r:id="rId34" imgW="304668" imgH="368140" progId="Equation.3">
                      <p:embed/>
                      <p:pic>
                        <p:nvPicPr>
                          <p:cNvPr id="0" name="Picture 80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15" y="1392"/>
                            <a:ext cx="265"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75" name="Object 63"/>
              <p:cNvGraphicFramePr>
                <a:graphicFrameLocks noChangeAspect="1"/>
              </p:cNvGraphicFramePr>
              <p:nvPr/>
            </p:nvGraphicFramePr>
            <p:xfrm>
              <a:off x="4591" y="1662"/>
              <a:ext cx="203" cy="193"/>
            </p:xfrm>
            <a:graphic>
              <a:graphicData uri="http://schemas.openxmlformats.org/presentationml/2006/ole">
                <mc:AlternateContent xmlns:mc="http://schemas.openxmlformats.org/markup-compatibility/2006">
                  <mc:Choice xmlns:v="urn:schemas-microsoft-com:vml" Requires="v">
                    <p:oleObj spid="_x0000_s351011" name="公式" r:id="rId35" imgW="203112" imgH="190417" progId="Equation.3">
                      <p:embed/>
                    </p:oleObj>
                  </mc:Choice>
                  <mc:Fallback>
                    <p:oleObj name="公式" r:id="rId35" imgW="203112" imgH="190417" progId="Equation.3">
                      <p:embed/>
                      <p:pic>
                        <p:nvPicPr>
                          <p:cNvPr id="0" name="Picture 8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1" y="1662"/>
                            <a:ext cx="203" cy="1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176" name="Line 64"/>
              <p:cNvSpPr>
                <a:spLocks noChangeShapeType="1"/>
              </p:cNvSpPr>
              <p:nvPr/>
            </p:nvSpPr>
            <p:spPr bwMode="auto">
              <a:xfrm>
                <a:off x="4591" y="1477"/>
                <a:ext cx="0" cy="1019"/>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77" name="Line 65"/>
              <p:cNvSpPr>
                <a:spLocks noChangeShapeType="1"/>
              </p:cNvSpPr>
              <p:nvPr/>
            </p:nvSpPr>
            <p:spPr bwMode="auto">
              <a:xfrm flipV="1">
                <a:off x="4314" y="1523"/>
                <a:ext cx="693" cy="9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78" name="Line 66"/>
              <p:cNvSpPr>
                <a:spLocks noChangeShapeType="1"/>
              </p:cNvSpPr>
              <p:nvPr/>
            </p:nvSpPr>
            <p:spPr bwMode="auto">
              <a:xfrm>
                <a:off x="4176" y="2126"/>
                <a:ext cx="1015"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8179" name="Object 67"/>
              <p:cNvGraphicFramePr>
                <a:graphicFrameLocks noChangeAspect="1"/>
              </p:cNvGraphicFramePr>
              <p:nvPr/>
            </p:nvGraphicFramePr>
            <p:xfrm>
              <a:off x="5216" y="1912"/>
              <a:ext cx="256" cy="335"/>
            </p:xfrm>
            <a:graphic>
              <a:graphicData uri="http://schemas.openxmlformats.org/presentationml/2006/ole">
                <mc:AlternateContent xmlns:mc="http://schemas.openxmlformats.org/markup-compatibility/2006">
                  <mc:Choice xmlns:v="urn:schemas-microsoft-com:vml" Requires="v">
                    <p:oleObj spid="_x0000_s351012" name="Equation" r:id="rId36" imgW="291973" imgH="380835" progId="Equation.3">
                      <p:embed/>
                    </p:oleObj>
                  </mc:Choice>
                  <mc:Fallback>
                    <p:oleObj name="Equation" r:id="rId36" imgW="291973" imgH="380835" progId="Equation.3">
                      <p:embed/>
                      <p:pic>
                        <p:nvPicPr>
                          <p:cNvPr id="0" name="Picture 80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16" y="1912"/>
                            <a:ext cx="256" cy="3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180" name="Object 68"/>
              <p:cNvGraphicFramePr>
                <a:graphicFrameLocks noChangeAspect="1"/>
              </p:cNvGraphicFramePr>
              <p:nvPr/>
            </p:nvGraphicFramePr>
            <p:xfrm>
              <a:off x="4315" y="1322"/>
              <a:ext cx="232" cy="323"/>
            </p:xfrm>
            <a:graphic>
              <a:graphicData uri="http://schemas.openxmlformats.org/presentationml/2006/ole">
                <mc:AlternateContent xmlns:mc="http://schemas.openxmlformats.org/markup-compatibility/2006">
                  <mc:Choice xmlns:v="urn:schemas-microsoft-com:vml" Requires="v">
                    <p:oleObj spid="_x0000_s351013" name="Equation" r:id="rId37" imgW="266584" imgH="368140" progId="Equation.3">
                      <p:embed/>
                    </p:oleObj>
                  </mc:Choice>
                  <mc:Fallback>
                    <p:oleObj name="Equation" r:id="rId37" imgW="266584" imgH="368140" progId="Equation.3">
                      <p:embed/>
                      <p:pic>
                        <p:nvPicPr>
                          <p:cNvPr id="0" name="Picture 80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15" y="1322"/>
                            <a:ext cx="232"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181" name="Arc 69"/>
              <p:cNvSpPr>
                <a:spLocks/>
              </p:cNvSpPr>
              <p:nvPr/>
            </p:nvSpPr>
            <p:spPr bwMode="auto">
              <a:xfrm>
                <a:off x="4591" y="1849"/>
                <a:ext cx="139" cy="92"/>
              </a:xfrm>
              <a:custGeom>
                <a:avLst/>
                <a:gdLst>
                  <a:gd name="G0" fmla="+- 0 0 0"/>
                  <a:gd name="G1" fmla="+- 21600 0 0"/>
                  <a:gd name="G2" fmla="+- 21600 0 0"/>
                  <a:gd name="T0" fmla="*/ 0 w 21525"/>
                  <a:gd name="T1" fmla="*/ 0 h 21600"/>
                  <a:gd name="T2" fmla="*/ 21525 w 21525"/>
                  <a:gd name="T3" fmla="*/ 19806 h 21600"/>
                  <a:gd name="T4" fmla="*/ 0 w 21525"/>
                  <a:gd name="T5" fmla="*/ 21600 h 21600"/>
                </a:gdLst>
                <a:ahLst/>
                <a:cxnLst>
                  <a:cxn ang="0">
                    <a:pos x="T0" y="T1"/>
                  </a:cxn>
                  <a:cxn ang="0">
                    <a:pos x="T2" y="T3"/>
                  </a:cxn>
                  <a:cxn ang="0">
                    <a:pos x="T4" y="T5"/>
                  </a:cxn>
                </a:cxnLst>
                <a:rect l="0" t="0" r="r" b="b"/>
                <a:pathLst>
                  <a:path w="21525" h="21600" fill="none" extrusionOk="0">
                    <a:moveTo>
                      <a:pt x="0" y="0"/>
                    </a:moveTo>
                    <a:cubicBezTo>
                      <a:pt x="11233" y="0"/>
                      <a:pt x="20592" y="8610"/>
                      <a:pt x="21525" y="19805"/>
                    </a:cubicBezTo>
                  </a:path>
                  <a:path w="21525" h="21600" stroke="0" extrusionOk="0">
                    <a:moveTo>
                      <a:pt x="0" y="0"/>
                    </a:moveTo>
                    <a:cubicBezTo>
                      <a:pt x="11233" y="0"/>
                      <a:pt x="20592" y="8610"/>
                      <a:pt x="21525" y="19805"/>
                    </a:cubicBezTo>
                    <a:lnTo>
                      <a:pt x="0" y="21600"/>
                    </a:lnTo>
                    <a:close/>
                  </a:path>
                </a:pathLst>
              </a:custGeom>
              <a:noFill/>
              <a:ln w="2857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blinds(vertical)">
                                      <p:cBhvr>
                                        <p:cTn id="7" dur="500"/>
                                        <p:tgtEl>
                                          <p:spTgt spid="218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18116"/>
                                        </p:tgtEl>
                                        <p:attrNameLst>
                                          <p:attrName>style.visibility</p:attrName>
                                        </p:attrNameLst>
                                      </p:cBhvr>
                                      <p:to>
                                        <p:strVal val="visible"/>
                                      </p:to>
                                    </p:set>
                                    <p:animEffect transition="in" filter="blinds(vertical)">
                                      <p:cBhvr>
                                        <p:cTn id="12" dur="500"/>
                                        <p:tgtEl>
                                          <p:spTgt spid="218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8117"/>
                                        </p:tgtEl>
                                        <p:attrNameLst>
                                          <p:attrName>style.visibility</p:attrName>
                                        </p:attrNameLst>
                                      </p:cBhvr>
                                      <p:to>
                                        <p:strVal val="visible"/>
                                      </p:to>
                                    </p:set>
                                    <p:animEffect transition="in" filter="blinds(horizontal)">
                                      <p:cBhvr>
                                        <p:cTn id="17" dur="500"/>
                                        <p:tgtEl>
                                          <p:spTgt spid="2181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18118"/>
                                        </p:tgtEl>
                                        <p:attrNameLst>
                                          <p:attrName>style.visibility</p:attrName>
                                        </p:attrNameLst>
                                      </p:cBhvr>
                                      <p:to>
                                        <p:strVal val="visible"/>
                                      </p:to>
                                    </p:set>
                                    <p:animEffect transition="in" filter="blinds(horizontal)">
                                      <p:cBhvr>
                                        <p:cTn id="22" dur="500"/>
                                        <p:tgtEl>
                                          <p:spTgt spid="2181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218123"/>
                                        </p:tgtEl>
                                        <p:attrNameLst>
                                          <p:attrName>style.visibility</p:attrName>
                                        </p:attrNameLst>
                                      </p:cBhvr>
                                      <p:to>
                                        <p:strVal val="visible"/>
                                      </p:to>
                                    </p:set>
                                    <p:animEffect transition="in" filter="blinds(vertical)">
                                      <p:cBhvr>
                                        <p:cTn id="27" dur="500"/>
                                        <p:tgtEl>
                                          <p:spTgt spid="2181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218124"/>
                                        </p:tgtEl>
                                        <p:attrNameLst>
                                          <p:attrName>style.visibility</p:attrName>
                                        </p:attrNameLst>
                                      </p:cBhvr>
                                      <p:to>
                                        <p:strVal val="visible"/>
                                      </p:to>
                                    </p:set>
                                    <p:animEffect transition="in" filter="blinds(vertical)">
                                      <p:cBhvr>
                                        <p:cTn id="32" dur="500"/>
                                        <p:tgtEl>
                                          <p:spTgt spid="218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3" name="对象 3"/>
          <p:cNvGraphicFramePr>
            <a:graphicFrameLocks/>
          </p:cNvGraphicFramePr>
          <p:nvPr/>
        </p:nvGraphicFramePr>
        <p:xfrm>
          <a:off x="73025" y="200025"/>
          <a:ext cx="2906713" cy="3803650"/>
        </p:xfrm>
        <a:graphic>
          <a:graphicData uri="http://schemas.openxmlformats.org/presentationml/2006/ole">
            <mc:AlternateContent xmlns:mc="http://schemas.openxmlformats.org/markup-compatibility/2006">
              <mc:Choice xmlns:v="urn:schemas-microsoft-com:vml" Requires="v">
                <p:oleObj spid="_x0000_s356438" r:id="rId3" imgW="2905200" imgH="3800520" progId="Paint.Picture">
                  <p:embed/>
                </p:oleObj>
              </mc:Choice>
              <mc:Fallback>
                <p:oleObj r:id="rId3" imgW="2905200" imgH="3800520" progId="Paint.Picture">
                  <p:embed/>
                  <p:pic>
                    <p:nvPicPr>
                      <p:cNvPr id="23553"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 y="200025"/>
                        <a:ext cx="2906713"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219" name="内容占位符 9218"/>
          <p:cNvSpPr>
            <a:spLocks noGrp="1"/>
          </p:cNvSpPr>
          <p:nvPr>
            <p:ph idx="1"/>
          </p:nvPr>
        </p:nvSpPr>
        <p:spPr>
          <a:xfrm>
            <a:off x="3656184" y="0"/>
            <a:ext cx="5191125" cy="3244850"/>
          </a:xfrm>
        </p:spPr>
        <p:txBody>
          <a:bodyPr vert="horz" wrap="square" lIns="91440" tIns="45720" rIns="91440" bIns="45720" numCol="1" anchor="t" anchorCtr="0" compatLnSpc="1">
            <a:prstTxWarp prst="textNoShape">
              <a:avLst/>
            </a:prstTxWarp>
          </a:bodyPr>
          <a:lstStyle/>
          <a:p>
            <a:pPr marL="0" indent="0">
              <a:lnSpc>
                <a:spcPct val="150000"/>
              </a:lnSpc>
              <a:spcBef>
                <a:spcPct val="0"/>
              </a:spcBef>
              <a:buFont typeface="Wingdings" panose="05000000000000000000" pitchFamily="2" charset="2"/>
              <a:buNone/>
            </a:pPr>
            <a:r>
              <a:rPr lang="zh-CN" altLang="en-US" b="1" dirty="0">
                <a:solidFill>
                  <a:schemeClr val="tx2"/>
                </a:solidFill>
                <a:ea typeface="宋体" panose="02010600030101010101" pitchFamily="2" charset="-122"/>
              </a:rPr>
              <a:t>图中单缝处的</a:t>
            </a:r>
            <a:r>
              <a:rPr lang="zh-CN" altLang="en-US" b="1" dirty="0">
                <a:solidFill>
                  <a:schemeClr val="accent2"/>
                </a:solidFill>
                <a:ea typeface="宋体" panose="02010600030101010101" pitchFamily="2" charset="-122"/>
              </a:rPr>
              <a:t>波阵面</a:t>
            </a:r>
            <a:r>
              <a:rPr lang="zh-CN" altLang="en-US" b="1" dirty="0">
                <a:solidFill>
                  <a:srgbClr val="0000CC"/>
                </a:solidFill>
                <a:ea typeface="宋体" panose="02010600030101010101" pitchFamily="2" charset="-122"/>
              </a:rPr>
              <a:t>被分割成</a:t>
            </a:r>
            <a:r>
              <a:rPr lang="zh-CN" altLang="en-US" b="1" dirty="0">
                <a:solidFill>
                  <a:schemeClr val="accent2"/>
                </a:solidFill>
                <a:ea typeface="宋体" panose="02010600030101010101" pitchFamily="2" charset="-122"/>
              </a:rPr>
              <a:t>两个</a:t>
            </a:r>
            <a:r>
              <a:rPr lang="zh-CN" altLang="en-US" b="1" dirty="0">
                <a:solidFill>
                  <a:srgbClr val="FF0000"/>
                </a:solidFill>
                <a:ea typeface="宋体" panose="02010600030101010101" pitchFamily="2" charset="-122"/>
              </a:rPr>
              <a:t>半波带</a:t>
            </a:r>
            <a:r>
              <a:rPr lang="zh-CN" altLang="en-US" b="1" dirty="0">
                <a:solidFill>
                  <a:schemeClr val="accent2"/>
                </a:solidFill>
                <a:ea typeface="宋体" panose="02010600030101010101" pitchFamily="2" charset="-122"/>
              </a:rPr>
              <a:t>。</a:t>
            </a:r>
          </a:p>
          <a:p>
            <a:pPr marL="0" indent="0">
              <a:lnSpc>
                <a:spcPct val="150000"/>
              </a:lnSpc>
              <a:spcBef>
                <a:spcPct val="0"/>
              </a:spcBef>
            </a:pPr>
            <a:r>
              <a:rPr lang="zh-CN" altLang="en-US" b="1" dirty="0">
                <a:solidFill>
                  <a:srgbClr val="000000"/>
                </a:solidFill>
                <a:ea typeface="宋体" panose="02010600030101010101" pitchFamily="2" charset="-122"/>
              </a:rPr>
              <a:t>屏幕上与这个</a:t>
            </a:r>
            <a:r>
              <a:rPr lang="zh-CN" altLang="en-US" b="1" dirty="0">
                <a:solidFill>
                  <a:srgbClr val="FF0000"/>
                </a:solidFill>
                <a:latin typeface="Times New Roman" panose="02020603050405020304" pitchFamily="18" charset="0"/>
                <a:ea typeface="宋体" panose="02010600030101010101" pitchFamily="2" charset="-122"/>
              </a:rPr>
              <a:t>衍射</a:t>
            </a:r>
            <a:r>
              <a:rPr lang="zh-CN" altLang="en-US" b="1" dirty="0">
                <a:solidFill>
                  <a:srgbClr val="FF0000"/>
                </a:solidFill>
                <a:ea typeface="宋体" panose="02010600030101010101" pitchFamily="2" charset="-122"/>
              </a:rPr>
              <a:t>角</a:t>
            </a:r>
            <a:r>
              <a:rPr lang="zh-CN" altLang="en-US" b="1" dirty="0">
                <a:solidFill>
                  <a:srgbClr val="0000CC"/>
                </a:solidFill>
                <a:ea typeface="宋体" panose="02010600030101010101" pitchFamily="2" charset="-122"/>
              </a:rPr>
              <a:t>对应的位置</a:t>
            </a:r>
            <a:r>
              <a:rPr lang="zh-CN" altLang="en-US" b="1" dirty="0">
                <a:solidFill>
                  <a:srgbClr val="000000"/>
                </a:solidFill>
                <a:ea typeface="宋体" panose="02010600030101010101" pitchFamily="2" charset="-122"/>
              </a:rPr>
              <a:t>将会出现</a:t>
            </a:r>
            <a:r>
              <a:rPr lang="zh-CN" altLang="en-US" b="1" dirty="0">
                <a:solidFill>
                  <a:srgbClr val="0000CC"/>
                </a:solidFill>
                <a:ea typeface="宋体" panose="02010600030101010101" pitchFamily="2" charset="-122"/>
              </a:rPr>
              <a:t>暗纹</a:t>
            </a:r>
            <a:r>
              <a:rPr lang="zh-CN" altLang="en-US" b="1" dirty="0">
                <a:solidFill>
                  <a:srgbClr val="000000"/>
                </a:solidFill>
                <a:ea typeface="宋体" panose="02010600030101010101" pitchFamily="2" charset="-122"/>
              </a:rPr>
              <a:t>。</a:t>
            </a:r>
            <a:endParaRPr lang="zh-CN" altLang="en-US" sz="2800" b="1" dirty="0">
              <a:solidFill>
                <a:srgbClr val="000000"/>
              </a:solidFill>
              <a:ea typeface="宋体" panose="02010600030101010101" pitchFamily="2" charset="-122"/>
            </a:endParaRPr>
          </a:p>
          <a:p>
            <a:pPr marL="0" indent="0">
              <a:buFont typeface="Wingdings" panose="05000000000000000000" pitchFamily="2" charset="2"/>
              <a:buNone/>
            </a:pPr>
            <a:endParaRPr lang="zh-CN" altLang="en-US" sz="2800" b="1" dirty="0">
              <a:solidFill>
                <a:srgbClr val="000000"/>
              </a:solidFill>
              <a:ea typeface="宋体" panose="02010600030101010101" pitchFamily="2" charset="-122"/>
            </a:endParaRPr>
          </a:p>
        </p:txBody>
      </p:sp>
      <p:sp>
        <p:nvSpPr>
          <p:cNvPr id="23555" name="文本框 9219"/>
          <p:cNvSpPr txBox="1">
            <a:spLocks noChangeArrowheads="1"/>
          </p:cNvSpPr>
          <p:nvPr/>
        </p:nvSpPr>
        <p:spPr bwMode="auto">
          <a:xfrm>
            <a:off x="2314575" y="2528888"/>
            <a:ext cx="3095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latin typeface="Times New Roman" panose="02020603050405020304" pitchFamily="18" charset="0"/>
                <a:ea typeface="宋体" panose="02010600030101010101" pitchFamily="2" charset="-122"/>
              </a:rPr>
              <a:t>1</a:t>
            </a:r>
          </a:p>
        </p:txBody>
      </p:sp>
      <p:sp>
        <p:nvSpPr>
          <p:cNvPr id="23556" name="文本框 9220"/>
          <p:cNvSpPr txBox="1">
            <a:spLocks noChangeArrowheads="1"/>
          </p:cNvSpPr>
          <p:nvPr/>
        </p:nvSpPr>
        <p:spPr bwMode="auto">
          <a:xfrm>
            <a:off x="2525713" y="1903413"/>
            <a:ext cx="534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latin typeface="Times New Roman" panose="02020603050405020304" pitchFamily="18" charset="0"/>
                <a:ea typeface="宋体" panose="02010600030101010101" pitchFamily="2" charset="-122"/>
              </a:rPr>
              <a:t>1'</a:t>
            </a:r>
          </a:p>
        </p:txBody>
      </p:sp>
      <p:sp>
        <p:nvSpPr>
          <p:cNvPr id="23557" name="文本框 9221"/>
          <p:cNvSpPr txBox="1">
            <a:spLocks noChangeArrowheads="1"/>
          </p:cNvSpPr>
          <p:nvPr/>
        </p:nvSpPr>
        <p:spPr bwMode="auto">
          <a:xfrm>
            <a:off x="2411413" y="2371725"/>
            <a:ext cx="309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solidFill>
                  <a:schemeClr val="accent2"/>
                </a:solidFill>
                <a:latin typeface="Times New Roman" panose="02020603050405020304" pitchFamily="18" charset="0"/>
                <a:ea typeface="宋体" panose="02010600030101010101" pitchFamily="2" charset="-122"/>
              </a:rPr>
              <a:t>2</a:t>
            </a:r>
          </a:p>
        </p:txBody>
      </p:sp>
      <p:sp>
        <p:nvSpPr>
          <p:cNvPr id="23558" name="文本框 9222"/>
          <p:cNvSpPr txBox="1">
            <a:spLocks noChangeArrowheads="1"/>
          </p:cNvSpPr>
          <p:nvPr/>
        </p:nvSpPr>
        <p:spPr bwMode="auto">
          <a:xfrm>
            <a:off x="2624138" y="1784350"/>
            <a:ext cx="5349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solidFill>
                  <a:schemeClr val="accent2"/>
                </a:solidFill>
                <a:latin typeface="Times New Roman" panose="02020603050405020304" pitchFamily="18" charset="0"/>
                <a:ea typeface="宋体" panose="02010600030101010101" pitchFamily="2" charset="-122"/>
              </a:rPr>
              <a:t>2'</a:t>
            </a:r>
          </a:p>
        </p:txBody>
      </p:sp>
      <p:graphicFrame>
        <p:nvGraphicFramePr>
          <p:cNvPr id="9224" name="对象 9223"/>
          <p:cNvGraphicFramePr>
            <a:graphicFrameLocks noChangeAspect="1"/>
          </p:cNvGraphicFramePr>
          <p:nvPr>
            <p:extLst>
              <p:ext uri="{D42A27DB-BD31-4B8C-83A1-F6EECF244321}">
                <p14:modId xmlns:p14="http://schemas.microsoft.com/office/powerpoint/2010/main" val="387050957"/>
              </p:ext>
            </p:extLst>
          </p:nvPr>
        </p:nvGraphicFramePr>
        <p:xfrm>
          <a:off x="3188533" y="3224212"/>
          <a:ext cx="5507037" cy="1844675"/>
        </p:xfrm>
        <a:graphic>
          <a:graphicData uri="http://schemas.openxmlformats.org/presentationml/2006/ole">
            <mc:AlternateContent xmlns:mc="http://schemas.openxmlformats.org/markup-compatibility/2006">
              <mc:Choice xmlns:v="urn:schemas-microsoft-com:vml" Requires="v">
                <p:oleObj spid="_x0000_s356439" r:id="rId5" imgW="1307880" imgH="393480" progId="Equation.3">
                  <p:embed/>
                </p:oleObj>
              </mc:Choice>
              <mc:Fallback>
                <p:oleObj r:id="rId5" imgW="1307880" imgH="393480" progId="Equation.3">
                  <p:embed/>
                  <p:pic>
                    <p:nvPicPr>
                      <p:cNvPr id="9224" name="对象 92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8533" y="3224212"/>
                        <a:ext cx="5507037" cy="18446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5" name="对象 9224"/>
          <p:cNvGraphicFramePr>
            <a:graphicFrameLocks noChangeAspect="1"/>
          </p:cNvGraphicFramePr>
          <p:nvPr>
            <p:extLst>
              <p:ext uri="{D42A27DB-BD31-4B8C-83A1-F6EECF244321}">
                <p14:modId xmlns:p14="http://schemas.microsoft.com/office/powerpoint/2010/main" val="2386068686"/>
              </p:ext>
            </p:extLst>
          </p:nvPr>
        </p:nvGraphicFramePr>
        <p:xfrm>
          <a:off x="4343046" y="5045074"/>
          <a:ext cx="2035175" cy="1423988"/>
        </p:xfrm>
        <a:graphic>
          <a:graphicData uri="http://schemas.openxmlformats.org/presentationml/2006/ole">
            <mc:AlternateContent xmlns:mc="http://schemas.openxmlformats.org/markup-compatibility/2006">
              <mc:Choice xmlns:v="urn:schemas-microsoft-com:vml" Requires="v">
                <p:oleObj spid="_x0000_s356440" r:id="rId7" imgW="611406" imgH="394723" progId="Equation.3">
                  <p:embed/>
                </p:oleObj>
              </mc:Choice>
              <mc:Fallback>
                <p:oleObj r:id="rId7" imgW="611406" imgH="394723" progId="Equation.3">
                  <p:embed/>
                  <p:pic>
                    <p:nvPicPr>
                      <p:cNvPr id="9225" name="对象 92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046" y="5045074"/>
                        <a:ext cx="2035175"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61" name="文本框 1"/>
          <p:cNvSpPr txBox="1">
            <a:spLocks noChangeArrowheads="1"/>
          </p:cNvSpPr>
          <p:nvPr/>
        </p:nvSpPr>
        <p:spPr bwMode="auto">
          <a:xfrm>
            <a:off x="527050" y="4146550"/>
            <a:ext cx="263207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3200" b="1">
                <a:solidFill>
                  <a:srgbClr val="000000"/>
                </a:solidFill>
                <a:ea typeface="宋体" panose="02010600030101010101" pitchFamily="2" charset="-122"/>
              </a:rPr>
              <a:t>由图中可见：</a:t>
            </a:r>
            <a:endParaRPr lang="zh-CN" altLang="en-US" sz="3200">
              <a:ea typeface="宋体" panose="02010600030101010101" pitchFamily="2" charset="-122"/>
            </a:endParaRPr>
          </a:p>
        </p:txBody>
      </p:sp>
    </p:spTree>
    <p:extLst>
      <p:ext uri="{BB962C8B-B14F-4D97-AF65-F5344CB8AC3E}">
        <p14:creationId xmlns:p14="http://schemas.microsoft.com/office/powerpoint/2010/main" val="1301589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19">
                                            <p:txEl>
                                              <p:charRg st="43" end="43"/>
                                            </p:txEl>
                                          </p:spTgt>
                                        </p:tgtEl>
                                        <p:attrNameLst>
                                          <p:attrName>style.visibility</p:attrName>
                                        </p:attrNameLst>
                                      </p:cBhvr>
                                      <p:to>
                                        <p:strVal val="visible"/>
                                      </p:to>
                                    </p:set>
                                    <p:animEffect transition="in" filter="blinds(horizontal)">
                                      <p:cBhvr>
                                        <p:cTn id="7" dur="500"/>
                                        <p:tgtEl>
                                          <p:spTgt spid="9219">
                                            <p:txEl>
                                              <p:charRg st="43" end="4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19">
                                            <p:txEl>
                                              <p:charRg st="43" end="43"/>
                                            </p:txEl>
                                          </p:spTgt>
                                        </p:tgtEl>
                                        <p:attrNameLst>
                                          <p:attrName>style.visibility</p:attrName>
                                        </p:attrNameLst>
                                      </p:cBhvr>
                                      <p:to>
                                        <p:strVal val="visible"/>
                                      </p:to>
                                    </p:set>
                                    <p:animEffect transition="in" filter="blinds(horizontal)">
                                      <p:cBhvr>
                                        <p:cTn id="12" dur="500"/>
                                        <p:tgtEl>
                                          <p:spTgt spid="9219">
                                            <p:txEl>
                                              <p:charRg st="43" end="4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224"/>
                                        </p:tgtEl>
                                        <p:attrNameLst>
                                          <p:attrName>style.visibility</p:attrName>
                                        </p:attrNameLst>
                                      </p:cBhvr>
                                      <p:to>
                                        <p:strVal val="visible"/>
                                      </p:to>
                                    </p:set>
                                    <p:animEffect transition="in" filter="blinds(horizontal)">
                                      <p:cBhvr>
                                        <p:cTn id="17" dur="500"/>
                                        <p:tgtEl>
                                          <p:spTgt spid="92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225"/>
                                        </p:tgtEl>
                                        <p:attrNameLst>
                                          <p:attrName>style.visibility</p:attrName>
                                        </p:attrNameLst>
                                      </p:cBhvr>
                                      <p:to>
                                        <p:strVal val="visible"/>
                                      </p:to>
                                    </p:set>
                                    <p:animEffect transition="in" filter="blinds(horizontal)">
                                      <p:cBhvr>
                                        <p:cTn id="22" dur="500"/>
                                        <p:tgtEl>
                                          <p:spTgt spid="9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260350"/>
            <a:ext cx="8964612"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9139" name="Group 3"/>
          <p:cNvGrpSpPr>
            <a:grpSpLocks/>
          </p:cNvGrpSpPr>
          <p:nvPr/>
        </p:nvGrpSpPr>
        <p:grpSpPr bwMode="auto">
          <a:xfrm>
            <a:off x="468313" y="4005263"/>
            <a:ext cx="5334000" cy="1408112"/>
            <a:chOff x="295" y="2523"/>
            <a:chExt cx="3360" cy="887"/>
          </a:xfrm>
        </p:grpSpPr>
        <p:sp>
          <p:nvSpPr>
            <p:cNvPr id="219140" name="Oval 4"/>
            <p:cNvSpPr>
              <a:spLocks noChangeArrowheads="1"/>
            </p:cNvSpPr>
            <p:nvPr/>
          </p:nvSpPr>
          <p:spPr bwMode="auto">
            <a:xfrm>
              <a:off x="3079" y="2546"/>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41" name="Line 5"/>
            <p:cNvSpPr>
              <a:spLocks noChangeShapeType="1"/>
            </p:cNvSpPr>
            <p:nvPr/>
          </p:nvSpPr>
          <p:spPr bwMode="auto">
            <a:xfrm flipH="1">
              <a:off x="3223" y="2976"/>
              <a:ext cx="247" cy="29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9142" name="Object 6"/>
            <p:cNvGraphicFramePr>
              <a:graphicFrameLocks noChangeAspect="1"/>
            </p:cNvGraphicFramePr>
            <p:nvPr/>
          </p:nvGraphicFramePr>
          <p:xfrm>
            <a:off x="3243" y="2568"/>
            <a:ext cx="255" cy="327"/>
          </p:xfrm>
          <a:graphic>
            <a:graphicData uri="http://schemas.openxmlformats.org/presentationml/2006/ole">
              <mc:AlternateContent xmlns:mc="http://schemas.openxmlformats.org/markup-compatibility/2006">
                <mc:Choice xmlns:v="urn:schemas-microsoft-com:vml" Requires="v">
                  <p:oleObj spid="_x0000_s219609" name="Equation" r:id="rId4" imgW="177646" imgH="228402" progId="">
                    <p:embed/>
                  </p:oleObj>
                </mc:Choice>
                <mc:Fallback>
                  <p:oleObj name="Equation" r:id="rId4" imgW="177646" imgH="228402" progId="">
                    <p:embed/>
                    <p:pic>
                      <p:nvPicPr>
                        <p:cNvPr id="0" name="Picture 2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 y="2568"/>
                          <a:ext cx="255" cy="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3" name="Oval 7"/>
            <p:cNvSpPr>
              <a:spLocks noChangeArrowheads="1"/>
            </p:cNvSpPr>
            <p:nvPr/>
          </p:nvSpPr>
          <p:spPr bwMode="auto">
            <a:xfrm>
              <a:off x="1255" y="2546"/>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44" name="Line 8"/>
            <p:cNvSpPr>
              <a:spLocks noChangeShapeType="1"/>
            </p:cNvSpPr>
            <p:nvPr/>
          </p:nvSpPr>
          <p:spPr bwMode="auto">
            <a:xfrm flipH="1">
              <a:off x="1687" y="2931"/>
              <a:ext cx="14" cy="383"/>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9145" name="Object 9"/>
            <p:cNvGraphicFramePr>
              <a:graphicFrameLocks noChangeAspect="1"/>
            </p:cNvGraphicFramePr>
            <p:nvPr/>
          </p:nvGraphicFramePr>
          <p:xfrm>
            <a:off x="1489" y="2523"/>
            <a:ext cx="242" cy="334"/>
          </p:xfrm>
          <a:graphic>
            <a:graphicData uri="http://schemas.openxmlformats.org/presentationml/2006/ole">
              <mc:AlternateContent xmlns:mc="http://schemas.openxmlformats.org/markup-compatibility/2006">
                <mc:Choice xmlns:v="urn:schemas-microsoft-com:vml" Requires="v">
                  <p:oleObj spid="_x0000_s219610" name="Equation" r:id="rId6" imgW="266584" imgH="368140" progId="Equation.3">
                    <p:embed/>
                  </p:oleObj>
                </mc:Choice>
                <mc:Fallback>
                  <p:oleObj name="Equation" r:id="rId6" imgW="266584" imgH="368140" progId="Equation.3">
                    <p:embed/>
                    <p:pic>
                      <p:nvPicPr>
                        <p:cNvPr id="0" name="Picture 2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9" y="2523"/>
                          <a:ext cx="242" cy="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6" name="Line 10"/>
            <p:cNvSpPr>
              <a:spLocks noChangeShapeType="1"/>
            </p:cNvSpPr>
            <p:nvPr/>
          </p:nvSpPr>
          <p:spPr bwMode="auto">
            <a:xfrm>
              <a:off x="1831" y="2978"/>
              <a:ext cx="1488"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47" name="Line 11"/>
            <p:cNvSpPr>
              <a:spLocks noChangeShapeType="1"/>
            </p:cNvSpPr>
            <p:nvPr/>
          </p:nvSpPr>
          <p:spPr bwMode="auto">
            <a:xfrm>
              <a:off x="1923" y="2834"/>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48" name="Line 12"/>
            <p:cNvSpPr>
              <a:spLocks noChangeShapeType="1"/>
            </p:cNvSpPr>
            <p:nvPr/>
          </p:nvSpPr>
          <p:spPr bwMode="auto">
            <a:xfrm>
              <a:off x="2132" y="2834"/>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49" name="Line 13"/>
            <p:cNvSpPr>
              <a:spLocks noChangeShapeType="1"/>
            </p:cNvSpPr>
            <p:nvPr/>
          </p:nvSpPr>
          <p:spPr bwMode="auto">
            <a:xfrm>
              <a:off x="2342" y="2834"/>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0" name="Line 14"/>
            <p:cNvSpPr>
              <a:spLocks noChangeShapeType="1"/>
            </p:cNvSpPr>
            <p:nvPr/>
          </p:nvSpPr>
          <p:spPr bwMode="auto">
            <a:xfrm>
              <a:off x="2551" y="2834"/>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1" name="Line 15"/>
            <p:cNvSpPr>
              <a:spLocks noChangeShapeType="1"/>
            </p:cNvSpPr>
            <p:nvPr/>
          </p:nvSpPr>
          <p:spPr bwMode="auto">
            <a:xfrm>
              <a:off x="2762" y="2834"/>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9152" name="Group 16"/>
            <p:cNvGrpSpPr>
              <a:grpSpLocks/>
            </p:cNvGrpSpPr>
            <p:nvPr/>
          </p:nvGrpSpPr>
          <p:grpSpPr bwMode="auto">
            <a:xfrm>
              <a:off x="295" y="2834"/>
              <a:ext cx="1294" cy="266"/>
              <a:chOff x="288" y="1776"/>
              <a:chExt cx="1294" cy="266"/>
            </a:xfrm>
          </p:grpSpPr>
          <p:sp>
            <p:nvSpPr>
              <p:cNvPr id="219153" name="Line 17"/>
              <p:cNvSpPr>
                <a:spLocks noChangeShapeType="1"/>
              </p:cNvSpPr>
              <p:nvPr/>
            </p:nvSpPr>
            <p:spPr bwMode="auto">
              <a:xfrm>
                <a:off x="288" y="1909"/>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4" name="Line 18"/>
              <p:cNvSpPr>
                <a:spLocks noChangeShapeType="1"/>
              </p:cNvSpPr>
              <p:nvPr/>
            </p:nvSpPr>
            <p:spPr bwMode="auto">
              <a:xfrm>
                <a:off x="56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5" name="Line 19"/>
              <p:cNvSpPr>
                <a:spLocks noChangeShapeType="1"/>
              </p:cNvSpPr>
              <p:nvPr/>
            </p:nvSpPr>
            <p:spPr bwMode="auto">
              <a:xfrm>
                <a:off x="77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6" name="Line 20"/>
              <p:cNvSpPr>
                <a:spLocks noChangeShapeType="1"/>
              </p:cNvSpPr>
              <p:nvPr/>
            </p:nvSpPr>
            <p:spPr bwMode="auto">
              <a:xfrm>
                <a:off x="98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7" name="Line 21"/>
              <p:cNvSpPr>
                <a:spLocks noChangeShapeType="1"/>
              </p:cNvSpPr>
              <p:nvPr/>
            </p:nvSpPr>
            <p:spPr bwMode="auto">
              <a:xfrm>
                <a:off x="119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8" name="Line 22"/>
              <p:cNvSpPr>
                <a:spLocks noChangeShapeType="1"/>
              </p:cNvSpPr>
              <p:nvPr/>
            </p:nvSpPr>
            <p:spPr bwMode="auto">
              <a:xfrm>
                <a:off x="140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9" name="Oval 23"/>
              <p:cNvSpPr>
                <a:spLocks noChangeArrowheads="1"/>
              </p:cNvSpPr>
              <p:nvPr/>
            </p:nvSpPr>
            <p:spPr bwMode="auto">
              <a:xfrm>
                <a:off x="42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0" name="Oval 24"/>
              <p:cNvSpPr>
                <a:spLocks noChangeArrowheads="1"/>
              </p:cNvSpPr>
              <p:nvPr/>
            </p:nvSpPr>
            <p:spPr bwMode="auto">
              <a:xfrm>
                <a:off x="63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1" name="Oval 25"/>
              <p:cNvSpPr>
                <a:spLocks noChangeArrowheads="1"/>
              </p:cNvSpPr>
              <p:nvPr/>
            </p:nvSpPr>
            <p:spPr bwMode="auto">
              <a:xfrm>
                <a:off x="84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2" name="Oval 26"/>
              <p:cNvSpPr>
                <a:spLocks noChangeArrowheads="1"/>
              </p:cNvSpPr>
              <p:nvPr/>
            </p:nvSpPr>
            <p:spPr bwMode="auto">
              <a:xfrm>
                <a:off x="105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3" name="Oval 27"/>
              <p:cNvSpPr>
                <a:spLocks noChangeArrowheads="1"/>
              </p:cNvSpPr>
              <p:nvPr/>
            </p:nvSpPr>
            <p:spPr bwMode="auto">
              <a:xfrm>
                <a:off x="126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9164" name="Line 28"/>
            <p:cNvSpPr>
              <a:spLocks noChangeShapeType="1"/>
            </p:cNvSpPr>
            <p:nvPr/>
          </p:nvSpPr>
          <p:spPr bwMode="auto">
            <a:xfrm>
              <a:off x="2947" y="2834"/>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5" name="Line 29"/>
            <p:cNvSpPr>
              <a:spLocks noChangeShapeType="1"/>
            </p:cNvSpPr>
            <p:nvPr/>
          </p:nvSpPr>
          <p:spPr bwMode="auto">
            <a:xfrm>
              <a:off x="3156" y="2834"/>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19166" name="Object 30"/>
          <p:cNvGraphicFramePr>
            <a:graphicFrameLocks noChangeAspect="1"/>
          </p:cNvGraphicFramePr>
          <p:nvPr/>
        </p:nvGraphicFramePr>
        <p:xfrm>
          <a:off x="1116013" y="3789363"/>
          <a:ext cx="479425" cy="719137"/>
        </p:xfrm>
        <a:graphic>
          <a:graphicData uri="http://schemas.openxmlformats.org/presentationml/2006/ole">
            <mc:AlternateContent xmlns:mc="http://schemas.openxmlformats.org/markup-compatibility/2006">
              <mc:Choice xmlns:v="urn:schemas-microsoft-com:vml" Requires="v">
                <p:oleObj spid="_x0000_s219611" name="Equation" r:id="rId8" imgW="152334" imgH="228501" progId="">
                  <p:embed/>
                </p:oleObj>
              </mc:Choice>
              <mc:Fallback>
                <p:oleObj name="Equation" r:id="rId8" imgW="152334" imgH="228501" progId="">
                  <p:embed/>
                  <p:pic>
                    <p:nvPicPr>
                      <p:cNvPr id="0" name="Picture 2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013" y="3789363"/>
                        <a:ext cx="479425"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9167" name="Object 31"/>
          <p:cNvGraphicFramePr>
            <a:graphicFrameLocks noChangeAspect="1"/>
          </p:cNvGraphicFramePr>
          <p:nvPr/>
        </p:nvGraphicFramePr>
        <p:xfrm>
          <a:off x="3132138" y="3860800"/>
          <a:ext cx="935037" cy="623888"/>
        </p:xfrm>
        <a:graphic>
          <a:graphicData uri="http://schemas.openxmlformats.org/presentationml/2006/ole">
            <mc:AlternateContent xmlns:mc="http://schemas.openxmlformats.org/markup-compatibility/2006">
              <mc:Choice xmlns:v="urn:schemas-microsoft-com:vml" Requires="v">
                <p:oleObj spid="_x0000_s219612" name="Equation" r:id="rId10" imgW="342751" imgH="228501" progId="">
                  <p:embed/>
                </p:oleObj>
              </mc:Choice>
              <mc:Fallback>
                <p:oleObj name="Equation" r:id="rId10" imgW="342751" imgH="228501" progId="">
                  <p:embed/>
                  <p:pic>
                    <p:nvPicPr>
                      <p:cNvPr id="0" name="Picture 2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2138" y="3860800"/>
                        <a:ext cx="935037"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68" name="Line 32"/>
          <p:cNvSpPr>
            <a:spLocks noChangeShapeType="1"/>
          </p:cNvSpPr>
          <p:nvPr/>
        </p:nvSpPr>
        <p:spPr bwMode="auto">
          <a:xfrm>
            <a:off x="5867400" y="4724400"/>
            <a:ext cx="194468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169" name="Line 33"/>
          <p:cNvSpPr>
            <a:spLocks noChangeShapeType="1"/>
          </p:cNvSpPr>
          <p:nvPr/>
        </p:nvSpPr>
        <p:spPr bwMode="auto">
          <a:xfrm flipH="1">
            <a:off x="6516688" y="4508500"/>
            <a:ext cx="431800" cy="3603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170" name="Line 34"/>
          <p:cNvSpPr>
            <a:spLocks noChangeShapeType="1"/>
          </p:cNvSpPr>
          <p:nvPr/>
        </p:nvSpPr>
        <p:spPr bwMode="auto">
          <a:xfrm flipH="1">
            <a:off x="6804025" y="4508500"/>
            <a:ext cx="431800" cy="3603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171" name="Line 35"/>
          <p:cNvSpPr>
            <a:spLocks noChangeShapeType="1"/>
          </p:cNvSpPr>
          <p:nvPr/>
        </p:nvSpPr>
        <p:spPr bwMode="auto">
          <a:xfrm flipH="1">
            <a:off x="7092950" y="4508500"/>
            <a:ext cx="431800" cy="3603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19172" name="Object 36"/>
          <p:cNvGraphicFramePr>
            <a:graphicFrameLocks noChangeAspect="1"/>
          </p:cNvGraphicFramePr>
          <p:nvPr/>
        </p:nvGraphicFramePr>
        <p:xfrm>
          <a:off x="5940425" y="3573463"/>
          <a:ext cx="1870075" cy="1074737"/>
        </p:xfrm>
        <a:graphic>
          <a:graphicData uri="http://schemas.openxmlformats.org/presentationml/2006/ole">
            <mc:AlternateContent xmlns:mc="http://schemas.openxmlformats.org/markup-compatibility/2006">
              <mc:Choice xmlns:v="urn:schemas-microsoft-com:vml" Requires="v">
                <p:oleObj spid="_x0000_s219613" name="Equation" r:id="rId12" imgW="685800" imgH="393700" progId="">
                  <p:embed/>
                </p:oleObj>
              </mc:Choice>
              <mc:Fallback>
                <p:oleObj name="Equation" r:id="rId12" imgW="685800" imgH="393700" progId="">
                  <p:embed/>
                  <p:pic>
                    <p:nvPicPr>
                      <p:cNvPr id="0" name="Picture 2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40425" y="3573463"/>
                        <a:ext cx="1870075" cy="1074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73" name="Line 37"/>
          <p:cNvSpPr>
            <a:spLocks noChangeShapeType="1"/>
          </p:cNvSpPr>
          <p:nvPr/>
        </p:nvSpPr>
        <p:spPr bwMode="auto">
          <a:xfrm>
            <a:off x="3348038" y="2349500"/>
            <a:ext cx="143986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9166"/>
                                        </p:tgtEl>
                                        <p:attrNameLst>
                                          <p:attrName>style.visibility</p:attrName>
                                        </p:attrNameLst>
                                      </p:cBhvr>
                                      <p:to>
                                        <p:strVal val="visible"/>
                                      </p:to>
                                    </p:set>
                                    <p:animEffect transition="in" filter="blinds(horizontal)">
                                      <p:cBhvr>
                                        <p:cTn id="7" dur="500"/>
                                        <p:tgtEl>
                                          <p:spTgt spid="2191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9167"/>
                                        </p:tgtEl>
                                        <p:attrNameLst>
                                          <p:attrName>style.visibility</p:attrName>
                                        </p:attrNameLst>
                                      </p:cBhvr>
                                      <p:to>
                                        <p:strVal val="visible"/>
                                      </p:to>
                                    </p:set>
                                    <p:animEffect transition="in" filter="blinds(horizontal)">
                                      <p:cBhvr>
                                        <p:cTn id="12" dur="500"/>
                                        <p:tgtEl>
                                          <p:spTgt spid="2191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9172"/>
                                        </p:tgtEl>
                                        <p:attrNameLst>
                                          <p:attrName>style.visibility</p:attrName>
                                        </p:attrNameLst>
                                      </p:cBhvr>
                                      <p:to>
                                        <p:strVal val="visible"/>
                                      </p:to>
                                    </p:set>
                                    <p:animEffect transition="in" filter="blinds(horizontal)">
                                      <p:cBhvr>
                                        <p:cTn id="17" dur="500"/>
                                        <p:tgtEl>
                                          <p:spTgt spid="2191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9173"/>
                                        </p:tgtEl>
                                        <p:attrNameLst>
                                          <p:attrName>style.visibility</p:attrName>
                                        </p:attrNameLst>
                                      </p:cBhvr>
                                      <p:to>
                                        <p:strVal val="visible"/>
                                      </p:to>
                                    </p:set>
                                    <p:animEffect transition="in" filter="blinds(horizontal)">
                                      <p:cBhvr>
                                        <p:cTn id="22" dur="500"/>
                                        <p:tgtEl>
                                          <p:spTgt spid="219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7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8913"/>
            <a:ext cx="9144000" cy="345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0163" name="Oval 3"/>
          <p:cNvSpPr>
            <a:spLocks noChangeArrowheads="1"/>
          </p:cNvSpPr>
          <p:nvPr/>
        </p:nvSpPr>
        <p:spPr bwMode="auto">
          <a:xfrm>
            <a:off x="5103813" y="4257675"/>
            <a:ext cx="914400" cy="1371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64" name="Line 4"/>
          <p:cNvSpPr>
            <a:spLocks noChangeShapeType="1"/>
          </p:cNvSpPr>
          <p:nvPr/>
        </p:nvSpPr>
        <p:spPr bwMode="auto">
          <a:xfrm flipH="1">
            <a:off x="5332413" y="4941888"/>
            <a:ext cx="247650" cy="458787"/>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0165" name="Object 5"/>
          <p:cNvGraphicFramePr>
            <a:graphicFrameLocks noChangeAspect="1"/>
          </p:cNvGraphicFramePr>
          <p:nvPr/>
        </p:nvGraphicFramePr>
        <p:xfrm>
          <a:off x="5364163" y="4292600"/>
          <a:ext cx="404812" cy="519113"/>
        </p:xfrm>
        <a:graphic>
          <a:graphicData uri="http://schemas.openxmlformats.org/presentationml/2006/ole">
            <mc:AlternateContent xmlns:mc="http://schemas.openxmlformats.org/markup-compatibility/2006">
              <mc:Choice xmlns:v="urn:schemas-microsoft-com:vml" Requires="v">
                <p:oleObj spid="_x0000_s220632" name="Equation" r:id="rId4" imgW="177646" imgH="228402" progId="">
                  <p:embed/>
                </p:oleObj>
              </mc:Choice>
              <mc:Fallback>
                <p:oleObj name="Equation" r:id="rId4" imgW="177646" imgH="228402" progId="">
                  <p:embed/>
                  <p:pic>
                    <p:nvPicPr>
                      <p:cNvPr id="0" name="Picture 2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4292600"/>
                        <a:ext cx="404812"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0166" name="Oval 6"/>
          <p:cNvSpPr>
            <a:spLocks noChangeArrowheads="1"/>
          </p:cNvSpPr>
          <p:nvPr/>
        </p:nvSpPr>
        <p:spPr bwMode="auto">
          <a:xfrm>
            <a:off x="2208213" y="4257675"/>
            <a:ext cx="914400" cy="1371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67" name="Line 7"/>
          <p:cNvSpPr>
            <a:spLocks noChangeShapeType="1"/>
          </p:cNvSpPr>
          <p:nvPr/>
        </p:nvSpPr>
        <p:spPr bwMode="auto">
          <a:xfrm flipH="1">
            <a:off x="2894013" y="4868863"/>
            <a:ext cx="22225" cy="608012"/>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0168" name="Object 8"/>
          <p:cNvGraphicFramePr>
            <a:graphicFrameLocks noChangeAspect="1"/>
          </p:cNvGraphicFramePr>
          <p:nvPr/>
        </p:nvGraphicFramePr>
        <p:xfrm>
          <a:off x="2579688" y="4221163"/>
          <a:ext cx="384175" cy="530225"/>
        </p:xfrm>
        <a:graphic>
          <a:graphicData uri="http://schemas.openxmlformats.org/presentationml/2006/ole">
            <mc:AlternateContent xmlns:mc="http://schemas.openxmlformats.org/markup-compatibility/2006">
              <mc:Choice xmlns:v="urn:schemas-microsoft-com:vml" Requires="v">
                <p:oleObj spid="_x0000_s220633" name="Equation" r:id="rId6" imgW="266584" imgH="368140" progId="Equation.3">
                  <p:embed/>
                </p:oleObj>
              </mc:Choice>
              <mc:Fallback>
                <p:oleObj name="Equation" r:id="rId6" imgW="266584" imgH="368140" progId="Equation.3">
                  <p:embed/>
                  <p:pic>
                    <p:nvPicPr>
                      <p:cNvPr id="0" name="Picture 2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9688" y="4221163"/>
                        <a:ext cx="3841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0169" name="Line 9"/>
          <p:cNvSpPr>
            <a:spLocks noChangeShapeType="1"/>
          </p:cNvSpPr>
          <p:nvPr/>
        </p:nvSpPr>
        <p:spPr bwMode="auto">
          <a:xfrm>
            <a:off x="3122613" y="4943475"/>
            <a:ext cx="2362200"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70" name="Line 10"/>
          <p:cNvSpPr>
            <a:spLocks noChangeShapeType="1"/>
          </p:cNvSpPr>
          <p:nvPr/>
        </p:nvSpPr>
        <p:spPr bwMode="auto">
          <a:xfrm>
            <a:off x="3268663" y="4714875"/>
            <a:ext cx="1587" cy="422275"/>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71" name="Line 11"/>
          <p:cNvSpPr>
            <a:spLocks noChangeShapeType="1"/>
          </p:cNvSpPr>
          <p:nvPr/>
        </p:nvSpPr>
        <p:spPr bwMode="auto">
          <a:xfrm>
            <a:off x="3600450" y="4714875"/>
            <a:ext cx="1588" cy="422275"/>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72" name="Line 12"/>
          <p:cNvSpPr>
            <a:spLocks noChangeShapeType="1"/>
          </p:cNvSpPr>
          <p:nvPr/>
        </p:nvSpPr>
        <p:spPr bwMode="auto">
          <a:xfrm>
            <a:off x="3933825" y="4714875"/>
            <a:ext cx="1588" cy="422275"/>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73" name="Line 13"/>
          <p:cNvSpPr>
            <a:spLocks noChangeShapeType="1"/>
          </p:cNvSpPr>
          <p:nvPr/>
        </p:nvSpPr>
        <p:spPr bwMode="auto">
          <a:xfrm>
            <a:off x="4265613" y="4714875"/>
            <a:ext cx="1587" cy="422275"/>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74" name="Line 14"/>
          <p:cNvSpPr>
            <a:spLocks noChangeShapeType="1"/>
          </p:cNvSpPr>
          <p:nvPr/>
        </p:nvSpPr>
        <p:spPr bwMode="auto">
          <a:xfrm>
            <a:off x="4600575" y="4714875"/>
            <a:ext cx="1588" cy="422275"/>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0175" name="Group 15"/>
          <p:cNvGrpSpPr>
            <a:grpSpLocks/>
          </p:cNvGrpSpPr>
          <p:nvPr/>
        </p:nvGrpSpPr>
        <p:grpSpPr bwMode="auto">
          <a:xfrm>
            <a:off x="684213" y="4714875"/>
            <a:ext cx="2054225" cy="422275"/>
            <a:chOff x="288" y="1776"/>
            <a:chExt cx="1294" cy="266"/>
          </a:xfrm>
        </p:grpSpPr>
        <p:sp>
          <p:nvSpPr>
            <p:cNvPr id="220176" name="Line 16"/>
            <p:cNvSpPr>
              <a:spLocks noChangeShapeType="1"/>
            </p:cNvSpPr>
            <p:nvPr/>
          </p:nvSpPr>
          <p:spPr bwMode="auto">
            <a:xfrm>
              <a:off x="288" y="1909"/>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77" name="Line 17"/>
            <p:cNvSpPr>
              <a:spLocks noChangeShapeType="1"/>
            </p:cNvSpPr>
            <p:nvPr/>
          </p:nvSpPr>
          <p:spPr bwMode="auto">
            <a:xfrm>
              <a:off x="56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78" name="Line 18"/>
            <p:cNvSpPr>
              <a:spLocks noChangeShapeType="1"/>
            </p:cNvSpPr>
            <p:nvPr/>
          </p:nvSpPr>
          <p:spPr bwMode="auto">
            <a:xfrm>
              <a:off x="77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79" name="Line 19"/>
            <p:cNvSpPr>
              <a:spLocks noChangeShapeType="1"/>
            </p:cNvSpPr>
            <p:nvPr/>
          </p:nvSpPr>
          <p:spPr bwMode="auto">
            <a:xfrm>
              <a:off x="98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80" name="Line 20"/>
            <p:cNvSpPr>
              <a:spLocks noChangeShapeType="1"/>
            </p:cNvSpPr>
            <p:nvPr/>
          </p:nvSpPr>
          <p:spPr bwMode="auto">
            <a:xfrm>
              <a:off x="119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81" name="Line 21"/>
            <p:cNvSpPr>
              <a:spLocks noChangeShapeType="1"/>
            </p:cNvSpPr>
            <p:nvPr/>
          </p:nvSpPr>
          <p:spPr bwMode="auto">
            <a:xfrm>
              <a:off x="140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82" name="Oval 22"/>
            <p:cNvSpPr>
              <a:spLocks noChangeArrowheads="1"/>
            </p:cNvSpPr>
            <p:nvPr/>
          </p:nvSpPr>
          <p:spPr bwMode="auto">
            <a:xfrm>
              <a:off x="42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83" name="Oval 23"/>
            <p:cNvSpPr>
              <a:spLocks noChangeArrowheads="1"/>
            </p:cNvSpPr>
            <p:nvPr/>
          </p:nvSpPr>
          <p:spPr bwMode="auto">
            <a:xfrm>
              <a:off x="63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84" name="Oval 24"/>
            <p:cNvSpPr>
              <a:spLocks noChangeArrowheads="1"/>
            </p:cNvSpPr>
            <p:nvPr/>
          </p:nvSpPr>
          <p:spPr bwMode="auto">
            <a:xfrm>
              <a:off x="84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85" name="Oval 25"/>
            <p:cNvSpPr>
              <a:spLocks noChangeArrowheads="1"/>
            </p:cNvSpPr>
            <p:nvPr/>
          </p:nvSpPr>
          <p:spPr bwMode="auto">
            <a:xfrm>
              <a:off x="105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86" name="Oval 26"/>
            <p:cNvSpPr>
              <a:spLocks noChangeArrowheads="1"/>
            </p:cNvSpPr>
            <p:nvPr/>
          </p:nvSpPr>
          <p:spPr bwMode="auto">
            <a:xfrm>
              <a:off x="126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0187" name="Line 27"/>
          <p:cNvSpPr>
            <a:spLocks noChangeShapeType="1"/>
          </p:cNvSpPr>
          <p:nvPr/>
        </p:nvSpPr>
        <p:spPr bwMode="auto">
          <a:xfrm>
            <a:off x="4894263" y="4714875"/>
            <a:ext cx="1587" cy="422275"/>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88" name="Line 28"/>
          <p:cNvSpPr>
            <a:spLocks noChangeShapeType="1"/>
          </p:cNvSpPr>
          <p:nvPr/>
        </p:nvSpPr>
        <p:spPr bwMode="auto">
          <a:xfrm>
            <a:off x="5226050" y="4714875"/>
            <a:ext cx="1588" cy="422275"/>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0189" name="Object 29"/>
          <p:cNvGraphicFramePr>
            <a:graphicFrameLocks noChangeAspect="1"/>
          </p:cNvGraphicFramePr>
          <p:nvPr/>
        </p:nvGraphicFramePr>
        <p:xfrm>
          <a:off x="1331913" y="4005263"/>
          <a:ext cx="479425" cy="719137"/>
        </p:xfrm>
        <a:graphic>
          <a:graphicData uri="http://schemas.openxmlformats.org/presentationml/2006/ole">
            <mc:AlternateContent xmlns:mc="http://schemas.openxmlformats.org/markup-compatibility/2006">
              <mc:Choice xmlns:v="urn:schemas-microsoft-com:vml" Requires="v">
                <p:oleObj spid="_x0000_s220634" name="Equation" r:id="rId8" imgW="152334" imgH="228501" progId="">
                  <p:embed/>
                </p:oleObj>
              </mc:Choice>
              <mc:Fallback>
                <p:oleObj name="Equation" r:id="rId8" imgW="152334" imgH="228501" progId="">
                  <p:embed/>
                  <p:pic>
                    <p:nvPicPr>
                      <p:cNvPr id="0" name="Picture 2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4005263"/>
                        <a:ext cx="479425"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0190" name="Object 30"/>
          <p:cNvGraphicFramePr>
            <a:graphicFrameLocks noChangeAspect="1"/>
          </p:cNvGraphicFramePr>
          <p:nvPr/>
        </p:nvGraphicFramePr>
        <p:xfrm>
          <a:off x="3348038" y="4076700"/>
          <a:ext cx="935037" cy="623888"/>
        </p:xfrm>
        <a:graphic>
          <a:graphicData uri="http://schemas.openxmlformats.org/presentationml/2006/ole">
            <mc:AlternateContent xmlns:mc="http://schemas.openxmlformats.org/markup-compatibility/2006">
              <mc:Choice xmlns:v="urn:schemas-microsoft-com:vml" Requires="v">
                <p:oleObj spid="_x0000_s220635" name="Equation" r:id="rId10" imgW="342751" imgH="228501" progId="">
                  <p:embed/>
                </p:oleObj>
              </mc:Choice>
              <mc:Fallback>
                <p:oleObj name="Equation" r:id="rId10" imgW="342751" imgH="228501" progId="">
                  <p:embed/>
                  <p:pic>
                    <p:nvPicPr>
                      <p:cNvPr id="0" name="Picture 2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8038" y="4076700"/>
                        <a:ext cx="935037"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0191" name="Line 31"/>
          <p:cNvSpPr>
            <a:spLocks noChangeShapeType="1"/>
          </p:cNvSpPr>
          <p:nvPr/>
        </p:nvSpPr>
        <p:spPr bwMode="auto">
          <a:xfrm>
            <a:off x="6084888" y="4941888"/>
            <a:ext cx="1944687"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0192" name="Line 32"/>
          <p:cNvSpPr>
            <a:spLocks noChangeShapeType="1"/>
          </p:cNvSpPr>
          <p:nvPr/>
        </p:nvSpPr>
        <p:spPr bwMode="auto">
          <a:xfrm flipH="1">
            <a:off x="6732588" y="4724400"/>
            <a:ext cx="215900" cy="4333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0193" name="Line 33"/>
          <p:cNvSpPr>
            <a:spLocks noChangeShapeType="1"/>
          </p:cNvSpPr>
          <p:nvPr/>
        </p:nvSpPr>
        <p:spPr bwMode="auto">
          <a:xfrm flipH="1">
            <a:off x="6877050" y="4724400"/>
            <a:ext cx="215900" cy="4333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0194" name="Line 34"/>
          <p:cNvSpPr>
            <a:spLocks noChangeShapeType="1"/>
          </p:cNvSpPr>
          <p:nvPr/>
        </p:nvSpPr>
        <p:spPr bwMode="auto">
          <a:xfrm flipH="1">
            <a:off x="7019925" y="4724400"/>
            <a:ext cx="215900" cy="431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0195" name="Object 35"/>
          <p:cNvGraphicFramePr>
            <a:graphicFrameLocks noChangeAspect="1"/>
          </p:cNvGraphicFramePr>
          <p:nvPr/>
        </p:nvGraphicFramePr>
        <p:xfrm>
          <a:off x="6156325" y="3860800"/>
          <a:ext cx="1870075" cy="1074738"/>
        </p:xfrm>
        <a:graphic>
          <a:graphicData uri="http://schemas.openxmlformats.org/presentationml/2006/ole">
            <mc:AlternateContent xmlns:mc="http://schemas.openxmlformats.org/markup-compatibility/2006">
              <mc:Choice xmlns:v="urn:schemas-microsoft-com:vml" Requires="v">
                <p:oleObj spid="_x0000_s220636" name="Equation" r:id="rId12" imgW="685800" imgH="393700" progId="">
                  <p:embed/>
                </p:oleObj>
              </mc:Choice>
              <mc:Fallback>
                <p:oleObj name="Equation" r:id="rId12" imgW="685800" imgH="393700" progId="">
                  <p:embed/>
                  <p:pic>
                    <p:nvPicPr>
                      <p:cNvPr id="0" name="Picture 2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56325" y="3860800"/>
                        <a:ext cx="1870075" cy="107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0196" name="Line 36"/>
          <p:cNvSpPr>
            <a:spLocks noChangeShapeType="1"/>
          </p:cNvSpPr>
          <p:nvPr/>
        </p:nvSpPr>
        <p:spPr bwMode="auto">
          <a:xfrm>
            <a:off x="468313" y="3573463"/>
            <a:ext cx="15113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0189"/>
                                        </p:tgtEl>
                                        <p:attrNameLst>
                                          <p:attrName>style.visibility</p:attrName>
                                        </p:attrNameLst>
                                      </p:cBhvr>
                                      <p:to>
                                        <p:strVal val="visible"/>
                                      </p:to>
                                    </p:set>
                                    <p:animEffect transition="in" filter="blinds(horizontal)">
                                      <p:cBhvr>
                                        <p:cTn id="7" dur="500"/>
                                        <p:tgtEl>
                                          <p:spTgt spid="2201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0190"/>
                                        </p:tgtEl>
                                        <p:attrNameLst>
                                          <p:attrName>style.visibility</p:attrName>
                                        </p:attrNameLst>
                                      </p:cBhvr>
                                      <p:to>
                                        <p:strVal val="visible"/>
                                      </p:to>
                                    </p:set>
                                    <p:animEffect transition="in" filter="blinds(horizontal)">
                                      <p:cBhvr>
                                        <p:cTn id="12" dur="500"/>
                                        <p:tgtEl>
                                          <p:spTgt spid="2201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0195"/>
                                        </p:tgtEl>
                                        <p:attrNameLst>
                                          <p:attrName>style.visibility</p:attrName>
                                        </p:attrNameLst>
                                      </p:cBhvr>
                                      <p:to>
                                        <p:strVal val="visible"/>
                                      </p:to>
                                    </p:set>
                                    <p:animEffect transition="in" filter="blinds(horizontal)">
                                      <p:cBhvr>
                                        <p:cTn id="17" dur="500"/>
                                        <p:tgtEl>
                                          <p:spTgt spid="2201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0196"/>
                                        </p:tgtEl>
                                        <p:attrNameLst>
                                          <p:attrName>style.visibility</p:attrName>
                                        </p:attrNameLst>
                                      </p:cBhvr>
                                      <p:to>
                                        <p:strVal val="visible"/>
                                      </p:to>
                                    </p:set>
                                    <p:animEffect transition="in" filter="blinds(horizontal)">
                                      <p:cBhvr>
                                        <p:cTn id="22" dur="500"/>
                                        <p:tgtEl>
                                          <p:spTgt spid="220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9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Oval 2"/>
          <p:cNvSpPr>
            <a:spLocks noChangeArrowheads="1"/>
          </p:cNvSpPr>
          <p:nvPr/>
        </p:nvSpPr>
        <p:spPr bwMode="auto">
          <a:xfrm>
            <a:off x="3492500" y="4221163"/>
            <a:ext cx="914400" cy="1371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211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3375"/>
            <a:ext cx="9144000" cy="32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1188" name="Object 4"/>
          <p:cNvGraphicFramePr>
            <a:graphicFrameLocks noChangeAspect="1"/>
          </p:cNvGraphicFramePr>
          <p:nvPr/>
        </p:nvGraphicFramePr>
        <p:xfrm>
          <a:off x="3851275" y="4292600"/>
          <a:ext cx="449263" cy="576263"/>
        </p:xfrm>
        <a:graphic>
          <a:graphicData uri="http://schemas.openxmlformats.org/presentationml/2006/ole">
            <mc:AlternateContent xmlns:mc="http://schemas.openxmlformats.org/markup-compatibility/2006">
              <mc:Choice xmlns:v="urn:schemas-microsoft-com:vml" Requires="v">
                <p:oleObj spid="_x0000_s221383" name="Equation" r:id="rId4" imgW="177646" imgH="228402" progId="">
                  <p:embed/>
                </p:oleObj>
              </mc:Choice>
              <mc:Fallback>
                <p:oleObj name="Equation" r:id="rId4" imgW="177646" imgH="228402" progId="">
                  <p:embed/>
                  <p:pic>
                    <p:nvPicPr>
                      <p:cNvPr id="0" name="Picture 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4292600"/>
                        <a:ext cx="449263"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1189" name="Oval 5"/>
          <p:cNvSpPr>
            <a:spLocks noChangeArrowheads="1"/>
          </p:cNvSpPr>
          <p:nvPr/>
        </p:nvSpPr>
        <p:spPr bwMode="auto">
          <a:xfrm>
            <a:off x="1992313" y="4257675"/>
            <a:ext cx="914400" cy="1371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0" name="Line 6"/>
          <p:cNvSpPr>
            <a:spLocks noChangeShapeType="1"/>
          </p:cNvSpPr>
          <p:nvPr/>
        </p:nvSpPr>
        <p:spPr bwMode="auto">
          <a:xfrm flipH="1">
            <a:off x="2678113" y="4868863"/>
            <a:ext cx="22225" cy="608012"/>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1191" name="Object 7"/>
          <p:cNvGraphicFramePr>
            <a:graphicFrameLocks noChangeAspect="1"/>
          </p:cNvGraphicFramePr>
          <p:nvPr/>
        </p:nvGraphicFramePr>
        <p:xfrm>
          <a:off x="2363788" y="4221163"/>
          <a:ext cx="384175" cy="530225"/>
        </p:xfrm>
        <a:graphic>
          <a:graphicData uri="http://schemas.openxmlformats.org/presentationml/2006/ole">
            <mc:AlternateContent xmlns:mc="http://schemas.openxmlformats.org/markup-compatibility/2006">
              <mc:Choice xmlns:v="urn:schemas-microsoft-com:vml" Requires="v">
                <p:oleObj spid="_x0000_s221384" name="Equation" r:id="rId6" imgW="266584" imgH="368140" progId="Equation.3">
                  <p:embed/>
                </p:oleObj>
              </mc:Choice>
              <mc:Fallback>
                <p:oleObj name="Equation" r:id="rId6" imgW="266584" imgH="368140" progId="Equation.3">
                  <p:embed/>
                  <p:pic>
                    <p:nvPicPr>
                      <p:cNvPr id="0" name="Picture 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3788" y="4221163"/>
                        <a:ext cx="3841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1192" name="Line 8"/>
          <p:cNvSpPr>
            <a:spLocks noChangeShapeType="1"/>
          </p:cNvSpPr>
          <p:nvPr/>
        </p:nvSpPr>
        <p:spPr bwMode="auto">
          <a:xfrm flipV="1">
            <a:off x="2906713" y="4941888"/>
            <a:ext cx="1160462" cy="1587"/>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3" name="Line 9"/>
          <p:cNvSpPr>
            <a:spLocks noChangeShapeType="1"/>
          </p:cNvSpPr>
          <p:nvPr/>
        </p:nvSpPr>
        <p:spPr bwMode="auto">
          <a:xfrm>
            <a:off x="3052763" y="4714875"/>
            <a:ext cx="1587" cy="422275"/>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4" name="Line 10"/>
          <p:cNvSpPr>
            <a:spLocks noChangeShapeType="1"/>
          </p:cNvSpPr>
          <p:nvPr/>
        </p:nvSpPr>
        <p:spPr bwMode="auto">
          <a:xfrm>
            <a:off x="3384550" y="4714875"/>
            <a:ext cx="1588" cy="422275"/>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1195" name="Group 11"/>
          <p:cNvGrpSpPr>
            <a:grpSpLocks/>
          </p:cNvGrpSpPr>
          <p:nvPr/>
        </p:nvGrpSpPr>
        <p:grpSpPr bwMode="auto">
          <a:xfrm>
            <a:off x="468313" y="4724400"/>
            <a:ext cx="2054225" cy="422275"/>
            <a:chOff x="288" y="1776"/>
            <a:chExt cx="1294" cy="266"/>
          </a:xfrm>
        </p:grpSpPr>
        <p:sp>
          <p:nvSpPr>
            <p:cNvPr id="221196" name="Line 12"/>
            <p:cNvSpPr>
              <a:spLocks noChangeShapeType="1"/>
            </p:cNvSpPr>
            <p:nvPr/>
          </p:nvSpPr>
          <p:spPr bwMode="auto">
            <a:xfrm>
              <a:off x="288" y="1909"/>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7" name="Line 13"/>
            <p:cNvSpPr>
              <a:spLocks noChangeShapeType="1"/>
            </p:cNvSpPr>
            <p:nvPr/>
          </p:nvSpPr>
          <p:spPr bwMode="auto">
            <a:xfrm>
              <a:off x="56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8" name="Line 14"/>
            <p:cNvSpPr>
              <a:spLocks noChangeShapeType="1"/>
            </p:cNvSpPr>
            <p:nvPr/>
          </p:nvSpPr>
          <p:spPr bwMode="auto">
            <a:xfrm>
              <a:off x="77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9" name="Line 15"/>
            <p:cNvSpPr>
              <a:spLocks noChangeShapeType="1"/>
            </p:cNvSpPr>
            <p:nvPr/>
          </p:nvSpPr>
          <p:spPr bwMode="auto">
            <a:xfrm>
              <a:off x="98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0" name="Line 16"/>
            <p:cNvSpPr>
              <a:spLocks noChangeShapeType="1"/>
            </p:cNvSpPr>
            <p:nvPr/>
          </p:nvSpPr>
          <p:spPr bwMode="auto">
            <a:xfrm>
              <a:off x="119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1" name="Line 17"/>
            <p:cNvSpPr>
              <a:spLocks noChangeShapeType="1"/>
            </p:cNvSpPr>
            <p:nvPr/>
          </p:nvSpPr>
          <p:spPr bwMode="auto">
            <a:xfrm>
              <a:off x="140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2" name="Oval 18"/>
            <p:cNvSpPr>
              <a:spLocks noChangeArrowheads="1"/>
            </p:cNvSpPr>
            <p:nvPr/>
          </p:nvSpPr>
          <p:spPr bwMode="auto">
            <a:xfrm>
              <a:off x="42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3" name="Oval 19"/>
            <p:cNvSpPr>
              <a:spLocks noChangeArrowheads="1"/>
            </p:cNvSpPr>
            <p:nvPr/>
          </p:nvSpPr>
          <p:spPr bwMode="auto">
            <a:xfrm>
              <a:off x="63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4" name="Oval 20"/>
            <p:cNvSpPr>
              <a:spLocks noChangeArrowheads="1"/>
            </p:cNvSpPr>
            <p:nvPr/>
          </p:nvSpPr>
          <p:spPr bwMode="auto">
            <a:xfrm>
              <a:off x="84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5" name="Oval 21"/>
            <p:cNvSpPr>
              <a:spLocks noChangeArrowheads="1"/>
            </p:cNvSpPr>
            <p:nvPr/>
          </p:nvSpPr>
          <p:spPr bwMode="auto">
            <a:xfrm>
              <a:off x="105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6" name="Oval 22"/>
            <p:cNvSpPr>
              <a:spLocks noChangeArrowheads="1"/>
            </p:cNvSpPr>
            <p:nvPr/>
          </p:nvSpPr>
          <p:spPr bwMode="auto">
            <a:xfrm>
              <a:off x="126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1207" name="Oval 23"/>
          <p:cNvSpPr>
            <a:spLocks noChangeArrowheads="1"/>
          </p:cNvSpPr>
          <p:nvPr/>
        </p:nvSpPr>
        <p:spPr bwMode="auto">
          <a:xfrm>
            <a:off x="3995738" y="5013325"/>
            <a:ext cx="144462" cy="144463"/>
          </a:xfrm>
          <a:prstGeom prst="ellipse">
            <a:avLst/>
          </a:prstGeom>
          <a:solidFill>
            <a:srgbClr val="FF0000"/>
          </a:solidFill>
          <a:ln>
            <a:noFill/>
          </a:ln>
          <a:effectLst/>
          <a:extLst>
            <a:ext uri="{91240B29-F687-4F45-9708-019B960494DF}">
              <a14:hiddenLine xmlns:a14="http://schemas.microsoft.com/office/drawing/2010/main" w="254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8" name="Line 24"/>
          <p:cNvSpPr>
            <a:spLocks noChangeShapeType="1"/>
          </p:cNvSpPr>
          <p:nvPr/>
        </p:nvSpPr>
        <p:spPr bwMode="auto">
          <a:xfrm flipV="1">
            <a:off x="684213" y="2636838"/>
            <a:ext cx="360045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1208"/>
                                        </p:tgtEl>
                                        <p:attrNameLst>
                                          <p:attrName>style.visibility</p:attrName>
                                        </p:attrNameLst>
                                      </p:cBhvr>
                                      <p:to>
                                        <p:strVal val="visible"/>
                                      </p:to>
                                    </p:set>
                                    <p:animEffect transition="in" filter="blinds(horizontal)">
                                      <p:cBhvr>
                                        <p:cTn id="7" dur="500"/>
                                        <p:tgtEl>
                                          <p:spTgt spid="22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0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0713"/>
            <a:ext cx="8964613" cy="309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2211" name="Oval 3"/>
          <p:cNvSpPr>
            <a:spLocks noChangeArrowheads="1"/>
          </p:cNvSpPr>
          <p:nvPr/>
        </p:nvSpPr>
        <p:spPr bwMode="auto">
          <a:xfrm>
            <a:off x="1992313" y="4257675"/>
            <a:ext cx="914400" cy="1371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12" name="Line 4"/>
          <p:cNvSpPr>
            <a:spLocks noChangeShapeType="1"/>
          </p:cNvSpPr>
          <p:nvPr/>
        </p:nvSpPr>
        <p:spPr bwMode="auto">
          <a:xfrm flipH="1">
            <a:off x="2678113" y="4868863"/>
            <a:ext cx="22225" cy="608012"/>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2213" name="Object 5"/>
          <p:cNvGraphicFramePr>
            <a:graphicFrameLocks noChangeAspect="1"/>
          </p:cNvGraphicFramePr>
          <p:nvPr/>
        </p:nvGraphicFramePr>
        <p:xfrm>
          <a:off x="2268538" y="4292600"/>
          <a:ext cx="384175" cy="530225"/>
        </p:xfrm>
        <a:graphic>
          <a:graphicData uri="http://schemas.openxmlformats.org/presentationml/2006/ole">
            <mc:AlternateContent xmlns:mc="http://schemas.openxmlformats.org/markup-compatibility/2006">
              <mc:Choice xmlns:v="urn:schemas-microsoft-com:vml" Requires="v">
                <p:oleObj spid="_x0000_s222764" name="Equation" r:id="rId4" imgW="266584" imgH="368140" progId="Equation.3">
                  <p:embed/>
                </p:oleObj>
              </mc:Choice>
              <mc:Fallback>
                <p:oleObj name="Equation" r:id="rId4" imgW="266584" imgH="368140" progId="Equation.3">
                  <p:embed/>
                  <p:pic>
                    <p:nvPicPr>
                      <p:cNvPr id="0" name="Picture 2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4292600"/>
                        <a:ext cx="3841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2214" name="Group 6"/>
          <p:cNvGrpSpPr>
            <a:grpSpLocks/>
          </p:cNvGrpSpPr>
          <p:nvPr/>
        </p:nvGrpSpPr>
        <p:grpSpPr bwMode="auto">
          <a:xfrm>
            <a:off x="395288" y="4797425"/>
            <a:ext cx="2054225" cy="422275"/>
            <a:chOff x="288" y="1776"/>
            <a:chExt cx="1294" cy="266"/>
          </a:xfrm>
        </p:grpSpPr>
        <p:sp>
          <p:nvSpPr>
            <p:cNvPr id="222215" name="Line 7"/>
            <p:cNvSpPr>
              <a:spLocks noChangeShapeType="1"/>
            </p:cNvSpPr>
            <p:nvPr/>
          </p:nvSpPr>
          <p:spPr bwMode="auto">
            <a:xfrm>
              <a:off x="288" y="1909"/>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16" name="Line 8"/>
            <p:cNvSpPr>
              <a:spLocks noChangeShapeType="1"/>
            </p:cNvSpPr>
            <p:nvPr/>
          </p:nvSpPr>
          <p:spPr bwMode="auto">
            <a:xfrm>
              <a:off x="56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17" name="Line 9"/>
            <p:cNvSpPr>
              <a:spLocks noChangeShapeType="1"/>
            </p:cNvSpPr>
            <p:nvPr/>
          </p:nvSpPr>
          <p:spPr bwMode="auto">
            <a:xfrm>
              <a:off x="77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18" name="Line 10"/>
            <p:cNvSpPr>
              <a:spLocks noChangeShapeType="1"/>
            </p:cNvSpPr>
            <p:nvPr/>
          </p:nvSpPr>
          <p:spPr bwMode="auto">
            <a:xfrm>
              <a:off x="98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19" name="Line 11"/>
            <p:cNvSpPr>
              <a:spLocks noChangeShapeType="1"/>
            </p:cNvSpPr>
            <p:nvPr/>
          </p:nvSpPr>
          <p:spPr bwMode="auto">
            <a:xfrm>
              <a:off x="119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20" name="Line 12"/>
            <p:cNvSpPr>
              <a:spLocks noChangeShapeType="1"/>
            </p:cNvSpPr>
            <p:nvPr/>
          </p:nvSpPr>
          <p:spPr bwMode="auto">
            <a:xfrm>
              <a:off x="140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21" name="Oval 13"/>
            <p:cNvSpPr>
              <a:spLocks noChangeArrowheads="1"/>
            </p:cNvSpPr>
            <p:nvPr/>
          </p:nvSpPr>
          <p:spPr bwMode="auto">
            <a:xfrm>
              <a:off x="42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22" name="Oval 14"/>
            <p:cNvSpPr>
              <a:spLocks noChangeArrowheads="1"/>
            </p:cNvSpPr>
            <p:nvPr/>
          </p:nvSpPr>
          <p:spPr bwMode="auto">
            <a:xfrm>
              <a:off x="63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23" name="Oval 15"/>
            <p:cNvSpPr>
              <a:spLocks noChangeArrowheads="1"/>
            </p:cNvSpPr>
            <p:nvPr/>
          </p:nvSpPr>
          <p:spPr bwMode="auto">
            <a:xfrm>
              <a:off x="84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24" name="Oval 16"/>
            <p:cNvSpPr>
              <a:spLocks noChangeArrowheads="1"/>
            </p:cNvSpPr>
            <p:nvPr/>
          </p:nvSpPr>
          <p:spPr bwMode="auto">
            <a:xfrm>
              <a:off x="105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25" name="Oval 17"/>
            <p:cNvSpPr>
              <a:spLocks noChangeArrowheads="1"/>
            </p:cNvSpPr>
            <p:nvPr/>
          </p:nvSpPr>
          <p:spPr bwMode="auto">
            <a:xfrm>
              <a:off x="126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2226" name="Group 18"/>
          <p:cNvGrpSpPr>
            <a:grpSpLocks/>
          </p:cNvGrpSpPr>
          <p:nvPr/>
        </p:nvGrpSpPr>
        <p:grpSpPr bwMode="auto">
          <a:xfrm>
            <a:off x="395288" y="4365625"/>
            <a:ext cx="2054225" cy="427038"/>
            <a:chOff x="2299" y="2747"/>
            <a:chExt cx="1294" cy="269"/>
          </a:xfrm>
        </p:grpSpPr>
        <p:sp>
          <p:nvSpPr>
            <p:cNvPr id="222227" name="Line 19"/>
            <p:cNvSpPr>
              <a:spLocks noChangeShapeType="1"/>
            </p:cNvSpPr>
            <p:nvPr/>
          </p:nvSpPr>
          <p:spPr bwMode="auto">
            <a:xfrm>
              <a:off x="2299" y="2883"/>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28" name="Line 20"/>
            <p:cNvSpPr>
              <a:spLocks noChangeShapeType="1"/>
            </p:cNvSpPr>
            <p:nvPr/>
          </p:nvSpPr>
          <p:spPr bwMode="auto">
            <a:xfrm>
              <a:off x="2579" y="2750"/>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29" name="Line 21"/>
            <p:cNvSpPr>
              <a:spLocks noChangeShapeType="1"/>
            </p:cNvSpPr>
            <p:nvPr/>
          </p:nvSpPr>
          <p:spPr bwMode="auto">
            <a:xfrm>
              <a:off x="2789" y="2750"/>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30" name="Line 22"/>
            <p:cNvSpPr>
              <a:spLocks noChangeShapeType="1"/>
            </p:cNvSpPr>
            <p:nvPr/>
          </p:nvSpPr>
          <p:spPr bwMode="auto">
            <a:xfrm>
              <a:off x="2979" y="2747"/>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31" name="Line 23"/>
            <p:cNvSpPr>
              <a:spLocks noChangeShapeType="1"/>
            </p:cNvSpPr>
            <p:nvPr/>
          </p:nvSpPr>
          <p:spPr bwMode="auto">
            <a:xfrm>
              <a:off x="3208" y="2750"/>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32" name="Line 24"/>
            <p:cNvSpPr>
              <a:spLocks noChangeShapeType="1"/>
            </p:cNvSpPr>
            <p:nvPr/>
          </p:nvSpPr>
          <p:spPr bwMode="auto">
            <a:xfrm>
              <a:off x="3418" y="2750"/>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22233" name="Object 25"/>
          <p:cNvGraphicFramePr>
            <a:graphicFrameLocks noChangeAspect="1"/>
          </p:cNvGraphicFramePr>
          <p:nvPr/>
        </p:nvGraphicFramePr>
        <p:xfrm>
          <a:off x="468313" y="5157788"/>
          <a:ext cx="431800" cy="647700"/>
        </p:xfrm>
        <a:graphic>
          <a:graphicData uri="http://schemas.openxmlformats.org/presentationml/2006/ole">
            <mc:AlternateContent xmlns:mc="http://schemas.openxmlformats.org/markup-compatibility/2006">
              <mc:Choice xmlns:v="urn:schemas-microsoft-com:vml" Requires="v">
                <p:oleObj spid="_x0000_s222765" name="Equation" r:id="rId6" imgW="152334" imgH="228501" progId="">
                  <p:embed/>
                </p:oleObj>
              </mc:Choice>
              <mc:Fallback>
                <p:oleObj name="Equation" r:id="rId6" imgW="152334" imgH="228501" progId="">
                  <p:embed/>
                  <p:pic>
                    <p:nvPicPr>
                      <p:cNvPr id="0" name="Picture 2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5157788"/>
                        <a:ext cx="4318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2234" name="Object 26"/>
          <p:cNvGraphicFramePr>
            <a:graphicFrameLocks noChangeAspect="1"/>
          </p:cNvGraphicFramePr>
          <p:nvPr/>
        </p:nvGraphicFramePr>
        <p:xfrm>
          <a:off x="468313" y="3860800"/>
          <a:ext cx="396875" cy="647700"/>
        </p:xfrm>
        <a:graphic>
          <a:graphicData uri="http://schemas.openxmlformats.org/presentationml/2006/ole">
            <mc:AlternateContent xmlns:mc="http://schemas.openxmlformats.org/markup-compatibility/2006">
              <mc:Choice xmlns:v="urn:schemas-microsoft-com:vml" Requires="v">
                <p:oleObj spid="_x0000_s222766" name="Equation" r:id="rId8" imgW="139700" imgH="228600" progId="">
                  <p:embed/>
                </p:oleObj>
              </mc:Choice>
              <mc:Fallback>
                <p:oleObj name="Equation" r:id="rId8" imgW="139700" imgH="228600" progId="">
                  <p:embed/>
                  <p:pic>
                    <p:nvPicPr>
                      <p:cNvPr id="0" name="Picture 2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3" y="3860800"/>
                        <a:ext cx="39687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35" name="Text Box 27"/>
          <p:cNvSpPr txBox="1">
            <a:spLocks noChangeArrowheads="1"/>
          </p:cNvSpPr>
          <p:nvPr/>
        </p:nvSpPr>
        <p:spPr bwMode="auto">
          <a:xfrm>
            <a:off x="3492500" y="4005263"/>
            <a:ext cx="20875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a:ea typeface="宋体" pitchFamily="2" charset="-122"/>
              </a:rPr>
              <a:t>最大光强</a:t>
            </a:r>
          </a:p>
        </p:txBody>
      </p:sp>
      <p:graphicFrame>
        <p:nvGraphicFramePr>
          <p:cNvPr id="222236" name="Object 28"/>
          <p:cNvGraphicFramePr>
            <a:graphicFrameLocks noChangeAspect="1"/>
          </p:cNvGraphicFramePr>
          <p:nvPr/>
        </p:nvGraphicFramePr>
        <p:xfrm>
          <a:off x="6156325" y="3789363"/>
          <a:ext cx="1008063" cy="919162"/>
        </p:xfrm>
        <a:graphic>
          <a:graphicData uri="http://schemas.openxmlformats.org/presentationml/2006/ole">
            <mc:AlternateContent xmlns:mc="http://schemas.openxmlformats.org/markup-compatibility/2006">
              <mc:Choice xmlns:v="urn:schemas-microsoft-com:vml" Requires="v">
                <p:oleObj spid="_x0000_s222767" name="Equation" r:id="rId10" imgW="431613" imgH="393529" progId="">
                  <p:embed/>
                </p:oleObj>
              </mc:Choice>
              <mc:Fallback>
                <p:oleObj name="Equation" r:id="rId10" imgW="431613" imgH="393529" progId="">
                  <p:embed/>
                  <p:pic>
                    <p:nvPicPr>
                      <p:cNvPr id="0" name="Picture 2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56325" y="3789363"/>
                        <a:ext cx="1008063"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37" name="Text Box 29"/>
          <p:cNvSpPr txBox="1">
            <a:spLocks noChangeArrowheads="1"/>
          </p:cNvSpPr>
          <p:nvPr/>
        </p:nvSpPr>
        <p:spPr bwMode="auto">
          <a:xfrm>
            <a:off x="3492500" y="4868863"/>
            <a:ext cx="20875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a:ea typeface="宋体" pitchFamily="2" charset="-122"/>
              </a:rPr>
              <a:t>最小光强</a:t>
            </a:r>
          </a:p>
        </p:txBody>
      </p:sp>
      <p:graphicFrame>
        <p:nvGraphicFramePr>
          <p:cNvPr id="222238" name="Object 30"/>
          <p:cNvGraphicFramePr>
            <a:graphicFrameLocks noChangeAspect="1"/>
          </p:cNvGraphicFramePr>
          <p:nvPr/>
        </p:nvGraphicFramePr>
        <p:xfrm>
          <a:off x="6300788" y="4868863"/>
          <a:ext cx="444500" cy="919162"/>
        </p:xfrm>
        <a:graphic>
          <a:graphicData uri="http://schemas.openxmlformats.org/presentationml/2006/ole">
            <mc:AlternateContent xmlns:mc="http://schemas.openxmlformats.org/markup-compatibility/2006">
              <mc:Choice xmlns:v="urn:schemas-microsoft-com:vml" Requires="v">
                <p:oleObj spid="_x0000_s222768" name="Equation" r:id="rId12" imgW="190417" imgH="393529" progId="">
                  <p:embed/>
                </p:oleObj>
              </mc:Choice>
              <mc:Fallback>
                <p:oleObj name="Equation" r:id="rId12" imgW="190417" imgH="393529" progId="">
                  <p:embed/>
                  <p:pic>
                    <p:nvPicPr>
                      <p:cNvPr id="0" name="Picture 2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00788" y="4868863"/>
                        <a:ext cx="44450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39" name="Line 31"/>
          <p:cNvSpPr>
            <a:spLocks noChangeShapeType="1"/>
          </p:cNvSpPr>
          <p:nvPr/>
        </p:nvSpPr>
        <p:spPr bwMode="auto">
          <a:xfrm>
            <a:off x="5724525" y="4724400"/>
            <a:ext cx="18002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2240" name="Object 32"/>
          <p:cNvGraphicFramePr>
            <a:graphicFrameLocks noChangeAspect="1"/>
          </p:cNvGraphicFramePr>
          <p:nvPr/>
        </p:nvGraphicFramePr>
        <p:xfrm>
          <a:off x="7451725" y="4437063"/>
          <a:ext cx="865188" cy="638175"/>
        </p:xfrm>
        <a:graphic>
          <a:graphicData uri="http://schemas.openxmlformats.org/presentationml/2006/ole">
            <mc:AlternateContent xmlns:mc="http://schemas.openxmlformats.org/markup-compatibility/2006">
              <mc:Choice xmlns:v="urn:schemas-microsoft-com:vml" Requires="v">
                <p:oleObj spid="_x0000_s222769" name="Equation" r:id="rId14" imgW="241091" imgH="177646" progId="">
                  <p:embed/>
                </p:oleObj>
              </mc:Choice>
              <mc:Fallback>
                <p:oleObj name="Equation" r:id="rId14" imgW="241091" imgH="177646" progId="">
                  <p:embed/>
                  <p:pic>
                    <p:nvPicPr>
                      <p:cNvPr id="0" name="Picture 2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51725" y="4437063"/>
                        <a:ext cx="865188"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41" name="Line 33"/>
          <p:cNvSpPr>
            <a:spLocks noChangeShapeType="1"/>
          </p:cNvSpPr>
          <p:nvPr/>
        </p:nvSpPr>
        <p:spPr bwMode="auto">
          <a:xfrm>
            <a:off x="179388" y="3141663"/>
            <a:ext cx="1800225" cy="0"/>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2214"/>
                                        </p:tgtEl>
                                        <p:attrNameLst>
                                          <p:attrName>style.visibility</p:attrName>
                                        </p:attrNameLst>
                                      </p:cBhvr>
                                      <p:to>
                                        <p:strVal val="visible"/>
                                      </p:to>
                                    </p:set>
                                    <p:animEffect transition="in" filter="blinds(horizontal)">
                                      <p:cBhvr>
                                        <p:cTn id="7" dur="500"/>
                                        <p:tgtEl>
                                          <p:spTgt spid="222214"/>
                                        </p:tgtEl>
                                      </p:cBhvr>
                                    </p:animEffect>
                                  </p:childTnLst>
                                </p:cTn>
                              </p:par>
                              <p:par>
                                <p:cTn id="8" presetID="3" presetClass="entr" presetSubtype="10" fill="hold" nodeType="withEffect">
                                  <p:stCondLst>
                                    <p:cond delay="0"/>
                                  </p:stCondLst>
                                  <p:childTnLst>
                                    <p:set>
                                      <p:cBhvr>
                                        <p:cTn id="9" dur="1" fill="hold">
                                          <p:stCondLst>
                                            <p:cond delay="0"/>
                                          </p:stCondLst>
                                        </p:cTn>
                                        <p:tgtEl>
                                          <p:spTgt spid="222233"/>
                                        </p:tgtEl>
                                        <p:attrNameLst>
                                          <p:attrName>style.visibility</p:attrName>
                                        </p:attrNameLst>
                                      </p:cBhvr>
                                      <p:to>
                                        <p:strVal val="visible"/>
                                      </p:to>
                                    </p:set>
                                    <p:animEffect transition="in" filter="blinds(horizontal)">
                                      <p:cBhvr>
                                        <p:cTn id="10" dur="500"/>
                                        <p:tgtEl>
                                          <p:spTgt spid="22223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22226"/>
                                        </p:tgtEl>
                                        <p:attrNameLst>
                                          <p:attrName>style.visibility</p:attrName>
                                        </p:attrNameLst>
                                      </p:cBhvr>
                                      <p:to>
                                        <p:strVal val="visible"/>
                                      </p:to>
                                    </p:set>
                                    <p:animEffect transition="in" filter="blinds(horizontal)">
                                      <p:cBhvr>
                                        <p:cTn id="15" dur="500"/>
                                        <p:tgtEl>
                                          <p:spTgt spid="222226"/>
                                        </p:tgtEl>
                                      </p:cBhvr>
                                    </p:animEffect>
                                  </p:childTnLst>
                                </p:cTn>
                              </p:par>
                              <p:par>
                                <p:cTn id="16" presetID="3" presetClass="entr" presetSubtype="10" fill="hold" nodeType="withEffect">
                                  <p:stCondLst>
                                    <p:cond delay="0"/>
                                  </p:stCondLst>
                                  <p:childTnLst>
                                    <p:set>
                                      <p:cBhvr>
                                        <p:cTn id="17" dur="1" fill="hold">
                                          <p:stCondLst>
                                            <p:cond delay="0"/>
                                          </p:stCondLst>
                                        </p:cTn>
                                        <p:tgtEl>
                                          <p:spTgt spid="222234"/>
                                        </p:tgtEl>
                                        <p:attrNameLst>
                                          <p:attrName>style.visibility</p:attrName>
                                        </p:attrNameLst>
                                      </p:cBhvr>
                                      <p:to>
                                        <p:strVal val="visible"/>
                                      </p:to>
                                    </p:set>
                                    <p:animEffect transition="in" filter="blinds(horizontal)">
                                      <p:cBhvr>
                                        <p:cTn id="18" dur="500"/>
                                        <p:tgtEl>
                                          <p:spTgt spid="22223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22235"/>
                                        </p:tgtEl>
                                        <p:attrNameLst>
                                          <p:attrName>style.visibility</p:attrName>
                                        </p:attrNameLst>
                                      </p:cBhvr>
                                      <p:to>
                                        <p:strVal val="visible"/>
                                      </p:to>
                                    </p:set>
                                    <p:animEffect transition="in" filter="blinds(horizontal)">
                                      <p:cBhvr>
                                        <p:cTn id="23" dur="500"/>
                                        <p:tgtEl>
                                          <p:spTgt spid="22223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222236"/>
                                        </p:tgtEl>
                                        <p:attrNameLst>
                                          <p:attrName>style.visibility</p:attrName>
                                        </p:attrNameLst>
                                      </p:cBhvr>
                                      <p:to>
                                        <p:strVal val="visible"/>
                                      </p:to>
                                    </p:set>
                                    <p:animEffect transition="in" filter="blinds(horizontal)">
                                      <p:cBhvr>
                                        <p:cTn id="28" dur="500"/>
                                        <p:tgtEl>
                                          <p:spTgt spid="2222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22237"/>
                                        </p:tgtEl>
                                        <p:attrNameLst>
                                          <p:attrName>style.visibility</p:attrName>
                                        </p:attrNameLst>
                                      </p:cBhvr>
                                      <p:to>
                                        <p:strVal val="visible"/>
                                      </p:to>
                                    </p:set>
                                    <p:animEffect transition="in" filter="blinds(horizontal)">
                                      <p:cBhvr>
                                        <p:cTn id="33" dur="500"/>
                                        <p:tgtEl>
                                          <p:spTgt spid="22223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222238"/>
                                        </p:tgtEl>
                                        <p:attrNameLst>
                                          <p:attrName>style.visibility</p:attrName>
                                        </p:attrNameLst>
                                      </p:cBhvr>
                                      <p:to>
                                        <p:strVal val="visible"/>
                                      </p:to>
                                    </p:set>
                                    <p:animEffect transition="in" filter="blinds(horizontal)">
                                      <p:cBhvr>
                                        <p:cTn id="38" dur="500"/>
                                        <p:tgtEl>
                                          <p:spTgt spid="22223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22239"/>
                                        </p:tgtEl>
                                        <p:attrNameLst>
                                          <p:attrName>style.visibility</p:attrName>
                                        </p:attrNameLst>
                                      </p:cBhvr>
                                      <p:to>
                                        <p:strVal val="visible"/>
                                      </p:to>
                                    </p:set>
                                    <p:animEffect transition="in" filter="blinds(horizontal)">
                                      <p:cBhvr>
                                        <p:cTn id="43" dur="500"/>
                                        <p:tgtEl>
                                          <p:spTgt spid="22223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nodeType="clickEffect">
                                  <p:stCondLst>
                                    <p:cond delay="0"/>
                                  </p:stCondLst>
                                  <p:childTnLst>
                                    <p:set>
                                      <p:cBhvr>
                                        <p:cTn id="47" dur="1" fill="hold">
                                          <p:stCondLst>
                                            <p:cond delay="0"/>
                                          </p:stCondLst>
                                        </p:cTn>
                                        <p:tgtEl>
                                          <p:spTgt spid="222240"/>
                                        </p:tgtEl>
                                        <p:attrNameLst>
                                          <p:attrName>style.visibility</p:attrName>
                                        </p:attrNameLst>
                                      </p:cBhvr>
                                      <p:to>
                                        <p:strVal val="visible"/>
                                      </p:to>
                                    </p:set>
                                    <p:anim calcmode="lin" valueType="num">
                                      <p:cBhvr additive="base">
                                        <p:cTn id="48" dur="500" fill="hold"/>
                                        <p:tgtEl>
                                          <p:spTgt spid="222240"/>
                                        </p:tgtEl>
                                        <p:attrNameLst>
                                          <p:attrName>ppt_x</p:attrName>
                                        </p:attrNameLst>
                                      </p:cBhvr>
                                      <p:tavLst>
                                        <p:tav tm="0">
                                          <p:val>
                                            <p:strVal val="#ppt_x"/>
                                          </p:val>
                                        </p:tav>
                                        <p:tav tm="100000">
                                          <p:val>
                                            <p:strVal val="#ppt_x"/>
                                          </p:val>
                                        </p:tav>
                                      </p:tavLst>
                                    </p:anim>
                                    <p:anim calcmode="lin" valueType="num">
                                      <p:cBhvr additive="base">
                                        <p:cTn id="49" dur="500" fill="hold"/>
                                        <p:tgtEl>
                                          <p:spTgt spid="222240"/>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22241"/>
                                        </p:tgtEl>
                                        <p:attrNameLst>
                                          <p:attrName>style.visibility</p:attrName>
                                        </p:attrNameLst>
                                      </p:cBhvr>
                                      <p:to>
                                        <p:strVal val="visible"/>
                                      </p:to>
                                    </p:set>
                                    <p:animEffect transition="in" filter="blinds(horizontal)">
                                      <p:cBhvr>
                                        <p:cTn id="54" dur="500"/>
                                        <p:tgtEl>
                                          <p:spTgt spid="222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35" grpId="0"/>
      <p:bldP spid="222237" grpId="0"/>
      <p:bldP spid="222239" grpId="0" animBg="1"/>
      <p:bldP spid="22224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5888"/>
            <a:ext cx="9144000" cy="381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3235" name="Object 3"/>
          <p:cNvGraphicFramePr>
            <a:graphicFrameLocks noChangeAspect="1"/>
          </p:cNvGraphicFramePr>
          <p:nvPr/>
        </p:nvGraphicFramePr>
        <p:xfrm>
          <a:off x="2587625" y="3886200"/>
          <a:ext cx="1223963" cy="903288"/>
        </p:xfrm>
        <a:graphic>
          <a:graphicData uri="http://schemas.openxmlformats.org/presentationml/2006/ole">
            <mc:AlternateContent xmlns:mc="http://schemas.openxmlformats.org/markup-compatibility/2006">
              <mc:Choice xmlns:v="urn:schemas-microsoft-com:vml" Requires="v">
                <p:oleObj spid="_x0000_s223331" name="Equation" r:id="rId4" imgW="533169" imgH="393529" progId="">
                  <p:embed/>
                </p:oleObj>
              </mc:Choice>
              <mc:Fallback>
                <p:oleObj name="Equation" r:id="rId4" imgW="533169" imgH="393529" progId="">
                  <p:embed/>
                  <p:pic>
                    <p:nvPicPr>
                      <p:cNvPr id="0"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625" y="3886200"/>
                        <a:ext cx="1223963"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3236" name="Text Box 4"/>
          <p:cNvSpPr txBox="1">
            <a:spLocks noChangeArrowheads="1"/>
          </p:cNvSpPr>
          <p:nvPr/>
        </p:nvSpPr>
        <p:spPr bwMode="auto">
          <a:xfrm>
            <a:off x="450850" y="4040188"/>
            <a:ext cx="2736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ea typeface="宋体" pitchFamily="2" charset="-122"/>
              </a:rPr>
              <a:t>加偏振片</a:t>
            </a:r>
          </a:p>
        </p:txBody>
      </p:sp>
      <p:sp>
        <p:nvSpPr>
          <p:cNvPr id="223237" name="Line 5"/>
          <p:cNvSpPr>
            <a:spLocks noChangeShapeType="1"/>
          </p:cNvSpPr>
          <p:nvPr/>
        </p:nvSpPr>
        <p:spPr bwMode="auto">
          <a:xfrm>
            <a:off x="611188" y="2708275"/>
            <a:ext cx="50403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238" name="Line 6"/>
          <p:cNvSpPr>
            <a:spLocks noChangeShapeType="1"/>
          </p:cNvSpPr>
          <p:nvPr/>
        </p:nvSpPr>
        <p:spPr bwMode="auto">
          <a:xfrm>
            <a:off x="8748713" y="1052513"/>
            <a:ext cx="287337" cy="0"/>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239" name="Line 7"/>
          <p:cNvSpPr>
            <a:spLocks noChangeShapeType="1"/>
          </p:cNvSpPr>
          <p:nvPr/>
        </p:nvSpPr>
        <p:spPr bwMode="auto">
          <a:xfrm>
            <a:off x="0" y="1557338"/>
            <a:ext cx="1042988" cy="0"/>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3240" name="Group 8"/>
          <p:cNvGrpSpPr>
            <a:grpSpLocks/>
          </p:cNvGrpSpPr>
          <p:nvPr/>
        </p:nvGrpSpPr>
        <p:grpSpPr bwMode="auto">
          <a:xfrm>
            <a:off x="539750" y="4797425"/>
            <a:ext cx="5691188" cy="1600200"/>
            <a:chOff x="340" y="3022"/>
            <a:chExt cx="3585" cy="1008"/>
          </a:xfrm>
        </p:grpSpPr>
        <p:sp>
          <p:nvSpPr>
            <p:cNvPr id="223241" name="Rectangle 9"/>
            <p:cNvSpPr>
              <a:spLocks noChangeArrowheads="1"/>
            </p:cNvSpPr>
            <p:nvPr/>
          </p:nvSpPr>
          <p:spPr bwMode="auto">
            <a:xfrm>
              <a:off x="340" y="3022"/>
              <a:ext cx="3585"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spcBef>
                  <a:spcPct val="20000"/>
                </a:spcBef>
                <a:buClr>
                  <a:schemeClr val="hlink"/>
                </a:buClr>
                <a:buFont typeface="Wingdings" pitchFamily="2" charset="2"/>
                <a:buChar char="v"/>
                <a:defRPr sz="3200">
                  <a:solidFill>
                    <a:schemeClr val="tx1"/>
                  </a:solidFill>
                  <a:latin typeface="Arial" pitchFamily="34" charset="0"/>
                </a:defRPr>
              </a:lvl1pPr>
              <a:lvl2pPr marL="742950" indent="-285750" eaLnBrk="0" hangingPunct="0">
                <a:spcBef>
                  <a:spcPct val="20000"/>
                </a:spcBef>
                <a:buClr>
                  <a:schemeClr val="hlink"/>
                </a:buClr>
                <a:buFont typeface="Wingdings" pitchFamily="2" charset="2"/>
                <a:buChar char="§"/>
                <a:defRPr sz="2800">
                  <a:solidFill>
                    <a:schemeClr val="tx1"/>
                  </a:solidFill>
                  <a:latin typeface="Arial" pitchFamily="34" charset="0"/>
                </a:defRPr>
              </a:lvl2pPr>
              <a:lvl3pPr marL="1143000" indent="-228600" eaLnBrk="0" hangingPunct="0">
                <a:spcBef>
                  <a:spcPct val="20000"/>
                </a:spcBef>
                <a:buClr>
                  <a:schemeClr val="hlink"/>
                </a:buClr>
                <a:buFont typeface="Wingdings" pitchFamily="2" charset="2"/>
                <a:buChar char="•"/>
                <a:defRPr sz="2400">
                  <a:solidFill>
                    <a:schemeClr val="tx1"/>
                  </a:solidFill>
                  <a:latin typeface="Arial" pitchFamily="34" charset="0"/>
                </a:defRPr>
              </a:lvl3pPr>
              <a:lvl4pPr marL="1600200" indent="-228600" eaLnBrk="0" hangingPunct="0">
                <a:spcBef>
                  <a:spcPct val="20000"/>
                </a:spcBef>
                <a:buFont typeface="Wingdings" pitchFamily="2" charset="2"/>
                <a:buChar char="–"/>
                <a:defRPr sz="2000">
                  <a:solidFill>
                    <a:schemeClr val="tx1"/>
                  </a:solidFill>
                  <a:latin typeface="Arial" pitchFamily="34" charset="0"/>
                </a:defRPr>
              </a:lvl4pPr>
              <a:lvl5pPr marL="2057400" indent="-228600" eaLnBrk="0" hangingPunct="0">
                <a:spcBef>
                  <a:spcPct val="20000"/>
                </a:spcBef>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pitchFamily="34" charset="0"/>
                </a:defRPr>
              </a:lvl9pPr>
            </a:lstStyle>
            <a:p>
              <a:pPr>
                <a:spcBef>
                  <a:spcPct val="0"/>
                </a:spcBef>
                <a:buFont typeface="Wingdings" pitchFamily="2" charset="2"/>
                <a:buNone/>
              </a:pPr>
              <a:r>
                <a:rPr lang="zh-CN" altLang="en-US" sz="2800" b="1">
                  <a:solidFill>
                    <a:srgbClr val="000066"/>
                  </a:solidFill>
                  <a:ea typeface="楷体_GB2312" pitchFamily="49" charset="-122"/>
                </a:rPr>
                <a:t>                          </a:t>
              </a:r>
              <a:r>
                <a:rPr lang="zh-CN" altLang="en-US" sz="2800" b="1">
                  <a:ea typeface="宋体" pitchFamily="2" charset="-122"/>
                </a:rPr>
                <a:t>频率相同</a:t>
              </a:r>
            </a:p>
            <a:p>
              <a:pPr>
                <a:spcBef>
                  <a:spcPct val="0"/>
                </a:spcBef>
                <a:buFont typeface="Wingdings" pitchFamily="2" charset="2"/>
                <a:buNone/>
              </a:pPr>
              <a:r>
                <a:rPr lang="zh-CN" altLang="en-US" sz="2800" b="1">
                  <a:solidFill>
                    <a:srgbClr val="000066"/>
                  </a:solidFill>
                  <a:ea typeface="楷体_GB2312" pitchFamily="49" charset="-122"/>
                </a:rPr>
                <a:t>                          </a:t>
              </a:r>
              <a:r>
                <a:rPr lang="zh-CN" altLang="en-US" sz="2800" b="1">
                  <a:ea typeface="宋体" pitchFamily="2" charset="-122"/>
                </a:rPr>
                <a:t>振动方向相同</a:t>
              </a:r>
            </a:p>
            <a:p>
              <a:pPr>
                <a:spcBef>
                  <a:spcPct val="0"/>
                </a:spcBef>
                <a:buFont typeface="Wingdings" pitchFamily="2" charset="2"/>
                <a:buNone/>
              </a:pPr>
              <a:r>
                <a:rPr lang="zh-CN" altLang="en-US" sz="2800" b="1">
                  <a:solidFill>
                    <a:srgbClr val="000066"/>
                  </a:solidFill>
                  <a:ea typeface="楷体_GB2312" pitchFamily="49" charset="-122"/>
                </a:rPr>
                <a:t>                          </a:t>
              </a:r>
              <a:r>
                <a:rPr lang="zh-CN" altLang="en-US" sz="2800" b="1">
                  <a:ea typeface="宋体" pitchFamily="2" charset="-122"/>
                </a:rPr>
                <a:t>相位差恒定</a:t>
              </a:r>
            </a:p>
          </p:txBody>
        </p:sp>
        <p:sp>
          <p:nvSpPr>
            <p:cNvPr id="223242" name="Rectangle 10"/>
            <p:cNvSpPr>
              <a:spLocks noChangeArrowheads="1"/>
            </p:cNvSpPr>
            <p:nvPr/>
          </p:nvSpPr>
          <p:spPr bwMode="auto">
            <a:xfrm>
              <a:off x="385" y="3249"/>
              <a:ext cx="16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kumimoji="1" lang="zh-CN" altLang="en-US" sz="2800" b="1">
                  <a:solidFill>
                    <a:schemeClr val="accent2"/>
                  </a:solidFill>
                  <a:latin typeface="Times New Roman" pitchFamily="18" charset="0"/>
                  <a:ea typeface="宋体" pitchFamily="2" charset="-122"/>
                </a:rPr>
                <a:t>相干条件：</a:t>
              </a:r>
            </a:p>
          </p:txBody>
        </p:sp>
      </p:grpSp>
      <p:sp>
        <p:nvSpPr>
          <p:cNvPr id="223243" name="Line 11"/>
          <p:cNvSpPr>
            <a:spLocks noChangeShapeType="1"/>
          </p:cNvSpPr>
          <p:nvPr/>
        </p:nvSpPr>
        <p:spPr bwMode="auto">
          <a:xfrm>
            <a:off x="3130550" y="5732463"/>
            <a:ext cx="2087563" cy="0"/>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3236"/>
                                        </p:tgtEl>
                                        <p:attrNameLst>
                                          <p:attrName>style.visibility</p:attrName>
                                        </p:attrNameLst>
                                      </p:cBhvr>
                                      <p:to>
                                        <p:strVal val="visible"/>
                                      </p:to>
                                    </p:set>
                                    <p:animEffect transition="in" filter="blinds(horizontal)">
                                      <p:cBhvr>
                                        <p:cTn id="7" dur="500"/>
                                        <p:tgtEl>
                                          <p:spTgt spid="2232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3235"/>
                                        </p:tgtEl>
                                        <p:attrNameLst>
                                          <p:attrName>style.visibility</p:attrName>
                                        </p:attrNameLst>
                                      </p:cBhvr>
                                      <p:to>
                                        <p:strVal val="visible"/>
                                      </p:to>
                                    </p:set>
                                    <p:animEffect transition="in" filter="blinds(horizontal)">
                                      <p:cBhvr>
                                        <p:cTn id="12" dur="500"/>
                                        <p:tgtEl>
                                          <p:spTgt spid="2232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3240"/>
                                        </p:tgtEl>
                                        <p:attrNameLst>
                                          <p:attrName>style.visibility</p:attrName>
                                        </p:attrNameLst>
                                      </p:cBhvr>
                                      <p:to>
                                        <p:strVal val="visible"/>
                                      </p:to>
                                    </p:set>
                                    <p:animEffect transition="in" filter="blinds(horizontal)">
                                      <p:cBhvr>
                                        <p:cTn id="17" dur="500"/>
                                        <p:tgtEl>
                                          <p:spTgt spid="2232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3238"/>
                                        </p:tgtEl>
                                        <p:attrNameLst>
                                          <p:attrName>style.visibility</p:attrName>
                                        </p:attrNameLst>
                                      </p:cBhvr>
                                      <p:to>
                                        <p:strVal val="visible"/>
                                      </p:to>
                                    </p:set>
                                    <p:animEffect transition="in" filter="blinds(horizontal)">
                                      <p:cBhvr>
                                        <p:cTn id="22" dur="500"/>
                                        <p:tgtEl>
                                          <p:spTgt spid="22323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23239"/>
                                        </p:tgtEl>
                                        <p:attrNameLst>
                                          <p:attrName>style.visibility</p:attrName>
                                        </p:attrNameLst>
                                      </p:cBhvr>
                                      <p:to>
                                        <p:strVal val="visible"/>
                                      </p:to>
                                    </p:set>
                                    <p:animEffect transition="in" filter="blinds(horizontal)">
                                      <p:cBhvr>
                                        <p:cTn id="25" dur="500"/>
                                        <p:tgtEl>
                                          <p:spTgt spid="22323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23243"/>
                                        </p:tgtEl>
                                        <p:attrNameLst>
                                          <p:attrName>style.visibility</p:attrName>
                                        </p:attrNameLst>
                                      </p:cBhvr>
                                      <p:to>
                                        <p:strVal val="visible"/>
                                      </p:to>
                                    </p:set>
                                    <p:animEffect transition="in" filter="blinds(horizontal)">
                                      <p:cBhvr>
                                        <p:cTn id="30" dur="500"/>
                                        <p:tgtEl>
                                          <p:spTgt spid="22324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23237"/>
                                        </p:tgtEl>
                                        <p:attrNameLst>
                                          <p:attrName>style.visibility</p:attrName>
                                        </p:attrNameLst>
                                      </p:cBhvr>
                                      <p:to>
                                        <p:strVal val="visible"/>
                                      </p:to>
                                    </p:set>
                                    <p:animEffect transition="in" filter="blinds(horizontal)">
                                      <p:cBhvr>
                                        <p:cTn id="35" dur="500"/>
                                        <p:tgtEl>
                                          <p:spTgt spid="223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p:bldP spid="223237" grpId="0" animBg="1"/>
      <p:bldP spid="223238" grpId="0" animBg="1"/>
      <p:bldP spid="223239" grpId="0" animBg="1"/>
      <p:bldP spid="22324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295400" y="4205288"/>
            <a:ext cx="2362200" cy="519112"/>
          </a:xfrm>
          <a:prstGeom prst="rect">
            <a:avLst/>
          </a:prstGeom>
          <a:noFill/>
          <a:ln w="9525">
            <a:noFill/>
            <a:miter lim="800000"/>
            <a:headEnd/>
            <a:tailEnd/>
          </a:ln>
        </p:spPr>
        <p:txBody>
          <a:bodyPr>
            <a:spAutoFit/>
          </a:bodyPr>
          <a:lstStyle/>
          <a:p>
            <a:pPr algn="just">
              <a:spcBef>
                <a:spcPct val="50000"/>
              </a:spcBef>
            </a:pPr>
            <a:r>
              <a:rPr lang="zh-CN" altLang="en-US" sz="2800">
                <a:latin typeface="方正书宋简体" charset="-122"/>
              </a:rPr>
              <a:t>明纹中心</a:t>
            </a:r>
          </a:p>
        </p:txBody>
      </p:sp>
      <p:sp>
        <p:nvSpPr>
          <p:cNvPr id="31747" name="Text Box 3"/>
          <p:cNvSpPr txBox="1">
            <a:spLocks noChangeArrowheads="1"/>
          </p:cNvSpPr>
          <p:nvPr/>
        </p:nvSpPr>
        <p:spPr bwMode="auto">
          <a:xfrm>
            <a:off x="1347788" y="3048000"/>
            <a:ext cx="2538412" cy="519113"/>
          </a:xfrm>
          <a:prstGeom prst="rect">
            <a:avLst/>
          </a:prstGeom>
          <a:noFill/>
          <a:ln w="9525">
            <a:noFill/>
            <a:miter lim="800000"/>
            <a:headEnd/>
            <a:tailEnd/>
          </a:ln>
        </p:spPr>
        <p:txBody>
          <a:bodyPr>
            <a:spAutoFit/>
          </a:bodyPr>
          <a:lstStyle/>
          <a:p>
            <a:pPr algn="just">
              <a:spcBef>
                <a:spcPct val="50000"/>
              </a:spcBef>
            </a:pPr>
            <a:r>
              <a:rPr lang="zh-CN" altLang="en-US" sz="2800" dirty="0">
                <a:latin typeface="方正书宋简体" charset="-122"/>
              </a:rPr>
              <a:t>暗纹中心</a:t>
            </a:r>
            <a:r>
              <a:rPr lang="zh-CN" altLang="en-US" sz="2800" dirty="0">
                <a:solidFill>
                  <a:srgbClr val="000066"/>
                </a:solidFill>
                <a:latin typeface="方正书宋简体" charset="-122"/>
                <a:ea typeface="楷体_GB2312" charset="-122"/>
              </a:rPr>
              <a:t> </a:t>
            </a:r>
          </a:p>
        </p:txBody>
      </p:sp>
      <p:graphicFrame>
        <p:nvGraphicFramePr>
          <p:cNvPr id="31748" name="Object 4"/>
          <p:cNvGraphicFramePr>
            <a:graphicFrameLocks noChangeAspect="1"/>
          </p:cNvGraphicFramePr>
          <p:nvPr/>
        </p:nvGraphicFramePr>
        <p:xfrm>
          <a:off x="1484313" y="1828800"/>
          <a:ext cx="4264025" cy="974725"/>
        </p:xfrm>
        <a:graphic>
          <a:graphicData uri="http://schemas.openxmlformats.org/presentationml/2006/ole">
            <mc:AlternateContent xmlns:mc="http://schemas.openxmlformats.org/markup-compatibility/2006">
              <mc:Choice xmlns:v="urn:schemas-microsoft-com:vml" Requires="v">
                <p:oleObj spid="_x0000_s343312" r:id="rId3" imgW="1363358" imgH="395217" progId="">
                  <p:embed/>
                </p:oleObj>
              </mc:Choice>
              <mc:Fallback>
                <p:oleObj r:id="rId3" imgW="1363358" imgH="395217" progId="">
                  <p:embed/>
                  <p:pic>
                    <p:nvPicPr>
                      <p:cNvPr id="0" name=""/>
                      <p:cNvPicPr>
                        <a:picLocks noChangeAspect="1" noChangeArrowheads="1"/>
                      </p:cNvPicPr>
                      <p:nvPr/>
                    </p:nvPicPr>
                    <p:blipFill>
                      <a:blip r:embed="rId4">
                        <a:lum bright="-100000" contrast="-100000"/>
                        <a:grayscl/>
                        <a:extLst>
                          <a:ext uri="{28A0092B-C50C-407E-A947-70E740481C1C}">
                            <a14:useLocalDpi xmlns:a14="http://schemas.microsoft.com/office/drawing/2010/main" val="0"/>
                          </a:ext>
                        </a:extLst>
                      </a:blip>
                      <a:srcRect/>
                      <a:stretch>
                        <a:fillRect/>
                      </a:stretch>
                    </p:blipFill>
                    <p:spPr bwMode="auto">
                      <a:xfrm>
                        <a:off x="1484313" y="1828800"/>
                        <a:ext cx="4264025"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9" name="Text Box 5"/>
          <p:cNvSpPr txBox="1">
            <a:spLocks noChangeArrowheads="1"/>
          </p:cNvSpPr>
          <p:nvPr/>
        </p:nvSpPr>
        <p:spPr bwMode="auto">
          <a:xfrm>
            <a:off x="539750" y="5029200"/>
            <a:ext cx="5029200" cy="519113"/>
          </a:xfrm>
          <a:prstGeom prst="rect">
            <a:avLst/>
          </a:prstGeom>
          <a:noFill/>
          <a:ln w="9525">
            <a:noFill/>
            <a:miter lim="800000"/>
            <a:headEnd/>
            <a:tailEnd/>
          </a:ln>
        </p:spPr>
        <p:txBody>
          <a:bodyPr>
            <a:spAutoFit/>
          </a:bodyPr>
          <a:lstStyle/>
          <a:p>
            <a:pPr algn="just">
              <a:spcBef>
                <a:spcPct val="50000"/>
              </a:spcBef>
            </a:pPr>
            <a:r>
              <a:rPr lang="zh-CN" altLang="en-US" sz="2800" dirty="0">
                <a:solidFill>
                  <a:srgbClr val="FF0000"/>
                </a:solidFill>
                <a:latin typeface="方正书宋简体" charset="-122"/>
              </a:rPr>
              <a:t>相邻明纹（或暗纹）间距</a:t>
            </a:r>
          </a:p>
        </p:txBody>
      </p:sp>
      <p:graphicFrame>
        <p:nvGraphicFramePr>
          <p:cNvPr id="31750" name="Object 6"/>
          <p:cNvGraphicFramePr>
            <a:graphicFrameLocks noChangeAspect="1"/>
          </p:cNvGraphicFramePr>
          <p:nvPr/>
        </p:nvGraphicFramePr>
        <p:xfrm>
          <a:off x="1562100" y="965200"/>
          <a:ext cx="5676900" cy="1016000"/>
        </p:xfrm>
        <a:graphic>
          <a:graphicData uri="http://schemas.openxmlformats.org/presentationml/2006/ole">
            <mc:AlternateContent xmlns:mc="http://schemas.openxmlformats.org/markup-compatibility/2006">
              <mc:Choice xmlns:v="urn:schemas-microsoft-com:vml" Requires="v">
                <p:oleObj spid="_x0000_s343313" r:id="rId5" imgW="2196464" imgH="393846" progId="">
                  <p:embed/>
                </p:oleObj>
              </mc:Choice>
              <mc:Fallback>
                <p:oleObj r:id="rId5" imgW="2196464" imgH="393846" progId="">
                  <p:embed/>
                  <p:pic>
                    <p:nvPicPr>
                      <p:cNvPr id="0" name=""/>
                      <p:cNvPicPr>
                        <a:picLocks noChangeAspect="1" noChangeArrowheads="1"/>
                      </p:cNvPicPr>
                      <p:nvPr/>
                    </p:nvPicPr>
                    <p:blipFill>
                      <a:blip r:embed="rId6">
                        <a:lum bright="-84000" contrast="-48000"/>
                        <a:grayscl/>
                        <a:extLst>
                          <a:ext uri="{28A0092B-C50C-407E-A947-70E740481C1C}">
                            <a14:useLocalDpi xmlns:a14="http://schemas.microsoft.com/office/drawing/2010/main" val="0"/>
                          </a:ext>
                        </a:extLst>
                      </a:blip>
                      <a:srcRect/>
                      <a:stretch>
                        <a:fillRect/>
                      </a:stretch>
                    </p:blipFill>
                    <p:spPr bwMode="auto">
                      <a:xfrm>
                        <a:off x="1562100" y="965200"/>
                        <a:ext cx="5676900"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7" name="Text Box 7"/>
          <p:cNvSpPr txBox="1">
            <a:spLocks noChangeArrowheads="1"/>
          </p:cNvSpPr>
          <p:nvPr/>
        </p:nvSpPr>
        <p:spPr bwMode="auto">
          <a:xfrm>
            <a:off x="179388" y="404813"/>
            <a:ext cx="6678612" cy="579437"/>
          </a:xfrm>
          <a:prstGeom prst="rect">
            <a:avLst/>
          </a:prstGeom>
          <a:noFill/>
          <a:ln w="9525">
            <a:noFill/>
            <a:miter lim="800000"/>
            <a:headEnd/>
            <a:tailEnd/>
          </a:ln>
        </p:spPr>
        <p:txBody>
          <a:bodyPr>
            <a:spAutoFit/>
          </a:bodyPr>
          <a:lstStyle/>
          <a:p>
            <a:pPr algn="just">
              <a:spcBef>
                <a:spcPct val="50000"/>
              </a:spcBef>
            </a:pPr>
            <a:r>
              <a:rPr lang="zh-CN" altLang="en-US" sz="3200" dirty="0">
                <a:solidFill>
                  <a:srgbClr val="CC0000"/>
                </a:solidFill>
                <a:latin typeface="宋体" charset="-122"/>
              </a:rPr>
              <a:t>拓展：求解相邻明纹或暗纹间距</a:t>
            </a:r>
          </a:p>
        </p:txBody>
      </p:sp>
      <p:graphicFrame>
        <p:nvGraphicFramePr>
          <p:cNvPr id="31752" name="Object 8"/>
          <p:cNvGraphicFramePr>
            <a:graphicFrameLocks noChangeAspect="1"/>
          </p:cNvGraphicFramePr>
          <p:nvPr/>
        </p:nvGraphicFramePr>
        <p:xfrm>
          <a:off x="4760913" y="5029200"/>
          <a:ext cx="1754187" cy="1157288"/>
        </p:xfrm>
        <a:graphic>
          <a:graphicData uri="http://schemas.openxmlformats.org/presentationml/2006/ole">
            <mc:AlternateContent xmlns:mc="http://schemas.openxmlformats.org/markup-compatibility/2006">
              <mc:Choice xmlns:v="urn:schemas-microsoft-com:vml" Requires="v">
                <p:oleObj spid="_x0000_s343314" name="Equation" r:id="rId7" imgW="599036" imgH="395217" progId="Equation.DSMT4">
                  <p:embed/>
                </p:oleObj>
              </mc:Choice>
              <mc:Fallback>
                <p:oleObj name="Equation" r:id="rId7" imgW="599036" imgH="39521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0913" y="5029200"/>
                        <a:ext cx="1754187" cy="115728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3" name="Object 9"/>
          <p:cNvGraphicFramePr>
            <a:graphicFrameLocks noChangeAspect="1"/>
          </p:cNvGraphicFramePr>
          <p:nvPr/>
        </p:nvGraphicFramePr>
        <p:xfrm>
          <a:off x="4186238" y="3810000"/>
          <a:ext cx="1730375" cy="1141413"/>
        </p:xfrm>
        <a:graphic>
          <a:graphicData uri="http://schemas.openxmlformats.org/presentationml/2006/ole">
            <mc:AlternateContent xmlns:mc="http://schemas.openxmlformats.org/markup-compatibility/2006">
              <mc:Choice xmlns:v="urn:schemas-microsoft-com:vml" Requires="v">
                <p:oleObj spid="_x0000_s343315" r:id="rId9" imgW="599036" imgH="395217" progId="">
                  <p:embed/>
                </p:oleObj>
              </mc:Choice>
              <mc:Fallback>
                <p:oleObj r:id="rId9" imgW="599036" imgH="395217"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6238" y="3810000"/>
                        <a:ext cx="1730375" cy="11414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4" name="Object 10"/>
          <p:cNvGraphicFramePr>
            <a:graphicFrameLocks noChangeAspect="1"/>
          </p:cNvGraphicFramePr>
          <p:nvPr/>
        </p:nvGraphicFramePr>
        <p:xfrm>
          <a:off x="4159250" y="2743200"/>
          <a:ext cx="2765425" cy="1071563"/>
        </p:xfrm>
        <a:graphic>
          <a:graphicData uri="http://schemas.openxmlformats.org/presentationml/2006/ole">
            <mc:AlternateContent xmlns:mc="http://schemas.openxmlformats.org/markup-compatibility/2006">
              <mc:Choice xmlns:v="urn:schemas-microsoft-com:vml" Requires="v">
                <p:oleObj spid="_x0000_s343316" r:id="rId11" imgW="1019413" imgH="395217" progId="">
                  <p:embed/>
                </p:oleObj>
              </mc:Choice>
              <mc:Fallback>
                <p:oleObj r:id="rId11" imgW="1019413" imgH="395217"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9250" y="2743200"/>
                        <a:ext cx="2765425" cy="10715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5" name="Object 11"/>
          <p:cNvGraphicFramePr>
            <a:graphicFrameLocks noChangeAspect="1"/>
          </p:cNvGraphicFramePr>
          <p:nvPr/>
        </p:nvGraphicFramePr>
        <p:xfrm>
          <a:off x="6710363" y="5791200"/>
          <a:ext cx="2281237" cy="515938"/>
        </p:xfrm>
        <a:graphic>
          <a:graphicData uri="http://schemas.openxmlformats.org/presentationml/2006/ole">
            <mc:AlternateContent xmlns:mc="http://schemas.openxmlformats.org/markup-compatibility/2006">
              <mc:Choice xmlns:v="urn:schemas-microsoft-com:vml" Requires="v">
                <p:oleObj spid="_x0000_s343317" name="Equation" r:id="rId13" imgW="789086" imgH="178426" progId="Equation.DSMT4">
                  <p:embed/>
                </p:oleObj>
              </mc:Choice>
              <mc:Fallback>
                <p:oleObj name="Equation" r:id="rId13" imgW="789086" imgH="17842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10363" y="5791200"/>
                        <a:ext cx="2281237"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72596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750"/>
                                        </p:tgtEl>
                                        <p:attrNameLst>
                                          <p:attrName>style.visibility</p:attrName>
                                        </p:attrNameLst>
                                      </p:cBhvr>
                                      <p:to>
                                        <p:strVal val="visible"/>
                                      </p:to>
                                    </p:set>
                                    <p:animEffect transition="in" filter="wipe(left)">
                                      <p:cBhvr>
                                        <p:cTn id="7" dur="500"/>
                                        <p:tgtEl>
                                          <p:spTgt spid="317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wipe(left)">
                                      <p:cBhvr>
                                        <p:cTn id="12" dur="500"/>
                                        <p:tgtEl>
                                          <p:spTgt spid="317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7">
                                            <p:txEl>
                                              <p:pRg st="0" end="0"/>
                                            </p:txEl>
                                          </p:spTgt>
                                        </p:tgtEl>
                                        <p:attrNameLst>
                                          <p:attrName>style.visibility</p:attrName>
                                        </p:attrNameLst>
                                      </p:cBhvr>
                                      <p:to>
                                        <p:strVal val="visible"/>
                                      </p:to>
                                    </p:set>
                                    <p:animEffect transition="in" filter="wipe(left)">
                                      <p:cBhvr>
                                        <p:cTn id="17" dur="500"/>
                                        <p:tgtEl>
                                          <p:spTgt spid="317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754"/>
                                        </p:tgtEl>
                                        <p:attrNameLst>
                                          <p:attrName>style.visibility</p:attrName>
                                        </p:attrNameLst>
                                      </p:cBhvr>
                                      <p:to>
                                        <p:strVal val="visible"/>
                                      </p:to>
                                    </p:set>
                                    <p:animEffect transition="in" filter="wipe(left)">
                                      <p:cBhvr>
                                        <p:cTn id="22" dur="500"/>
                                        <p:tgtEl>
                                          <p:spTgt spid="317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746">
                                            <p:txEl>
                                              <p:pRg st="0" end="0"/>
                                            </p:txEl>
                                          </p:spTgt>
                                        </p:tgtEl>
                                        <p:attrNameLst>
                                          <p:attrName>style.visibility</p:attrName>
                                        </p:attrNameLst>
                                      </p:cBhvr>
                                      <p:to>
                                        <p:strVal val="visible"/>
                                      </p:to>
                                    </p:set>
                                    <p:animEffect transition="in" filter="wipe(left)">
                                      <p:cBhvr>
                                        <p:cTn id="27" dur="500"/>
                                        <p:tgtEl>
                                          <p:spTgt spid="3174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753"/>
                                        </p:tgtEl>
                                        <p:attrNameLst>
                                          <p:attrName>style.visibility</p:attrName>
                                        </p:attrNameLst>
                                      </p:cBhvr>
                                      <p:to>
                                        <p:strVal val="visible"/>
                                      </p:to>
                                    </p:set>
                                    <p:animEffect transition="in" filter="wipe(left)">
                                      <p:cBhvr>
                                        <p:cTn id="32" dur="500"/>
                                        <p:tgtEl>
                                          <p:spTgt spid="3175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749">
                                            <p:txEl>
                                              <p:pRg st="0" end="0"/>
                                            </p:txEl>
                                          </p:spTgt>
                                        </p:tgtEl>
                                        <p:attrNameLst>
                                          <p:attrName>style.visibility</p:attrName>
                                        </p:attrNameLst>
                                      </p:cBhvr>
                                      <p:to>
                                        <p:strVal val="visible"/>
                                      </p:to>
                                    </p:set>
                                    <p:animEffect transition="in" filter="wipe(left)">
                                      <p:cBhvr>
                                        <p:cTn id="37" dur="500"/>
                                        <p:tgtEl>
                                          <p:spTgt spid="3174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1752"/>
                                        </p:tgtEl>
                                        <p:attrNameLst>
                                          <p:attrName>style.visibility</p:attrName>
                                        </p:attrNameLst>
                                      </p:cBhvr>
                                      <p:to>
                                        <p:strVal val="visible"/>
                                      </p:to>
                                    </p:set>
                                    <p:animEffect transition="in" filter="wipe(left)">
                                      <p:cBhvr>
                                        <p:cTn id="42" dur="500"/>
                                        <p:tgtEl>
                                          <p:spTgt spid="3175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1755"/>
                                        </p:tgtEl>
                                        <p:attrNameLst>
                                          <p:attrName>style.visibility</p:attrName>
                                        </p:attrNameLst>
                                      </p:cBhvr>
                                      <p:to>
                                        <p:strVal val="visible"/>
                                      </p:to>
                                    </p:set>
                                    <p:animEffect transition="in" filter="blinds(horizontal)">
                                      <p:cBhvr>
                                        <p:cTn id="47" dur="500"/>
                                        <p:tgtEl>
                                          <p:spTgt spid="31755"/>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1755"/>
                                        </p:tgtEl>
                                        <p:attrNameLst>
                                          <p:attrName>style.visibility</p:attrName>
                                        </p:attrNameLst>
                                      </p:cBhvr>
                                      <p:to>
                                        <p:strVal val="visible"/>
                                      </p:to>
                                    </p:set>
                                    <p:animEffect transition="in" filter="blinds(horizontal)">
                                      <p:cBhvr>
                                        <p:cTn id="51" dur="500"/>
                                        <p:tgtEl>
                                          <p:spTgt spid="31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autoUpdateAnimBg="0"/>
      <p:bldP spid="31747" grpId="0" build="p" autoUpdateAnimBg="0"/>
      <p:bldP spid="31749"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1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0052" name="Rectangle 1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0053" name="Rectangle 1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0054" name="Rectangle 1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0055" name="TextBox 1"/>
          <p:cNvSpPr>
            <a:spLocks noChangeArrowheads="1"/>
          </p:cNvSpPr>
          <p:nvPr/>
        </p:nvSpPr>
        <p:spPr bwMode="auto">
          <a:xfrm>
            <a:off x="6021388" y="1749425"/>
            <a:ext cx="2900362"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40000"/>
              </a:lnSpc>
            </a:pPr>
            <a:r>
              <a:rPr lang="zh-CN" altLang="en-US" sz="2400" b="1" dirty="0">
                <a:solidFill>
                  <a:srgbClr val="0000FF"/>
                </a:solidFill>
                <a:ea typeface="宋体" pitchFamily="2" charset="-122"/>
              </a:rPr>
              <a:t>反射也能使非偏振光产生偏振</a:t>
            </a:r>
            <a:r>
              <a:rPr lang="zh-CN" altLang="en-US" sz="2400" b="1" dirty="0">
                <a:solidFill>
                  <a:schemeClr val="tx2"/>
                </a:solidFill>
                <a:ea typeface="宋体" pitchFamily="2" charset="-122"/>
              </a:rPr>
              <a:t>。          </a:t>
            </a:r>
          </a:p>
          <a:p>
            <a:pPr algn="just" eaLnBrk="1" hangingPunct="1">
              <a:lnSpc>
                <a:spcPct val="140000"/>
              </a:lnSpc>
            </a:pPr>
            <a:r>
              <a:rPr lang="zh-CN" altLang="en-US" sz="2400" b="1" dirty="0">
                <a:solidFill>
                  <a:schemeClr val="tx2"/>
                </a:solidFill>
                <a:ea typeface="宋体" pitchFamily="2" charset="-122"/>
              </a:rPr>
              <a:t>        当光线以非垂直的任意角度照射到非金属表面，反射光会</a:t>
            </a:r>
            <a:r>
              <a:rPr lang="zh-CN" altLang="en-US" sz="2400" b="1" dirty="0">
                <a:solidFill>
                  <a:srgbClr val="0000FF"/>
                </a:solidFill>
                <a:ea typeface="宋体" pitchFamily="2" charset="-122"/>
              </a:rPr>
              <a:t>优先在平行于表面的平面内形成偏振光</a:t>
            </a:r>
            <a:r>
              <a:rPr lang="zh-CN" altLang="en-US" sz="2400" b="1" dirty="0">
                <a:solidFill>
                  <a:schemeClr val="tx2"/>
                </a:solidFill>
                <a:ea typeface="宋体" pitchFamily="2" charset="-122"/>
              </a:rPr>
              <a:t>。</a:t>
            </a:r>
          </a:p>
        </p:txBody>
      </p:sp>
      <p:sp>
        <p:nvSpPr>
          <p:cNvPr id="130056"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0059" name="TextBox 13"/>
          <p:cNvSpPr>
            <a:spLocks noChangeArrowheads="1"/>
          </p:cNvSpPr>
          <p:nvPr/>
        </p:nvSpPr>
        <p:spPr bwMode="auto">
          <a:xfrm>
            <a:off x="755650" y="835025"/>
            <a:ext cx="1825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buClr>
                <a:schemeClr val="tx2"/>
              </a:buClr>
              <a:buFont typeface="Wingdings" pitchFamily="2" charset="2"/>
              <a:buNone/>
            </a:pPr>
            <a:r>
              <a:rPr lang="zh-CN" altLang="en-US" sz="2800" b="1">
                <a:solidFill>
                  <a:srgbClr val="FB0101"/>
                </a:solidFill>
                <a:ea typeface="宋体" pitchFamily="2" charset="-122"/>
              </a:rPr>
              <a:t>反射偏振</a:t>
            </a:r>
          </a:p>
        </p:txBody>
      </p:sp>
      <p:pic>
        <p:nvPicPr>
          <p:cNvPr id="130061" name="Picture 13" descr="FG36_0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44625"/>
            <a:ext cx="603408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24259" name="Rectangle 1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24260" name="Rectangle 1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24261" name="Rectangle 1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24263"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24264" name="TextBox 13"/>
          <p:cNvSpPr>
            <a:spLocks noChangeArrowheads="1"/>
          </p:cNvSpPr>
          <p:nvPr/>
        </p:nvSpPr>
        <p:spPr bwMode="auto">
          <a:xfrm>
            <a:off x="755650" y="835025"/>
            <a:ext cx="1825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buClr>
                <a:schemeClr val="tx2"/>
              </a:buClr>
              <a:buFont typeface="Wingdings" pitchFamily="2" charset="2"/>
              <a:buNone/>
            </a:pPr>
            <a:r>
              <a:rPr lang="zh-CN" altLang="en-US" sz="2800" b="1">
                <a:solidFill>
                  <a:srgbClr val="FB0101"/>
                </a:solidFill>
                <a:ea typeface="宋体" pitchFamily="2" charset="-122"/>
              </a:rPr>
              <a:t>反射偏振</a:t>
            </a:r>
          </a:p>
        </p:txBody>
      </p:sp>
      <p:pic>
        <p:nvPicPr>
          <p:cNvPr id="224266" name="Picture 10" descr="FG36_039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16" r="23257"/>
          <a:stretch/>
        </p:blipFill>
        <p:spPr bwMode="auto">
          <a:xfrm>
            <a:off x="584200" y="1520825"/>
            <a:ext cx="3429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7" name="Picture 11" descr="FG36_039B"/>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811" r="22520"/>
          <a:stretch/>
        </p:blipFill>
        <p:spPr bwMode="auto">
          <a:xfrm>
            <a:off x="5080000" y="1520825"/>
            <a:ext cx="3479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8354" name="Group 2"/>
          <p:cNvGrpSpPr>
            <a:grpSpLocks/>
          </p:cNvGrpSpPr>
          <p:nvPr/>
        </p:nvGrpSpPr>
        <p:grpSpPr bwMode="auto">
          <a:xfrm>
            <a:off x="457200" y="836613"/>
            <a:ext cx="3886200" cy="3352800"/>
            <a:chOff x="288" y="604"/>
            <a:chExt cx="2448" cy="2112"/>
          </a:xfrm>
        </p:grpSpPr>
        <p:sp>
          <p:nvSpPr>
            <p:cNvPr id="228355" name="Rectangle 3"/>
            <p:cNvSpPr>
              <a:spLocks noChangeArrowheads="1"/>
            </p:cNvSpPr>
            <p:nvPr/>
          </p:nvSpPr>
          <p:spPr bwMode="auto">
            <a:xfrm>
              <a:off x="288" y="604"/>
              <a:ext cx="2304" cy="21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56" name="Text Box 4"/>
            <p:cNvSpPr txBox="1">
              <a:spLocks noChangeArrowheads="1"/>
            </p:cNvSpPr>
            <p:nvPr/>
          </p:nvSpPr>
          <p:spPr bwMode="auto">
            <a:xfrm>
              <a:off x="1920" y="1344"/>
              <a:ext cx="8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1C1C1C"/>
                  </a:solidFill>
                  <a:latin typeface="Times New Roman" pitchFamily="18" charset="0"/>
                  <a:ea typeface="宋体" pitchFamily="2" charset="-122"/>
                </a:rPr>
                <a:t>空气</a:t>
              </a:r>
            </a:p>
          </p:txBody>
        </p:sp>
      </p:grpSp>
      <p:grpSp>
        <p:nvGrpSpPr>
          <p:cNvPr id="228357" name="Group 5"/>
          <p:cNvGrpSpPr>
            <a:grpSpLocks/>
          </p:cNvGrpSpPr>
          <p:nvPr/>
        </p:nvGrpSpPr>
        <p:grpSpPr bwMode="auto">
          <a:xfrm>
            <a:off x="2135188" y="1512888"/>
            <a:ext cx="2058987" cy="955675"/>
            <a:chOff x="1345" y="988"/>
            <a:chExt cx="1297" cy="602"/>
          </a:xfrm>
        </p:grpSpPr>
        <p:sp>
          <p:nvSpPr>
            <p:cNvPr id="228358" name="Line 6"/>
            <p:cNvSpPr>
              <a:spLocks noChangeShapeType="1"/>
            </p:cNvSpPr>
            <p:nvPr/>
          </p:nvSpPr>
          <p:spPr bwMode="auto">
            <a:xfrm rot="-23753489">
              <a:off x="1345" y="1275"/>
              <a:ext cx="1297" cy="14"/>
            </a:xfrm>
            <a:prstGeom prst="line">
              <a:avLst/>
            </a:prstGeom>
            <a:noFill/>
            <a:ln w="28575">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59" name="Line 7"/>
            <p:cNvSpPr>
              <a:spLocks noChangeShapeType="1"/>
            </p:cNvSpPr>
            <p:nvPr/>
          </p:nvSpPr>
          <p:spPr bwMode="auto">
            <a:xfrm rot="-23753489">
              <a:off x="1827" y="1264"/>
              <a:ext cx="0" cy="251"/>
            </a:xfrm>
            <a:prstGeom prst="line">
              <a:avLst/>
            </a:prstGeom>
            <a:noFill/>
            <a:ln w="28575">
              <a:solidFill>
                <a:srgbClr val="FF33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60" name="Line 8"/>
            <p:cNvSpPr>
              <a:spLocks noChangeShapeType="1"/>
            </p:cNvSpPr>
            <p:nvPr/>
          </p:nvSpPr>
          <p:spPr bwMode="auto">
            <a:xfrm rot="-23753489">
              <a:off x="2138" y="1039"/>
              <a:ext cx="0" cy="251"/>
            </a:xfrm>
            <a:prstGeom prst="line">
              <a:avLst/>
            </a:prstGeom>
            <a:noFill/>
            <a:ln w="28575">
              <a:solidFill>
                <a:srgbClr val="FF33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61" name="Oval 9"/>
            <p:cNvSpPr>
              <a:spLocks noChangeArrowheads="1"/>
            </p:cNvSpPr>
            <p:nvPr/>
          </p:nvSpPr>
          <p:spPr bwMode="auto">
            <a:xfrm rot="-23753489">
              <a:off x="1561" y="1527"/>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62" name="Oval 10"/>
            <p:cNvSpPr>
              <a:spLocks noChangeArrowheads="1"/>
            </p:cNvSpPr>
            <p:nvPr/>
          </p:nvSpPr>
          <p:spPr bwMode="auto">
            <a:xfrm rot="-23753489">
              <a:off x="1717" y="1414"/>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63" name="Oval 11"/>
            <p:cNvSpPr>
              <a:spLocks noChangeArrowheads="1"/>
            </p:cNvSpPr>
            <p:nvPr/>
          </p:nvSpPr>
          <p:spPr bwMode="auto">
            <a:xfrm rot="-23753489">
              <a:off x="1873" y="1302"/>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64" name="Oval 12"/>
            <p:cNvSpPr>
              <a:spLocks noChangeArrowheads="1"/>
            </p:cNvSpPr>
            <p:nvPr/>
          </p:nvSpPr>
          <p:spPr bwMode="auto">
            <a:xfrm rot="-23753489">
              <a:off x="2028" y="1189"/>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65" name="Oval 13"/>
            <p:cNvSpPr>
              <a:spLocks noChangeArrowheads="1"/>
            </p:cNvSpPr>
            <p:nvPr/>
          </p:nvSpPr>
          <p:spPr bwMode="auto">
            <a:xfrm rot="-23753489">
              <a:off x="2185" y="1076"/>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66" name="Oval 14"/>
            <p:cNvSpPr>
              <a:spLocks noChangeArrowheads="1"/>
            </p:cNvSpPr>
            <p:nvPr/>
          </p:nvSpPr>
          <p:spPr bwMode="auto">
            <a:xfrm rot="-23753489">
              <a:off x="2311" y="988"/>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67" name="Arc 15"/>
            <p:cNvSpPr>
              <a:spLocks/>
            </p:cNvSpPr>
            <p:nvPr/>
          </p:nvSpPr>
          <p:spPr bwMode="auto">
            <a:xfrm rot="9220608" flipH="1" flipV="1">
              <a:off x="1506" y="1244"/>
              <a:ext cx="171" cy="295"/>
            </a:xfrm>
            <a:custGeom>
              <a:avLst/>
              <a:gdLst>
                <a:gd name="G0" fmla="+- 7207 0 0"/>
                <a:gd name="G1" fmla="+- 21600 0 0"/>
                <a:gd name="G2" fmla="+- 21600 0 0"/>
                <a:gd name="T0" fmla="*/ 0 w 28807"/>
                <a:gd name="T1" fmla="*/ 1238 h 28693"/>
                <a:gd name="T2" fmla="*/ 27609 w 28807"/>
                <a:gd name="T3" fmla="*/ 28693 h 28693"/>
                <a:gd name="T4" fmla="*/ 7207 w 28807"/>
                <a:gd name="T5" fmla="*/ 21600 h 28693"/>
              </a:gdLst>
              <a:ahLst/>
              <a:cxnLst>
                <a:cxn ang="0">
                  <a:pos x="T0" y="T1"/>
                </a:cxn>
                <a:cxn ang="0">
                  <a:pos x="T2" y="T3"/>
                </a:cxn>
                <a:cxn ang="0">
                  <a:pos x="T4" y="T5"/>
                </a:cxn>
              </a:cxnLst>
              <a:rect l="0" t="0" r="r" b="b"/>
              <a:pathLst>
                <a:path w="28807" h="28693" fill="none" extrusionOk="0">
                  <a:moveTo>
                    <a:pt x="-1" y="1237"/>
                  </a:moveTo>
                  <a:cubicBezTo>
                    <a:pt x="2314" y="418"/>
                    <a:pt x="4751" y="-1"/>
                    <a:pt x="7207" y="0"/>
                  </a:cubicBezTo>
                  <a:cubicBezTo>
                    <a:pt x="19136" y="0"/>
                    <a:pt x="28807" y="9670"/>
                    <a:pt x="28807" y="21600"/>
                  </a:cubicBezTo>
                  <a:cubicBezTo>
                    <a:pt x="28807" y="24014"/>
                    <a:pt x="28402" y="26412"/>
                    <a:pt x="27609" y="28693"/>
                  </a:cubicBezTo>
                </a:path>
                <a:path w="28807" h="28693" stroke="0" extrusionOk="0">
                  <a:moveTo>
                    <a:pt x="-1" y="1237"/>
                  </a:moveTo>
                  <a:cubicBezTo>
                    <a:pt x="2314" y="418"/>
                    <a:pt x="4751" y="-1"/>
                    <a:pt x="7207" y="0"/>
                  </a:cubicBezTo>
                  <a:cubicBezTo>
                    <a:pt x="19136" y="0"/>
                    <a:pt x="28807" y="9670"/>
                    <a:pt x="28807" y="21600"/>
                  </a:cubicBezTo>
                  <a:cubicBezTo>
                    <a:pt x="28807" y="24014"/>
                    <a:pt x="28402" y="26412"/>
                    <a:pt x="27609" y="28693"/>
                  </a:cubicBezTo>
                  <a:lnTo>
                    <a:pt x="7207" y="21600"/>
                  </a:lnTo>
                  <a:close/>
                </a:path>
              </a:pathLst>
            </a:custGeom>
            <a:noFill/>
            <a:ln w="28575">
              <a:solidFill>
                <a:srgbClr val="FF00FF"/>
              </a:solidFill>
              <a:round/>
              <a:headEnd/>
              <a:tailEnd type="none" w="sm" len="lg"/>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8368" name="Object 16"/>
            <p:cNvGraphicFramePr>
              <a:graphicFrameLocks noChangeAspect="1"/>
            </p:cNvGraphicFramePr>
            <p:nvPr/>
          </p:nvGraphicFramePr>
          <p:xfrm>
            <a:off x="1536" y="988"/>
            <a:ext cx="160" cy="336"/>
          </p:xfrm>
          <a:graphic>
            <a:graphicData uri="http://schemas.openxmlformats.org/presentationml/2006/ole">
              <mc:AlternateContent xmlns:mc="http://schemas.openxmlformats.org/markup-compatibility/2006">
                <mc:Choice xmlns:v="urn:schemas-microsoft-com:vml" Requires="v">
                  <p:oleObj spid="_x0000_s228846" name="公式" r:id="rId3" imgW="114250" imgH="228501" progId="Equation.3">
                    <p:embed/>
                  </p:oleObj>
                </mc:Choice>
                <mc:Fallback>
                  <p:oleObj name="公式" r:id="rId3" imgW="114250" imgH="228501" progId="Equation.3">
                    <p:embed/>
                    <p:pic>
                      <p:nvPicPr>
                        <p:cNvPr id="0" name="Picture 2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988"/>
                          <a:ext cx="160"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8369" name="Line 17"/>
          <p:cNvSpPr>
            <a:spLocks noChangeShapeType="1"/>
          </p:cNvSpPr>
          <p:nvPr/>
        </p:nvSpPr>
        <p:spPr bwMode="auto">
          <a:xfrm flipH="1">
            <a:off x="2286000" y="1293813"/>
            <a:ext cx="11113" cy="243840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8370" name="Object 18"/>
          <p:cNvGraphicFramePr>
            <a:graphicFrameLocks noChangeAspect="1"/>
          </p:cNvGraphicFramePr>
          <p:nvPr/>
        </p:nvGraphicFramePr>
        <p:xfrm>
          <a:off x="979488" y="1935163"/>
          <a:ext cx="439737" cy="614362"/>
        </p:xfrm>
        <a:graphic>
          <a:graphicData uri="http://schemas.openxmlformats.org/presentationml/2006/ole">
            <mc:AlternateContent xmlns:mc="http://schemas.openxmlformats.org/markup-compatibility/2006">
              <mc:Choice xmlns:v="urn:schemas-microsoft-com:vml" Requires="v">
                <p:oleObj spid="_x0000_s228847" name="Equation" r:id="rId5" imgW="228501" imgH="317362" progId="Equation.3">
                  <p:embed/>
                </p:oleObj>
              </mc:Choice>
              <mc:Fallback>
                <p:oleObj name="Equation" r:id="rId5" imgW="228501" imgH="317362" progId="Equation.3">
                  <p:embed/>
                  <p:pic>
                    <p:nvPicPr>
                      <p:cNvPr id="0" name="Picture 2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488" y="1935163"/>
                        <a:ext cx="439737"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8371" name="Text Box 19"/>
          <p:cNvSpPr txBox="1">
            <a:spLocks noChangeArrowheads="1"/>
          </p:cNvSpPr>
          <p:nvPr/>
        </p:nvSpPr>
        <p:spPr bwMode="auto">
          <a:xfrm>
            <a:off x="4343400" y="1719263"/>
            <a:ext cx="4495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CC0000"/>
                </a:solidFill>
                <a:latin typeface="Times New Roman" pitchFamily="18" charset="0"/>
                <a:ea typeface="宋体" pitchFamily="2" charset="-122"/>
              </a:rPr>
              <a:t>        入射面    </a:t>
            </a:r>
            <a:r>
              <a:rPr lang="zh-CN" altLang="en-US" sz="2800" b="1">
                <a:solidFill>
                  <a:srgbClr val="000000"/>
                </a:solidFill>
                <a:latin typeface="Times New Roman" pitchFamily="18" charset="0"/>
                <a:ea typeface="宋体" pitchFamily="2" charset="-122"/>
              </a:rPr>
              <a:t>入射光线和法线所成的平面 </a:t>
            </a:r>
            <a:r>
              <a:rPr lang="en-US" altLang="zh-CN" sz="2800" b="1">
                <a:solidFill>
                  <a:srgbClr val="000000"/>
                </a:solidFill>
                <a:latin typeface="Times New Roman" pitchFamily="18" charset="0"/>
                <a:ea typeface="宋体" pitchFamily="2" charset="-122"/>
              </a:rPr>
              <a:t>.</a:t>
            </a:r>
          </a:p>
        </p:txBody>
      </p:sp>
      <p:sp>
        <p:nvSpPr>
          <p:cNvPr id="228372" name="Text Box 20"/>
          <p:cNvSpPr txBox="1">
            <a:spLocks noChangeArrowheads="1"/>
          </p:cNvSpPr>
          <p:nvPr/>
        </p:nvSpPr>
        <p:spPr bwMode="auto">
          <a:xfrm>
            <a:off x="4343400" y="2847975"/>
            <a:ext cx="4495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Blip>
                <a:blip r:embed="rId7"/>
              </a:buBlip>
            </a:pPr>
            <a:r>
              <a:rPr lang="zh-CN" altLang="en-US" sz="2800" b="1">
                <a:solidFill>
                  <a:srgbClr val="CC0000"/>
                </a:solidFill>
                <a:latin typeface="Times New Roman" pitchFamily="18" charset="0"/>
                <a:ea typeface="宋体" pitchFamily="2" charset="-122"/>
              </a:rPr>
              <a:t>      反射光    </a:t>
            </a:r>
            <a:r>
              <a:rPr lang="zh-CN" altLang="en-US" sz="2800" b="1">
                <a:solidFill>
                  <a:srgbClr val="0000FF"/>
                </a:solidFill>
                <a:latin typeface="Times New Roman" pitchFamily="18" charset="0"/>
                <a:ea typeface="宋体" pitchFamily="2" charset="-122"/>
              </a:rPr>
              <a:t>部分</a:t>
            </a:r>
            <a:r>
              <a:rPr lang="zh-CN" altLang="en-US" sz="2800" b="1">
                <a:solidFill>
                  <a:srgbClr val="000000"/>
                </a:solidFill>
                <a:latin typeface="Times New Roman" pitchFamily="18" charset="0"/>
                <a:ea typeface="宋体" pitchFamily="2" charset="-122"/>
              </a:rPr>
              <a:t>偏振光  ，</a:t>
            </a:r>
            <a:r>
              <a:rPr lang="zh-CN" altLang="en-US" sz="2800" b="1">
                <a:solidFill>
                  <a:srgbClr val="0000FF"/>
                </a:solidFill>
                <a:latin typeface="Times New Roman" pitchFamily="18" charset="0"/>
                <a:ea typeface="宋体" pitchFamily="2" charset="-122"/>
              </a:rPr>
              <a:t>垂直于入射面的振动大于平行于入射面的振动</a:t>
            </a:r>
            <a:r>
              <a:rPr lang="zh-CN" altLang="en-US" sz="2800" b="1">
                <a:solidFill>
                  <a:srgbClr val="000000"/>
                </a:solidFill>
                <a:latin typeface="Times New Roman" pitchFamily="18" charset="0"/>
                <a:ea typeface="宋体" pitchFamily="2" charset="-122"/>
              </a:rPr>
              <a:t> </a:t>
            </a:r>
            <a:r>
              <a:rPr lang="en-US" altLang="zh-CN" sz="2800" b="1">
                <a:solidFill>
                  <a:srgbClr val="000000"/>
                </a:solidFill>
                <a:latin typeface="Times New Roman" pitchFamily="18" charset="0"/>
                <a:ea typeface="宋体" pitchFamily="2" charset="-122"/>
              </a:rPr>
              <a:t>.</a:t>
            </a:r>
          </a:p>
        </p:txBody>
      </p:sp>
      <p:sp>
        <p:nvSpPr>
          <p:cNvPr id="228373" name="Text Box 21"/>
          <p:cNvSpPr txBox="1">
            <a:spLocks noChangeArrowheads="1"/>
          </p:cNvSpPr>
          <p:nvPr/>
        </p:nvSpPr>
        <p:spPr bwMode="auto">
          <a:xfrm>
            <a:off x="381000" y="4494213"/>
            <a:ext cx="85709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Blip>
                <a:blip r:embed="rId7"/>
              </a:buBlip>
            </a:pPr>
            <a:r>
              <a:rPr lang="zh-CN" altLang="en-US" sz="2800" b="1" dirty="0">
                <a:solidFill>
                  <a:srgbClr val="CC0000"/>
                </a:solidFill>
                <a:latin typeface="Times New Roman" pitchFamily="18" charset="0"/>
                <a:ea typeface="宋体" pitchFamily="2" charset="-122"/>
              </a:rPr>
              <a:t>      折射光</a:t>
            </a:r>
            <a:r>
              <a:rPr lang="zh-CN" altLang="en-US" sz="2800" b="1" dirty="0">
                <a:solidFill>
                  <a:srgbClr val="000000"/>
                </a:solidFill>
                <a:latin typeface="Times New Roman" pitchFamily="18" charset="0"/>
                <a:ea typeface="宋体" pitchFamily="2" charset="-122"/>
              </a:rPr>
              <a:t>       </a:t>
            </a:r>
            <a:r>
              <a:rPr lang="zh-CN" altLang="en-US" sz="2800" b="1" dirty="0">
                <a:solidFill>
                  <a:srgbClr val="0000FF"/>
                </a:solidFill>
                <a:latin typeface="Times New Roman" pitchFamily="18" charset="0"/>
                <a:ea typeface="宋体" pitchFamily="2" charset="-122"/>
              </a:rPr>
              <a:t>部分</a:t>
            </a:r>
            <a:r>
              <a:rPr lang="zh-CN" altLang="en-US" sz="2800" b="1" dirty="0">
                <a:solidFill>
                  <a:srgbClr val="000000"/>
                </a:solidFill>
                <a:latin typeface="Times New Roman" pitchFamily="18" charset="0"/>
                <a:ea typeface="宋体" pitchFamily="2" charset="-122"/>
              </a:rPr>
              <a:t>偏振光，</a:t>
            </a:r>
            <a:r>
              <a:rPr lang="zh-CN" altLang="en-US" sz="2800" b="1" dirty="0">
                <a:solidFill>
                  <a:srgbClr val="0000FF"/>
                </a:solidFill>
                <a:latin typeface="Times New Roman" pitchFamily="18" charset="0"/>
                <a:ea typeface="宋体" pitchFamily="2" charset="-122"/>
              </a:rPr>
              <a:t>平行于入射面的振动大于垂直于入射面的振动</a:t>
            </a:r>
            <a:r>
              <a:rPr lang="zh-CN" altLang="en-US" sz="2800" b="1" dirty="0">
                <a:solidFill>
                  <a:srgbClr val="000000"/>
                </a:solidFill>
                <a:latin typeface="Times New Roman" pitchFamily="18" charset="0"/>
                <a:ea typeface="宋体" pitchFamily="2" charset="-122"/>
              </a:rPr>
              <a:t> </a:t>
            </a:r>
            <a:r>
              <a:rPr lang="en-US" altLang="zh-CN" sz="2800" b="1" dirty="0">
                <a:solidFill>
                  <a:srgbClr val="000000"/>
                </a:solidFill>
                <a:latin typeface="Times New Roman" pitchFamily="18" charset="0"/>
                <a:ea typeface="宋体" pitchFamily="2" charset="-122"/>
              </a:rPr>
              <a:t>.</a:t>
            </a:r>
          </a:p>
        </p:txBody>
      </p:sp>
      <p:sp>
        <p:nvSpPr>
          <p:cNvPr id="228374" name="Text Box 22"/>
          <p:cNvSpPr txBox="1">
            <a:spLocks noChangeArrowheads="1"/>
          </p:cNvSpPr>
          <p:nvPr/>
        </p:nvSpPr>
        <p:spPr bwMode="auto">
          <a:xfrm>
            <a:off x="381000" y="5745163"/>
            <a:ext cx="9296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dirty="0">
                <a:solidFill>
                  <a:srgbClr val="CC0000"/>
                </a:solidFill>
                <a:latin typeface="Times New Roman" pitchFamily="18" charset="0"/>
                <a:ea typeface="宋体" pitchFamily="2" charset="-122"/>
              </a:rPr>
              <a:t>理论和实验证明</a:t>
            </a:r>
            <a:r>
              <a:rPr lang="zh-CN" altLang="en-US" sz="2800" b="1" dirty="0">
                <a:solidFill>
                  <a:srgbClr val="000000"/>
                </a:solidFill>
                <a:latin typeface="Times New Roman" pitchFamily="18" charset="0"/>
                <a:ea typeface="宋体" pitchFamily="2" charset="-122"/>
              </a:rPr>
              <a:t>：反射光的偏振化程度与入射角有关 </a:t>
            </a:r>
            <a:r>
              <a:rPr lang="en-US" altLang="zh-CN" sz="2800" b="1" dirty="0">
                <a:solidFill>
                  <a:srgbClr val="000000"/>
                </a:solidFill>
                <a:latin typeface="Times New Roman" pitchFamily="18" charset="0"/>
                <a:ea typeface="宋体" pitchFamily="2" charset="-122"/>
              </a:rPr>
              <a:t>.</a:t>
            </a:r>
          </a:p>
        </p:txBody>
      </p:sp>
      <p:grpSp>
        <p:nvGrpSpPr>
          <p:cNvPr id="228375" name="Group 23"/>
          <p:cNvGrpSpPr>
            <a:grpSpLocks/>
          </p:cNvGrpSpPr>
          <p:nvPr/>
        </p:nvGrpSpPr>
        <p:grpSpPr bwMode="auto">
          <a:xfrm>
            <a:off x="457200" y="1446213"/>
            <a:ext cx="1984375" cy="1131887"/>
            <a:chOff x="432" y="864"/>
            <a:chExt cx="1250" cy="713"/>
          </a:xfrm>
        </p:grpSpPr>
        <p:sp>
          <p:nvSpPr>
            <p:cNvPr id="228376" name="Line 24"/>
            <p:cNvSpPr>
              <a:spLocks noChangeShapeType="1"/>
            </p:cNvSpPr>
            <p:nvPr/>
          </p:nvSpPr>
          <p:spPr bwMode="auto">
            <a:xfrm rot="-19568254">
              <a:off x="432" y="1198"/>
              <a:ext cx="1250" cy="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77" name="Line 25"/>
            <p:cNvSpPr>
              <a:spLocks noChangeShapeType="1"/>
            </p:cNvSpPr>
            <p:nvPr/>
          </p:nvSpPr>
          <p:spPr bwMode="auto">
            <a:xfrm rot="-19568254">
              <a:off x="762" y="874"/>
              <a:ext cx="0" cy="2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78" name="Line 26"/>
            <p:cNvSpPr>
              <a:spLocks noChangeShapeType="1"/>
            </p:cNvSpPr>
            <p:nvPr/>
          </p:nvSpPr>
          <p:spPr bwMode="auto">
            <a:xfrm rot="-19568254">
              <a:off x="930" y="987"/>
              <a:ext cx="0" cy="2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79" name="Line 27"/>
            <p:cNvSpPr>
              <a:spLocks noChangeShapeType="1"/>
            </p:cNvSpPr>
            <p:nvPr/>
          </p:nvSpPr>
          <p:spPr bwMode="auto">
            <a:xfrm rot="-19568254">
              <a:off x="1099" y="1100"/>
              <a:ext cx="0" cy="2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80" name="Line 28"/>
            <p:cNvSpPr>
              <a:spLocks noChangeShapeType="1"/>
            </p:cNvSpPr>
            <p:nvPr/>
          </p:nvSpPr>
          <p:spPr bwMode="auto">
            <a:xfrm rot="-19568254">
              <a:off x="1267" y="1212"/>
              <a:ext cx="0" cy="2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81" name="Line 29"/>
            <p:cNvSpPr>
              <a:spLocks noChangeShapeType="1"/>
            </p:cNvSpPr>
            <p:nvPr/>
          </p:nvSpPr>
          <p:spPr bwMode="auto">
            <a:xfrm rot="-19568254">
              <a:off x="1435" y="1326"/>
              <a:ext cx="0" cy="2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82" name="Oval 30"/>
            <p:cNvSpPr>
              <a:spLocks noChangeArrowheads="1"/>
            </p:cNvSpPr>
            <p:nvPr/>
          </p:nvSpPr>
          <p:spPr bwMode="auto">
            <a:xfrm rot="-19568254">
              <a:off x="644" y="911"/>
              <a:ext cx="68"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83" name="Oval 31"/>
            <p:cNvSpPr>
              <a:spLocks noChangeArrowheads="1"/>
            </p:cNvSpPr>
            <p:nvPr/>
          </p:nvSpPr>
          <p:spPr bwMode="auto">
            <a:xfrm rot="-19568254">
              <a:off x="812" y="1025"/>
              <a:ext cx="67"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84" name="Oval 32"/>
            <p:cNvSpPr>
              <a:spLocks noChangeArrowheads="1"/>
            </p:cNvSpPr>
            <p:nvPr/>
          </p:nvSpPr>
          <p:spPr bwMode="auto">
            <a:xfrm rot="-19568254">
              <a:off x="981" y="1138"/>
              <a:ext cx="67"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85" name="Oval 33"/>
            <p:cNvSpPr>
              <a:spLocks noChangeArrowheads="1"/>
            </p:cNvSpPr>
            <p:nvPr/>
          </p:nvSpPr>
          <p:spPr bwMode="auto">
            <a:xfrm rot="-19568254">
              <a:off x="1149" y="1250"/>
              <a:ext cx="68"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86" name="Oval 34"/>
            <p:cNvSpPr>
              <a:spLocks noChangeArrowheads="1"/>
            </p:cNvSpPr>
            <p:nvPr/>
          </p:nvSpPr>
          <p:spPr bwMode="auto">
            <a:xfrm rot="-19568254">
              <a:off x="1317" y="1363"/>
              <a:ext cx="68"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8387" name="Object 35"/>
            <p:cNvGraphicFramePr>
              <a:graphicFrameLocks noChangeAspect="1"/>
            </p:cNvGraphicFramePr>
            <p:nvPr/>
          </p:nvGraphicFramePr>
          <p:xfrm>
            <a:off x="1351" y="864"/>
            <a:ext cx="160" cy="336"/>
          </p:xfrm>
          <a:graphic>
            <a:graphicData uri="http://schemas.openxmlformats.org/presentationml/2006/ole">
              <mc:AlternateContent xmlns:mc="http://schemas.openxmlformats.org/markup-compatibility/2006">
                <mc:Choice xmlns:v="urn:schemas-microsoft-com:vml" Requires="v">
                  <p:oleObj spid="_x0000_s228848" name="公式" r:id="rId8" imgW="114250" imgH="228501" progId="Equation.3">
                    <p:embed/>
                  </p:oleObj>
                </mc:Choice>
                <mc:Fallback>
                  <p:oleObj name="公式" r:id="rId8" imgW="114250" imgH="228501" progId="Equation.3">
                    <p:embed/>
                    <p:pic>
                      <p:nvPicPr>
                        <p:cNvPr id="0" name="Picture 2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 y="864"/>
                          <a:ext cx="160" cy="336"/>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228388" name="Arc 36"/>
            <p:cNvSpPr>
              <a:spLocks/>
            </p:cNvSpPr>
            <p:nvPr/>
          </p:nvSpPr>
          <p:spPr bwMode="auto">
            <a:xfrm rot="11107907" flipV="1">
              <a:off x="1344" y="1152"/>
              <a:ext cx="252" cy="240"/>
            </a:xfrm>
            <a:custGeom>
              <a:avLst/>
              <a:gdLst>
                <a:gd name="G0" fmla="+- 7207 0 0"/>
                <a:gd name="G1" fmla="+- 21600 0 0"/>
                <a:gd name="G2" fmla="+- 21600 0 0"/>
                <a:gd name="T0" fmla="*/ 0 w 28807"/>
                <a:gd name="T1" fmla="*/ 1238 h 27893"/>
                <a:gd name="T2" fmla="*/ 27870 w 28807"/>
                <a:gd name="T3" fmla="*/ 27893 h 27893"/>
                <a:gd name="T4" fmla="*/ 7207 w 28807"/>
                <a:gd name="T5" fmla="*/ 21600 h 27893"/>
              </a:gdLst>
              <a:ahLst/>
              <a:cxnLst>
                <a:cxn ang="0">
                  <a:pos x="T0" y="T1"/>
                </a:cxn>
                <a:cxn ang="0">
                  <a:pos x="T2" y="T3"/>
                </a:cxn>
                <a:cxn ang="0">
                  <a:pos x="T4" y="T5"/>
                </a:cxn>
              </a:cxnLst>
              <a:rect l="0" t="0" r="r" b="b"/>
              <a:pathLst>
                <a:path w="28807" h="27893" fill="none" extrusionOk="0">
                  <a:moveTo>
                    <a:pt x="-1" y="1237"/>
                  </a:moveTo>
                  <a:cubicBezTo>
                    <a:pt x="2314" y="418"/>
                    <a:pt x="4751" y="-1"/>
                    <a:pt x="7207" y="0"/>
                  </a:cubicBezTo>
                  <a:cubicBezTo>
                    <a:pt x="19136" y="0"/>
                    <a:pt x="28807" y="9670"/>
                    <a:pt x="28807" y="21600"/>
                  </a:cubicBezTo>
                  <a:cubicBezTo>
                    <a:pt x="28807" y="23732"/>
                    <a:pt x="28491" y="25853"/>
                    <a:pt x="27869" y="27892"/>
                  </a:cubicBezTo>
                </a:path>
                <a:path w="28807" h="27893" stroke="0" extrusionOk="0">
                  <a:moveTo>
                    <a:pt x="-1" y="1237"/>
                  </a:moveTo>
                  <a:cubicBezTo>
                    <a:pt x="2314" y="418"/>
                    <a:pt x="4751" y="-1"/>
                    <a:pt x="7207" y="0"/>
                  </a:cubicBezTo>
                  <a:cubicBezTo>
                    <a:pt x="19136" y="0"/>
                    <a:pt x="28807" y="9670"/>
                    <a:pt x="28807" y="21600"/>
                  </a:cubicBezTo>
                  <a:cubicBezTo>
                    <a:pt x="28807" y="23732"/>
                    <a:pt x="28491" y="25853"/>
                    <a:pt x="27869" y="27892"/>
                  </a:cubicBezTo>
                  <a:lnTo>
                    <a:pt x="7207" y="21600"/>
                  </a:lnTo>
                  <a:close/>
                </a:path>
              </a:pathLst>
            </a:custGeom>
            <a:noFill/>
            <a:ln w="28575">
              <a:solidFill>
                <a:srgbClr val="9966FF"/>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8389" name="Group 37"/>
          <p:cNvGrpSpPr>
            <a:grpSpLocks/>
          </p:cNvGrpSpPr>
          <p:nvPr/>
        </p:nvGrpSpPr>
        <p:grpSpPr bwMode="auto">
          <a:xfrm>
            <a:off x="2362200" y="2339975"/>
            <a:ext cx="785813" cy="1730375"/>
            <a:chOff x="1488" y="1551"/>
            <a:chExt cx="495" cy="1090"/>
          </a:xfrm>
        </p:grpSpPr>
        <p:sp>
          <p:nvSpPr>
            <p:cNvPr id="228390" name="Line 38"/>
            <p:cNvSpPr>
              <a:spLocks noChangeShapeType="1"/>
            </p:cNvSpPr>
            <p:nvPr/>
          </p:nvSpPr>
          <p:spPr bwMode="auto">
            <a:xfrm rot="-18817438">
              <a:off x="1231" y="2043"/>
              <a:ext cx="1090" cy="106"/>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91" name="Line 39"/>
            <p:cNvSpPr>
              <a:spLocks noChangeShapeType="1"/>
            </p:cNvSpPr>
            <p:nvPr/>
          </p:nvSpPr>
          <p:spPr bwMode="auto">
            <a:xfrm rot="2782562" flipV="1">
              <a:off x="1602" y="1808"/>
              <a:ext cx="12" cy="14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92" name="Line 40"/>
            <p:cNvSpPr>
              <a:spLocks noChangeShapeType="1"/>
            </p:cNvSpPr>
            <p:nvPr/>
          </p:nvSpPr>
          <p:spPr bwMode="auto">
            <a:xfrm rot="-18817438">
              <a:off x="1717" y="1930"/>
              <a:ext cx="0" cy="14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93" name="Line 41"/>
            <p:cNvSpPr>
              <a:spLocks noChangeShapeType="1"/>
            </p:cNvSpPr>
            <p:nvPr/>
          </p:nvSpPr>
          <p:spPr bwMode="auto">
            <a:xfrm rot="2782562" flipV="1">
              <a:off x="1831" y="2093"/>
              <a:ext cx="8" cy="147"/>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94" name="Oval 42"/>
            <p:cNvSpPr>
              <a:spLocks noChangeArrowheads="1"/>
            </p:cNvSpPr>
            <p:nvPr/>
          </p:nvSpPr>
          <p:spPr bwMode="auto">
            <a:xfrm rot="-18817438">
              <a:off x="1488" y="1756"/>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95" name="Oval 43"/>
            <p:cNvSpPr>
              <a:spLocks noChangeArrowheads="1"/>
            </p:cNvSpPr>
            <p:nvPr/>
          </p:nvSpPr>
          <p:spPr bwMode="auto">
            <a:xfrm rot="-18817438">
              <a:off x="1728" y="2044"/>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96" name="Oval 44"/>
            <p:cNvSpPr>
              <a:spLocks noChangeArrowheads="1"/>
            </p:cNvSpPr>
            <p:nvPr/>
          </p:nvSpPr>
          <p:spPr bwMode="auto">
            <a:xfrm rot="-18817438">
              <a:off x="1920" y="2284"/>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97" name="Line 45"/>
            <p:cNvSpPr>
              <a:spLocks noChangeShapeType="1"/>
            </p:cNvSpPr>
            <p:nvPr/>
          </p:nvSpPr>
          <p:spPr bwMode="auto">
            <a:xfrm rot="2782562" flipV="1">
              <a:off x="1894" y="2166"/>
              <a:ext cx="8" cy="147"/>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8398" name="Text Box 46"/>
          <p:cNvSpPr txBox="1">
            <a:spLocks noChangeArrowheads="1"/>
          </p:cNvSpPr>
          <p:nvPr/>
        </p:nvSpPr>
        <p:spPr bwMode="auto">
          <a:xfrm>
            <a:off x="4267200" y="868363"/>
            <a:ext cx="4495800" cy="528637"/>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sz="2800" b="1">
                <a:solidFill>
                  <a:srgbClr val="1C1C1C"/>
                </a:solidFill>
                <a:latin typeface="Times New Roman" pitchFamily="18" charset="0"/>
                <a:ea typeface="宋体" pitchFamily="2" charset="-122"/>
              </a:rPr>
              <a:t>光反射与折射时的偏振</a:t>
            </a:r>
          </a:p>
        </p:txBody>
      </p:sp>
      <p:grpSp>
        <p:nvGrpSpPr>
          <p:cNvPr id="228399" name="Group 47"/>
          <p:cNvGrpSpPr>
            <a:grpSpLocks/>
          </p:cNvGrpSpPr>
          <p:nvPr/>
        </p:nvGrpSpPr>
        <p:grpSpPr bwMode="auto">
          <a:xfrm>
            <a:off x="914400" y="2544763"/>
            <a:ext cx="2819400" cy="1447800"/>
            <a:chOff x="576" y="1680"/>
            <a:chExt cx="1776" cy="912"/>
          </a:xfrm>
        </p:grpSpPr>
        <p:sp>
          <p:nvSpPr>
            <p:cNvPr id="228400" name="Rectangle 48"/>
            <p:cNvSpPr>
              <a:spLocks noChangeArrowheads="1"/>
            </p:cNvSpPr>
            <p:nvPr/>
          </p:nvSpPr>
          <p:spPr bwMode="auto">
            <a:xfrm>
              <a:off x="576" y="1680"/>
              <a:ext cx="1776" cy="912"/>
            </a:xfrm>
            <a:prstGeom prst="rect">
              <a:avLst/>
            </a:prstGeom>
            <a:solidFill>
              <a:srgbClr val="C5FFFF">
                <a:alpha val="50000"/>
              </a:srgb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a:p>
              <a:pPr algn="ctr">
                <a:buFontTx/>
                <a:buNone/>
              </a:pPr>
              <a:endParaRPr lang="zh-CN" altLang="en-US" sz="2800" b="1">
                <a:solidFill>
                  <a:srgbClr val="1C1C1C"/>
                </a:solidFill>
                <a:latin typeface="Times New Roman" pitchFamily="18" charset="0"/>
                <a:ea typeface="宋体" pitchFamily="2" charset="-122"/>
              </a:endParaRPr>
            </a:p>
          </p:txBody>
        </p:sp>
        <p:sp>
          <p:nvSpPr>
            <p:cNvPr id="228401" name="Text Box 49"/>
            <p:cNvSpPr txBox="1">
              <a:spLocks noChangeArrowheads="1"/>
            </p:cNvSpPr>
            <p:nvPr/>
          </p:nvSpPr>
          <p:spPr bwMode="auto">
            <a:xfrm>
              <a:off x="576" y="2256"/>
              <a:ext cx="80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FF"/>
                  </a:solidFill>
                  <a:latin typeface="Times New Roman" pitchFamily="18" charset="0"/>
                  <a:ea typeface="宋体" pitchFamily="2" charset="-122"/>
                </a:rPr>
                <a:t>玻璃</a:t>
              </a:r>
            </a:p>
          </p:txBody>
        </p:sp>
        <p:graphicFrame>
          <p:nvGraphicFramePr>
            <p:cNvPr id="228402" name="Object 50"/>
            <p:cNvGraphicFramePr>
              <a:graphicFrameLocks noChangeAspect="1"/>
            </p:cNvGraphicFramePr>
            <p:nvPr/>
          </p:nvGraphicFramePr>
          <p:xfrm>
            <a:off x="617" y="1728"/>
            <a:ext cx="309" cy="387"/>
          </p:xfrm>
          <a:graphic>
            <a:graphicData uri="http://schemas.openxmlformats.org/presentationml/2006/ole">
              <mc:AlternateContent xmlns:mc="http://schemas.openxmlformats.org/markup-compatibility/2006">
                <mc:Choice xmlns:v="urn:schemas-microsoft-com:vml" Requires="v">
                  <p:oleObj spid="_x0000_s228849" name="Equation" r:id="rId9" imgW="253780" imgH="317225" progId="Equation.3">
                    <p:embed/>
                  </p:oleObj>
                </mc:Choice>
                <mc:Fallback>
                  <p:oleObj name="Equation" r:id="rId9" imgW="253780" imgH="317225" progId="Equation.3">
                    <p:embed/>
                    <p:pic>
                      <p:nvPicPr>
                        <p:cNvPr id="0" name="Picture 2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 y="1728"/>
                          <a:ext cx="309"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28403" name="Group 51"/>
          <p:cNvGrpSpPr>
            <a:grpSpLocks/>
          </p:cNvGrpSpPr>
          <p:nvPr/>
        </p:nvGrpSpPr>
        <p:grpSpPr bwMode="auto">
          <a:xfrm>
            <a:off x="2286000" y="2817813"/>
            <a:ext cx="376238" cy="722312"/>
            <a:chOff x="1440" y="1852"/>
            <a:chExt cx="237" cy="455"/>
          </a:xfrm>
        </p:grpSpPr>
        <p:graphicFrame>
          <p:nvGraphicFramePr>
            <p:cNvPr id="228404" name="Object 52"/>
            <p:cNvGraphicFramePr>
              <a:graphicFrameLocks noChangeAspect="1"/>
            </p:cNvGraphicFramePr>
            <p:nvPr/>
          </p:nvGraphicFramePr>
          <p:xfrm>
            <a:off x="1488" y="2044"/>
            <a:ext cx="189" cy="263"/>
          </p:xfrm>
          <a:graphic>
            <a:graphicData uri="http://schemas.openxmlformats.org/presentationml/2006/ole">
              <mc:AlternateContent xmlns:mc="http://schemas.openxmlformats.org/markup-compatibility/2006">
                <mc:Choice xmlns:v="urn:schemas-microsoft-com:vml" Requires="v">
                  <p:oleObj spid="_x0000_s228850" name="公式" r:id="rId11" imgW="177646" imgH="241091" progId="Equation.3">
                    <p:embed/>
                  </p:oleObj>
                </mc:Choice>
                <mc:Fallback>
                  <p:oleObj name="公式" r:id="rId11" imgW="177646" imgH="241091" progId="Equation.3">
                    <p:embed/>
                    <p:pic>
                      <p:nvPicPr>
                        <p:cNvPr id="0" name="Picture 2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8" y="2044"/>
                          <a:ext cx="189"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8405" name="Arc 53"/>
            <p:cNvSpPr>
              <a:spLocks/>
            </p:cNvSpPr>
            <p:nvPr/>
          </p:nvSpPr>
          <p:spPr bwMode="auto">
            <a:xfrm rot="11414303" flipH="1">
              <a:off x="1440" y="1852"/>
              <a:ext cx="184" cy="144"/>
            </a:xfrm>
            <a:custGeom>
              <a:avLst/>
              <a:gdLst>
                <a:gd name="G0" fmla="+- 4433 0 0"/>
                <a:gd name="G1" fmla="+- 21600 0 0"/>
                <a:gd name="G2" fmla="+- 21600 0 0"/>
                <a:gd name="T0" fmla="*/ 0 w 25732"/>
                <a:gd name="T1" fmla="*/ 460 h 21600"/>
                <a:gd name="T2" fmla="*/ 25732 w 25732"/>
                <a:gd name="T3" fmla="*/ 18008 h 21600"/>
                <a:gd name="T4" fmla="*/ 4433 w 25732"/>
                <a:gd name="T5" fmla="*/ 21600 h 21600"/>
              </a:gdLst>
              <a:ahLst/>
              <a:cxnLst>
                <a:cxn ang="0">
                  <a:pos x="T0" y="T1"/>
                </a:cxn>
                <a:cxn ang="0">
                  <a:pos x="T2" y="T3"/>
                </a:cxn>
                <a:cxn ang="0">
                  <a:pos x="T4" y="T5"/>
                </a:cxn>
              </a:cxnLst>
              <a:rect l="0" t="0" r="r" b="b"/>
              <a:pathLst>
                <a:path w="25732" h="21600" fill="none" extrusionOk="0">
                  <a:moveTo>
                    <a:pt x="-1" y="459"/>
                  </a:moveTo>
                  <a:cubicBezTo>
                    <a:pt x="1457" y="154"/>
                    <a:pt x="2943" y="-1"/>
                    <a:pt x="4433" y="0"/>
                  </a:cubicBezTo>
                  <a:cubicBezTo>
                    <a:pt x="14976" y="0"/>
                    <a:pt x="23978" y="7611"/>
                    <a:pt x="25732" y="18007"/>
                  </a:cubicBezTo>
                </a:path>
                <a:path w="25732" h="21600" stroke="0" extrusionOk="0">
                  <a:moveTo>
                    <a:pt x="-1" y="459"/>
                  </a:moveTo>
                  <a:cubicBezTo>
                    <a:pt x="1457" y="154"/>
                    <a:pt x="2943" y="-1"/>
                    <a:pt x="4433" y="0"/>
                  </a:cubicBezTo>
                  <a:cubicBezTo>
                    <a:pt x="14976" y="0"/>
                    <a:pt x="23978" y="7611"/>
                    <a:pt x="25732" y="18007"/>
                  </a:cubicBezTo>
                  <a:lnTo>
                    <a:pt x="4433" y="21600"/>
                  </a:lnTo>
                  <a:close/>
                </a:path>
              </a:pathLst>
            </a:custGeom>
            <a:noFill/>
            <a:ln w="28575">
              <a:solidFill>
                <a:srgbClr val="0000FF"/>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strips(downRight)">
                                      <p:cBhvr>
                                        <p:cTn id="7" dur="500"/>
                                        <p:tgtEl>
                                          <p:spTgt spid="2283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228357"/>
                                        </p:tgtEl>
                                        <p:attrNameLst>
                                          <p:attrName>style.visibility</p:attrName>
                                        </p:attrNameLst>
                                      </p:cBhvr>
                                      <p:to>
                                        <p:strVal val="visible"/>
                                      </p:to>
                                    </p:set>
                                    <p:animEffect transition="in" filter="strips(upRight)">
                                      <p:cBhvr>
                                        <p:cTn id="12" dur="500"/>
                                        <p:tgtEl>
                                          <p:spTgt spid="2283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228389"/>
                                        </p:tgtEl>
                                        <p:attrNameLst>
                                          <p:attrName>style.visibility</p:attrName>
                                        </p:attrNameLst>
                                      </p:cBhvr>
                                      <p:to>
                                        <p:strVal val="visible"/>
                                      </p:to>
                                    </p:set>
                                    <p:animEffect transition="in" filter="strips(downRight)">
                                      <p:cBhvr>
                                        <p:cTn id="17" dur="500"/>
                                        <p:tgtEl>
                                          <p:spTgt spid="2283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28403"/>
                                        </p:tgtEl>
                                        <p:attrNameLst>
                                          <p:attrName>style.visibility</p:attrName>
                                        </p:attrNameLst>
                                      </p:cBhvr>
                                      <p:to>
                                        <p:strVal val="visible"/>
                                      </p:to>
                                    </p:set>
                                    <p:animEffect transition="in" filter="box(in)">
                                      <p:cBhvr>
                                        <p:cTn id="22" dur="500"/>
                                        <p:tgtEl>
                                          <p:spTgt spid="2284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8371"/>
                                        </p:tgtEl>
                                        <p:attrNameLst>
                                          <p:attrName>style.visibility</p:attrName>
                                        </p:attrNameLst>
                                      </p:cBhvr>
                                      <p:to>
                                        <p:strVal val="visible"/>
                                      </p:to>
                                    </p:set>
                                    <p:animEffect transition="in" filter="blinds(horizontal)">
                                      <p:cBhvr>
                                        <p:cTn id="27" dur="500"/>
                                        <p:tgtEl>
                                          <p:spTgt spid="2283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28372"/>
                                        </p:tgtEl>
                                        <p:attrNameLst>
                                          <p:attrName>style.visibility</p:attrName>
                                        </p:attrNameLst>
                                      </p:cBhvr>
                                      <p:to>
                                        <p:strVal val="visible"/>
                                      </p:to>
                                    </p:set>
                                    <p:animEffect transition="in" filter="blinds(vertical)">
                                      <p:cBhvr>
                                        <p:cTn id="32" dur="500"/>
                                        <p:tgtEl>
                                          <p:spTgt spid="22837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228373"/>
                                        </p:tgtEl>
                                        <p:attrNameLst>
                                          <p:attrName>style.visibility</p:attrName>
                                        </p:attrNameLst>
                                      </p:cBhvr>
                                      <p:to>
                                        <p:strVal val="visible"/>
                                      </p:to>
                                    </p:set>
                                    <p:animEffect transition="in" filter="blinds(vertical)">
                                      <p:cBhvr>
                                        <p:cTn id="37" dur="500"/>
                                        <p:tgtEl>
                                          <p:spTgt spid="22837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8374"/>
                                        </p:tgtEl>
                                        <p:attrNameLst>
                                          <p:attrName>style.visibility</p:attrName>
                                        </p:attrNameLst>
                                      </p:cBhvr>
                                      <p:to>
                                        <p:strVal val="visible"/>
                                      </p:to>
                                    </p:set>
                                    <p:animEffect transition="in" filter="blinds(horizontal)">
                                      <p:cBhvr>
                                        <p:cTn id="42" dur="500"/>
                                        <p:tgtEl>
                                          <p:spTgt spid="228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1" grpId="0" autoUpdateAnimBg="0"/>
      <p:bldP spid="228372" grpId="0" autoUpdateAnimBg="0"/>
      <p:bldP spid="228373" grpId="0" autoUpdateAnimBg="0"/>
      <p:bldP spid="228374"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p:cNvSpPr txBox="1">
            <a:spLocks noChangeArrowheads="1"/>
          </p:cNvSpPr>
          <p:nvPr/>
        </p:nvSpPr>
        <p:spPr bwMode="auto">
          <a:xfrm>
            <a:off x="679879" y="4652963"/>
            <a:ext cx="3200400" cy="1265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buFontTx/>
              <a:buNone/>
            </a:pPr>
            <a:r>
              <a:rPr kumimoji="1" lang="zh-CN" altLang="en-US" sz="2800" b="1">
                <a:latin typeface="Times New Roman" pitchFamily="18" charset="0"/>
                <a:ea typeface="宋体" pitchFamily="2" charset="-122"/>
              </a:rPr>
              <a:t>自然光反射和折射后产生部分偏振光</a:t>
            </a:r>
          </a:p>
        </p:txBody>
      </p:sp>
      <p:grpSp>
        <p:nvGrpSpPr>
          <p:cNvPr id="229379" name="Group 3"/>
          <p:cNvGrpSpPr>
            <a:grpSpLocks/>
          </p:cNvGrpSpPr>
          <p:nvPr/>
        </p:nvGrpSpPr>
        <p:grpSpPr bwMode="auto">
          <a:xfrm>
            <a:off x="940229" y="1876425"/>
            <a:ext cx="2895600" cy="2133600"/>
            <a:chOff x="1392" y="1584"/>
            <a:chExt cx="1658" cy="1429"/>
          </a:xfrm>
        </p:grpSpPr>
        <p:sp>
          <p:nvSpPr>
            <p:cNvPr id="229380" name="Rectangle 4"/>
            <p:cNvSpPr>
              <a:spLocks noChangeArrowheads="1"/>
            </p:cNvSpPr>
            <p:nvPr/>
          </p:nvSpPr>
          <p:spPr bwMode="auto">
            <a:xfrm>
              <a:off x="2289" y="2406"/>
              <a:ext cx="387"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3600" b="1">
                <a:solidFill>
                  <a:srgbClr val="0000FF"/>
                </a:solidFill>
                <a:latin typeface="Times New Roman" pitchFamily="18" charset="0"/>
                <a:ea typeface="宋体" pitchFamily="2" charset="-122"/>
              </a:endParaRPr>
            </a:p>
          </p:txBody>
        </p:sp>
        <p:sp>
          <p:nvSpPr>
            <p:cNvPr id="229381" name="Line 5"/>
            <p:cNvSpPr>
              <a:spLocks noChangeShapeType="1"/>
            </p:cNvSpPr>
            <p:nvPr/>
          </p:nvSpPr>
          <p:spPr bwMode="auto">
            <a:xfrm>
              <a:off x="2216" y="2309"/>
              <a:ext cx="275" cy="704"/>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382" name="Line 6"/>
            <p:cNvSpPr>
              <a:spLocks noChangeShapeType="1"/>
            </p:cNvSpPr>
            <p:nvPr/>
          </p:nvSpPr>
          <p:spPr bwMode="auto">
            <a:xfrm>
              <a:off x="1402" y="2305"/>
              <a:ext cx="1648" cy="0"/>
            </a:xfrm>
            <a:prstGeom prst="line">
              <a:avLst/>
            </a:prstGeom>
            <a:noFill/>
            <a:ln w="28575">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383" name="Line 7"/>
            <p:cNvSpPr>
              <a:spLocks noChangeShapeType="1"/>
            </p:cNvSpPr>
            <p:nvPr/>
          </p:nvSpPr>
          <p:spPr bwMode="auto">
            <a:xfrm>
              <a:off x="2205" y="1635"/>
              <a:ext cx="1" cy="1351"/>
            </a:xfrm>
            <a:prstGeom prst="line">
              <a:avLst/>
            </a:prstGeom>
            <a:noFill/>
            <a:ln w="19050">
              <a:solidFill>
                <a:srgbClr val="000000"/>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384" name="Line 8"/>
            <p:cNvSpPr>
              <a:spLocks noChangeShapeType="1"/>
            </p:cNvSpPr>
            <p:nvPr/>
          </p:nvSpPr>
          <p:spPr bwMode="auto">
            <a:xfrm>
              <a:off x="1534" y="1677"/>
              <a:ext cx="669" cy="637"/>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385" name="Line 9"/>
            <p:cNvSpPr>
              <a:spLocks noChangeShapeType="1"/>
            </p:cNvSpPr>
            <p:nvPr/>
          </p:nvSpPr>
          <p:spPr bwMode="auto">
            <a:xfrm flipH="1">
              <a:off x="2208" y="1677"/>
              <a:ext cx="669" cy="619"/>
            </a:xfrm>
            <a:prstGeom prst="line">
              <a:avLst/>
            </a:prstGeom>
            <a:noFill/>
            <a:ln w="19050">
              <a:solidFill>
                <a:srgbClr val="0000FF"/>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386" name="Line 10"/>
            <p:cNvSpPr>
              <a:spLocks noChangeShapeType="1"/>
            </p:cNvSpPr>
            <p:nvPr/>
          </p:nvSpPr>
          <p:spPr bwMode="auto">
            <a:xfrm flipV="1">
              <a:off x="1542" y="1643"/>
              <a:ext cx="149" cy="176"/>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387" name="Line 11"/>
            <p:cNvSpPr>
              <a:spLocks noChangeShapeType="1"/>
            </p:cNvSpPr>
            <p:nvPr/>
          </p:nvSpPr>
          <p:spPr bwMode="auto">
            <a:xfrm rot="21050124" flipV="1">
              <a:off x="2289" y="2699"/>
              <a:ext cx="200" cy="59"/>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388" name="Rectangle 12"/>
            <p:cNvSpPr>
              <a:spLocks noChangeArrowheads="1"/>
            </p:cNvSpPr>
            <p:nvPr/>
          </p:nvSpPr>
          <p:spPr bwMode="auto">
            <a:xfrm>
              <a:off x="2645" y="1643"/>
              <a:ext cx="172"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2000" b="1">
                <a:solidFill>
                  <a:srgbClr val="0000FF"/>
                </a:solidFill>
                <a:latin typeface="Times New Roman" pitchFamily="18" charset="0"/>
                <a:ea typeface="宋体" pitchFamily="2" charset="-122"/>
              </a:endParaRPr>
            </a:p>
            <a:p>
              <a:pPr algn="just">
                <a:buFontTx/>
                <a:buNone/>
              </a:pPr>
              <a:endParaRPr kumimoji="1" lang="zh-CN" altLang="en-US" sz="2000" b="1">
                <a:latin typeface="Times New Roman" pitchFamily="18" charset="0"/>
                <a:ea typeface="宋体" pitchFamily="2" charset="-122"/>
              </a:endParaRPr>
            </a:p>
          </p:txBody>
        </p:sp>
        <p:sp>
          <p:nvSpPr>
            <p:cNvPr id="229389" name="Rectangle 13"/>
            <p:cNvSpPr>
              <a:spLocks noChangeArrowheads="1"/>
            </p:cNvSpPr>
            <p:nvPr/>
          </p:nvSpPr>
          <p:spPr bwMode="auto">
            <a:xfrm>
              <a:off x="1976" y="1942"/>
              <a:ext cx="214"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3600" b="1">
                <a:solidFill>
                  <a:srgbClr val="0000FF"/>
                </a:solidFill>
                <a:latin typeface="Times New Roman" pitchFamily="18" charset="0"/>
                <a:ea typeface="宋体" pitchFamily="2" charset="-122"/>
              </a:endParaRPr>
            </a:p>
            <a:p>
              <a:pPr algn="just">
                <a:buFontTx/>
                <a:buNone/>
              </a:pPr>
              <a:endParaRPr kumimoji="1" lang="zh-CN" altLang="en-US" sz="2000" b="1">
                <a:latin typeface="Times New Roman" pitchFamily="18" charset="0"/>
                <a:ea typeface="宋体" pitchFamily="2" charset="-122"/>
              </a:endParaRPr>
            </a:p>
          </p:txBody>
        </p:sp>
        <p:sp>
          <p:nvSpPr>
            <p:cNvPr id="229390" name="Rectangle 14"/>
            <p:cNvSpPr>
              <a:spLocks noChangeArrowheads="1"/>
            </p:cNvSpPr>
            <p:nvPr/>
          </p:nvSpPr>
          <p:spPr bwMode="auto">
            <a:xfrm>
              <a:off x="1857" y="1819"/>
              <a:ext cx="183"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3600" b="1">
                <a:solidFill>
                  <a:srgbClr val="0000FF"/>
                </a:solidFill>
                <a:latin typeface="Times New Roman" pitchFamily="18" charset="0"/>
                <a:ea typeface="宋体" pitchFamily="2" charset="-122"/>
              </a:endParaRPr>
            </a:p>
            <a:p>
              <a:pPr algn="just">
                <a:buFontTx/>
                <a:buNone/>
              </a:pPr>
              <a:endParaRPr kumimoji="1" lang="zh-CN" altLang="en-US" sz="2000" b="1">
                <a:latin typeface="Times New Roman" pitchFamily="18" charset="0"/>
                <a:ea typeface="宋体" pitchFamily="2" charset="-122"/>
              </a:endParaRPr>
            </a:p>
          </p:txBody>
        </p:sp>
        <p:sp>
          <p:nvSpPr>
            <p:cNvPr id="229391" name="Rectangle 15"/>
            <p:cNvSpPr>
              <a:spLocks noChangeArrowheads="1"/>
            </p:cNvSpPr>
            <p:nvPr/>
          </p:nvSpPr>
          <p:spPr bwMode="auto">
            <a:xfrm>
              <a:off x="1608" y="1584"/>
              <a:ext cx="255"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3600" b="1">
                <a:solidFill>
                  <a:srgbClr val="0000FF"/>
                </a:solidFill>
                <a:latin typeface="Times New Roman" pitchFamily="18" charset="0"/>
                <a:ea typeface="宋体" pitchFamily="2" charset="-122"/>
              </a:endParaRPr>
            </a:p>
            <a:p>
              <a:pPr algn="just">
                <a:buFontTx/>
                <a:buNone/>
              </a:pPr>
              <a:endParaRPr kumimoji="1" lang="zh-CN" altLang="en-US" sz="2000" b="1">
                <a:latin typeface="Times New Roman" pitchFamily="18" charset="0"/>
                <a:ea typeface="宋体" pitchFamily="2" charset="-122"/>
              </a:endParaRPr>
            </a:p>
          </p:txBody>
        </p:sp>
        <p:sp>
          <p:nvSpPr>
            <p:cNvPr id="229392" name="Rectangle 16"/>
            <p:cNvSpPr>
              <a:spLocks noChangeArrowheads="1"/>
            </p:cNvSpPr>
            <p:nvPr/>
          </p:nvSpPr>
          <p:spPr bwMode="auto">
            <a:xfrm>
              <a:off x="1741" y="1715"/>
              <a:ext cx="224"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2000" b="1">
                <a:latin typeface="Times New Roman" pitchFamily="18" charset="0"/>
                <a:ea typeface="宋体" pitchFamily="2" charset="-122"/>
              </a:endParaRPr>
            </a:p>
          </p:txBody>
        </p:sp>
        <p:sp>
          <p:nvSpPr>
            <p:cNvPr id="229393" name="Rectangle 17"/>
            <p:cNvSpPr>
              <a:spLocks noChangeArrowheads="1"/>
            </p:cNvSpPr>
            <p:nvPr/>
          </p:nvSpPr>
          <p:spPr bwMode="auto">
            <a:xfrm>
              <a:off x="2554" y="1731"/>
              <a:ext cx="234"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3600" b="1">
                <a:solidFill>
                  <a:srgbClr val="0000FF"/>
                </a:solidFill>
                <a:latin typeface="Times New Roman" pitchFamily="18" charset="0"/>
                <a:ea typeface="宋体" pitchFamily="2" charset="-122"/>
              </a:endParaRPr>
            </a:p>
            <a:p>
              <a:pPr algn="just">
                <a:buFontTx/>
                <a:buNone/>
              </a:pPr>
              <a:endParaRPr kumimoji="1" lang="zh-CN" altLang="en-US" sz="2000" b="1">
                <a:latin typeface="Times New Roman" pitchFamily="18" charset="0"/>
                <a:ea typeface="宋体" pitchFamily="2" charset="-122"/>
              </a:endParaRPr>
            </a:p>
          </p:txBody>
        </p:sp>
        <p:sp>
          <p:nvSpPr>
            <p:cNvPr id="229394" name="Rectangle 18"/>
            <p:cNvSpPr>
              <a:spLocks noChangeArrowheads="1"/>
            </p:cNvSpPr>
            <p:nvPr/>
          </p:nvSpPr>
          <p:spPr bwMode="auto">
            <a:xfrm>
              <a:off x="1392" y="1991"/>
              <a:ext cx="235"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66"/>
                  </a:solidFill>
                  <a:latin typeface="Times New Roman" pitchFamily="18" charset="0"/>
                  <a:ea typeface="宋体" pitchFamily="2" charset="-122"/>
                </a:rPr>
                <a:t>n</a:t>
              </a:r>
              <a:r>
                <a:rPr kumimoji="1" lang="en-US" altLang="zh-CN" sz="2400" b="1" baseline="-25000">
                  <a:solidFill>
                    <a:srgbClr val="000066"/>
                  </a:solidFill>
                  <a:latin typeface="Times New Roman" pitchFamily="18" charset="0"/>
                  <a:ea typeface="宋体" pitchFamily="2" charset="-122"/>
                </a:rPr>
                <a:t>1</a:t>
              </a:r>
              <a:endParaRPr kumimoji="1" lang="en-US" altLang="zh-CN" sz="2400" b="1">
                <a:solidFill>
                  <a:srgbClr val="000066"/>
                </a:solidFill>
                <a:latin typeface="Times New Roman" pitchFamily="18" charset="0"/>
                <a:ea typeface="宋体" pitchFamily="2" charset="-122"/>
              </a:endParaRPr>
            </a:p>
          </p:txBody>
        </p:sp>
        <p:sp>
          <p:nvSpPr>
            <p:cNvPr id="229395" name="Rectangle 19"/>
            <p:cNvSpPr>
              <a:spLocks noChangeArrowheads="1"/>
            </p:cNvSpPr>
            <p:nvPr/>
          </p:nvSpPr>
          <p:spPr bwMode="auto">
            <a:xfrm>
              <a:off x="1392" y="2303"/>
              <a:ext cx="265"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66"/>
                  </a:solidFill>
                  <a:latin typeface="Times New Roman" pitchFamily="18" charset="0"/>
                  <a:ea typeface="宋体" pitchFamily="2" charset="-122"/>
                </a:rPr>
                <a:t>n</a:t>
              </a:r>
              <a:r>
                <a:rPr kumimoji="1" lang="en-US" altLang="zh-CN" sz="2400" b="1" baseline="-25000">
                  <a:solidFill>
                    <a:srgbClr val="000066"/>
                  </a:solidFill>
                  <a:latin typeface="Times New Roman" pitchFamily="18" charset="0"/>
                  <a:ea typeface="宋体" pitchFamily="2" charset="-122"/>
                </a:rPr>
                <a:t>2</a:t>
              </a:r>
              <a:endParaRPr kumimoji="1" lang="en-US" altLang="zh-CN" sz="2400" b="1">
                <a:solidFill>
                  <a:srgbClr val="000066"/>
                </a:solidFill>
                <a:latin typeface="Times New Roman" pitchFamily="18" charset="0"/>
                <a:ea typeface="宋体" pitchFamily="2" charset="-122"/>
              </a:endParaRPr>
            </a:p>
          </p:txBody>
        </p:sp>
        <p:sp>
          <p:nvSpPr>
            <p:cNvPr id="229396" name="Arc 20"/>
            <p:cNvSpPr>
              <a:spLocks/>
            </p:cNvSpPr>
            <p:nvPr/>
          </p:nvSpPr>
          <p:spPr bwMode="auto">
            <a:xfrm>
              <a:off x="2216" y="2143"/>
              <a:ext cx="122" cy="4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397" name="Arc 21"/>
            <p:cNvSpPr>
              <a:spLocks/>
            </p:cNvSpPr>
            <p:nvPr/>
          </p:nvSpPr>
          <p:spPr bwMode="auto">
            <a:xfrm flipH="1">
              <a:off x="2084" y="2143"/>
              <a:ext cx="122" cy="4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398" name="Arc 22"/>
            <p:cNvSpPr>
              <a:spLocks/>
            </p:cNvSpPr>
            <p:nvPr/>
          </p:nvSpPr>
          <p:spPr bwMode="auto">
            <a:xfrm flipV="1">
              <a:off x="2205" y="2487"/>
              <a:ext cx="82" cy="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FF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399" name="Rectangle 23"/>
            <p:cNvSpPr>
              <a:spLocks noChangeArrowheads="1"/>
            </p:cNvSpPr>
            <p:nvPr/>
          </p:nvSpPr>
          <p:spPr bwMode="auto">
            <a:xfrm>
              <a:off x="2102" y="1890"/>
              <a:ext cx="20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FF0000"/>
                  </a:solidFill>
                  <a:latin typeface="Times New Roman" pitchFamily="18" charset="0"/>
                  <a:ea typeface="宋体" pitchFamily="2" charset="-122"/>
                </a:rPr>
                <a:t>i</a:t>
              </a:r>
              <a:endParaRPr kumimoji="1" lang="en-US" altLang="zh-CN" sz="2000" b="1">
                <a:solidFill>
                  <a:srgbClr val="FF0000"/>
                </a:solidFill>
                <a:latin typeface="Times New Roman" pitchFamily="18" charset="0"/>
                <a:ea typeface="宋体" pitchFamily="2" charset="-122"/>
              </a:endParaRPr>
            </a:p>
          </p:txBody>
        </p:sp>
        <p:sp>
          <p:nvSpPr>
            <p:cNvPr id="229400" name="Rectangle 24"/>
            <p:cNvSpPr>
              <a:spLocks noChangeArrowheads="1"/>
            </p:cNvSpPr>
            <p:nvPr/>
          </p:nvSpPr>
          <p:spPr bwMode="auto">
            <a:xfrm>
              <a:off x="2246" y="1890"/>
              <a:ext cx="2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8000"/>
                  </a:solidFill>
                  <a:latin typeface="Times New Roman" pitchFamily="18" charset="0"/>
                  <a:ea typeface="宋体" pitchFamily="2" charset="-122"/>
                </a:rPr>
                <a:t>i</a:t>
              </a:r>
              <a:endParaRPr kumimoji="1" lang="en-US" altLang="zh-CN" sz="2000" b="1">
                <a:solidFill>
                  <a:srgbClr val="FF0000"/>
                </a:solidFill>
                <a:latin typeface="Times New Roman" pitchFamily="18" charset="0"/>
                <a:ea typeface="宋体" pitchFamily="2" charset="-122"/>
              </a:endParaRPr>
            </a:p>
            <a:p>
              <a:pPr algn="just">
                <a:buFontTx/>
                <a:buNone/>
              </a:pPr>
              <a:endParaRPr kumimoji="1" lang="zh-CN" altLang="en-US" sz="2000" b="1">
                <a:latin typeface="Times New Roman" pitchFamily="18" charset="0"/>
                <a:ea typeface="宋体" pitchFamily="2" charset="-122"/>
              </a:endParaRPr>
            </a:p>
          </p:txBody>
        </p:sp>
        <p:sp>
          <p:nvSpPr>
            <p:cNvPr id="229401" name="Rectangle 25"/>
            <p:cNvSpPr>
              <a:spLocks noChangeArrowheads="1"/>
            </p:cNvSpPr>
            <p:nvPr/>
          </p:nvSpPr>
          <p:spPr bwMode="auto">
            <a:xfrm>
              <a:off x="2057" y="2322"/>
              <a:ext cx="224"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FF00FF"/>
                  </a:solidFill>
                  <a:latin typeface="Times New Roman" pitchFamily="18" charset="0"/>
                  <a:ea typeface="宋体" pitchFamily="2" charset="-122"/>
                </a:rPr>
                <a:t>r</a:t>
              </a:r>
              <a:endParaRPr kumimoji="1" lang="en-US" altLang="zh-CN" sz="2400" b="1" i="1">
                <a:latin typeface="Times New Roman" pitchFamily="18" charset="0"/>
                <a:ea typeface="宋体" pitchFamily="2" charset="-122"/>
              </a:endParaRPr>
            </a:p>
          </p:txBody>
        </p:sp>
        <p:sp>
          <p:nvSpPr>
            <p:cNvPr id="229402" name="Rectangle 26"/>
            <p:cNvSpPr>
              <a:spLocks noChangeArrowheads="1"/>
            </p:cNvSpPr>
            <p:nvPr/>
          </p:nvSpPr>
          <p:spPr bwMode="auto">
            <a:xfrm flipH="1">
              <a:off x="2356" y="1920"/>
              <a:ext cx="307"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3600" b="1">
                <a:solidFill>
                  <a:srgbClr val="0000FF"/>
                </a:solidFill>
                <a:latin typeface="Times New Roman" pitchFamily="18" charset="0"/>
                <a:ea typeface="宋体" pitchFamily="2" charset="-122"/>
              </a:endParaRPr>
            </a:p>
            <a:p>
              <a:pPr algn="just">
                <a:buFontTx/>
                <a:buNone/>
              </a:pPr>
              <a:endParaRPr kumimoji="1" lang="zh-CN" altLang="en-US" sz="2000" b="1">
                <a:latin typeface="Times New Roman" pitchFamily="18" charset="0"/>
                <a:ea typeface="宋体" pitchFamily="2" charset="-122"/>
              </a:endParaRPr>
            </a:p>
          </p:txBody>
        </p:sp>
        <p:sp>
          <p:nvSpPr>
            <p:cNvPr id="229403" name="Line 27"/>
            <p:cNvSpPr>
              <a:spLocks noChangeShapeType="1"/>
            </p:cNvSpPr>
            <p:nvPr/>
          </p:nvSpPr>
          <p:spPr bwMode="auto">
            <a:xfrm>
              <a:off x="2655" y="1714"/>
              <a:ext cx="183" cy="222"/>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04" name="Line 28"/>
            <p:cNvSpPr>
              <a:spLocks noChangeShapeType="1"/>
            </p:cNvSpPr>
            <p:nvPr/>
          </p:nvSpPr>
          <p:spPr bwMode="auto">
            <a:xfrm flipV="1">
              <a:off x="1641" y="1760"/>
              <a:ext cx="150" cy="176"/>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05" name="Line 29"/>
            <p:cNvSpPr>
              <a:spLocks noChangeShapeType="1"/>
            </p:cNvSpPr>
            <p:nvPr/>
          </p:nvSpPr>
          <p:spPr bwMode="auto">
            <a:xfrm flipV="1">
              <a:off x="1791" y="1877"/>
              <a:ext cx="149" cy="176"/>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06" name="Line 30"/>
            <p:cNvSpPr>
              <a:spLocks noChangeShapeType="1"/>
            </p:cNvSpPr>
            <p:nvPr/>
          </p:nvSpPr>
          <p:spPr bwMode="auto">
            <a:xfrm flipV="1">
              <a:off x="1891" y="1995"/>
              <a:ext cx="149" cy="176"/>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07" name="Line 31"/>
            <p:cNvSpPr>
              <a:spLocks noChangeShapeType="1"/>
            </p:cNvSpPr>
            <p:nvPr/>
          </p:nvSpPr>
          <p:spPr bwMode="auto">
            <a:xfrm>
              <a:off x="2456" y="1890"/>
              <a:ext cx="182" cy="222"/>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08" name="Rectangle 32"/>
            <p:cNvSpPr>
              <a:spLocks noChangeArrowheads="1"/>
            </p:cNvSpPr>
            <p:nvPr/>
          </p:nvSpPr>
          <p:spPr bwMode="auto">
            <a:xfrm>
              <a:off x="2446" y="1819"/>
              <a:ext cx="306"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3600" b="1">
                <a:solidFill>
                  <a:srgbClr val="0000FF"/>
                </a:solidFill>
                <a:latin typeface="Times New Roman" pitchFamily="18" charset="0"/>
                <a:ea typeface="宋体" pitchFamily="2" charset="-122"/>
              </a:endParaRPr>
            </a:p>
            <a:p>
              <a:pPr algn="just">
                <a:buFontTx/>
                <a:buNone/>
              </a:pPr>
              <a:endParaRPr kumimoji="1" lang="zh-CN" altLang="en-US" sz="2000" b="1">
                <a:latin typeface="Times New Roman" pitchFamily="18" charset="0"/>
                <a:ea typeface="宋体" pitchFamily="2" charset="-122"/>
              </a:endParaRPr>
            </a:p>
          </p:txBody>
        </p:sp>
        <p:sp>
          <p:nvSpPr>
            <p:cNvPr id="229409" name="Line 33"/>
            <p:cNvSpPr>
              <a:spLocks noChangeShapeType="1"/>
            </p:cNvSpPr>
            <p:nvPr/>
          </p:nvSpPr>
          <p:spPr bwMode="auto">
            <a:xfrm rot="21050124" flipV="1">
              <a:off x="2339" y="2816"/>
              <a:ext cx="200" cy="59"/>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29448" name="Text Box 72"/>
          <p:cNvSpPr txBox="1">
            <a:spLocks noChangeArrowheads="1"/>
          </p:cNvSpPr>
          <p:nvPr/>
        </p:nvSpPr>
        <p:spPr bwMode="auto">
          <a:xfrm>
            <a:off x="803704" y="547688"/>
            <a:ext cx="4264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FontTx/>
              <a:buNone/>
            </a:pPr>
            <a:r>
              <a:rPr lang="zh-CN" altLang="en-US" sz="3200" b="1">
                <a:solidFill>
                  <a:srgbClr val="000066"/>
                </a:solidFill>
                <a:ea typeface="宋体" pitchFamily="2" charset="-122"/>
              </a:rPr>
              <a:t>反射光和折射光的偏振</a:t>
            </a:r>
          </a:p>
        </p:txBody>
      </p:sp>
      <p:grpSp>
        <p:nvGrpSpPr>
          <p:cNvPr id="229452" name="Group 76"/>
          <p:cNvGrpSpPr>
            <a:grpSpLocks/>
          </p:cNvGrpSpPr>
          <p:nvPr/>
        </p:nvGrpSpPr>
        <p:grpSpPr bwMode="auto">
          <a:xfrm>
            <a:off x="4826429" y="1935163"/>
            <a:ext cx="3103563" cy="2181225"/>
            <a:chOff x="3360" y="1123"/>
            <a:chExt cx="1955" cy="1374"/>
          </a:xfrm>
        </p:grpSpPr>
        <p:sp>
          <p:nvSpPr>
            <p:cNvPr id="229411" name="Rectangle 35"/>
            <p:cNvSpPr>
              <a:spLocks noChangeArrowheads="1"/>
            </p:cNvSpPr>
            <p:nvPr/>
          </p:nvSpPr>
          <p:spPr bwMode="auto">
            <a:xfrm>
              <a:off x="4490" y="2011"/>
              <a:ext cx="195"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2000" b="1">
                <a:latin typeface="Times New Roman" pitchFamily="18" charset="0"/>
                <a:ea typeface="宋体" pitchFamily="2" charset="-122"/>
              </a:endParaRPr>
            </a:p>
          </p:txBody>
        </p:sp>
        <p:sp>
          <p:nvSpPr>
            <p:cNvPr id="229412" name="Line 36"/>
            <p:cNvSpPr>
              <a:spLocks noChangeShapeType="1"/>
            </p:cNvSpPr>
            <p:nvPr/>
          </p:nvSpPr>
          <p:spPr bwMode="auto">
            <a:xfrm>
              <a:off x="3454" y="1787"/>
              <a:ext cx="1647" cy="0"/>
            </a:xfrm>
            <a:prstGeom prst="line">
              <a:avLst/>
            </a:prstGeom>
            <a:noFill/>
            <a:ln w="34925">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13" name="Line 37"/>
            <p:cNvSpPr>
              <a:spLocks noChangeShapeType="1"/>
            </p:cNvSpPr>
            <p:nvPr/>
          </p:nvSpPr>
          <p:spPr bwMode="auto">
            <a:xfrm>
              <a:off x="4267" y="1123"/>
              <a:ext cx="1" cy="1374"/>
            </a:xfrm>
            <a:prstGeom prst="line">
              <a:avLst/>
            </a:prstGeom>
            <a:noFill/>
            <a:ln w="34925">
              <a:solidFill>
                <a:srgbClr val="000000"/>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14" name="Line 38"/>
            <p:cNvSpPr>
              <a:spLocks noChangeShapeType="1"/>
            </p:cNvSpPr>
            <p:nvPr/>
          </p:nvSpPr>
          <p:spPr bwMode="auto">
            <a:xfrm>
              <a:off x="4288" y="1795"/>
              <a:ext cx="344" cy="625"/>
            </a:xfrm>
            <a:prstGeom prst="line">
              <a:avLst/>
            </a:prstGeom>
            <a:noFill/>
            <a:ln w="2857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15" name="Line 39"/>
            <p:cNvSpPr>
              <a:spLocks noChangeShapeType="1"/>
            </p:cNvSpPr>
            <p:nvPr/>
          </p:nvSpPr>
          <p:spPr bwMode="auto">
            <a:xfrm flipV="1">
              <a:off x="4262" y="1398"/>
              <a:ext cx="748" cy="39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16" name="Line 40"/>
            <p:cNvSpPr>
              <a:spLocks noChangeShapeType="1"/>
            </p:cNvSpPr>
            <p:nvPr/>
          </p:nvSpPr>
          <p:spPr bwMode="auto">
            <a:xfrm rot="20860387" flipH="1">
              <a:off x="3493" y="1295"/>
              <a:ext cx="142" cy="190"/>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17" name="Line 41"/>
            <p:cNvSpPr>
              <a:spLocks noChangeShapeType="1"/>
            </p:cNvSpPr>
            <p:nvPr/>
          </p:nvSpPr>
          <p:spPr bwMode="auto">
            <a:xfrm rot="20849019" flipV="1">
              <a:off x="4366" y="2102"/>
              <a:ext cx="224" cy="88"/>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18" name="Rectangle 42"/>
            <p:cNvSpPr>
              <a:spLocks noChangeArrowheads="1"/>
            </p:cNvSpPr>
            <p:nvPr/>
          </p:nvSpPr>
          <p:spPr bwMode="auto">
            <a:xfrm>
              <a:off x="3593" y="1235"/>
              <a:ext cx="154"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3600" b="1">
                <a:latin typeface="Times New Roman" pitchFamily="18" charset="0"/>
                <a:ea typeface="宋体" pitchFamily="2" charset="-122"/>
              </a:endParaRPr>
            </a:p>
          </p:txBody>
        </p:sp>
        <p:sp>
          <p:nvSpPr>
            <p:cNvPr id="229419" name="Rectangle 43"/>
            <p:cNvSpPr>
              <a:spLocks noChangeArrowheads="1"/>
            </p:cNvSpPr>
            <p:nvPr/>
          </p:nvSpPr>
          <p:spPr bwMode="auto">
            <a:xfrm>
              <a:off x="3759" y="1335"/>
              <a:ext cx="194"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3600" b="1">
                <a:latin typeface="Times New Roman" pitchFamily="18" charset="0"/>
                <a:ea typeface="宋体" pitchFamily="2" charset="-122"/>
              </a:endParaRPr>
            </a:p>
          </p:txBody>
        </p:sp>
        <p:sp>
          <p:nvSpPr>
            <p:cNvPr id="229420" name="Rectangle 44"/>
            <p:cNvSpPr>
              <a:spLocks noChangeArrowheads="1"/>
            </p:cNvSpPr>
            <p:nvPr/>
          </p:nvSpPr>
          <p:spPr bwMode="auto">
            <a:xfrm>
              <a:off x="4590" y="1402"/>
              <a:ext cx="24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3600" b="1">
                <a:latin typeface="Times New Roman" pitchFamily="18" charset="0"/>
                <a:ea typeface="宋体" pitchFamily="2" charset="-122"/>
              </a:endParaRPr>
            </a:p>
          </p:txBody>
        </p:sp>
        <p:sp>
          <p:nvSpPr>
            <p:cNvPr id="229421" name="Rectangle 45"/>
            <p:cNvSpPr>
              <a:spLocks noChangeArrowheads="1"/>
            </p:cNvSpPr>
            <p:nvPr/>
          </p:nvSpPr>
          <p:spPr bwMode="auto">
            <a:xfrm>
              <a:off x="4785" y="1295"/>
              <a:ext cx="204"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2000" b="1">
                <a:latin typeface="Times New Roman" pitchFamily="18" charset="0"/>
                <a:ea typeface="宋体" pitchFamily="2" charset="-122"/>
              </a:endParaRPr>
            </a:p>
          </p:txBody>
        </p:sp>
        <p:sp>
          <p:nvSpPr>
            <p:cNvPr id="229422" name="Rectangle 46"/>
            <p:cNvSpPr>
              <a:spLocks noChangeArrowheads="1"/>
            </p:cNvSpPr>
            <p:nvPr/>
          </p:nvSpPr>
          <p:spPr bwMode="auto">
            <a:xfrm>
              <a:off x="3360" y="1469"/>
              <a:ext cx="225"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66"/>
                  </a:solidFill>
                  <a:latin typeface="Times New Roman" pitchFamily="18" charset="0"/>
                  <a:ea typeface="宋体" pitchFamily="2" charset="-122"/>
                </a:rPr>
                <a:t>n</a:t>
              </a:r>
              <a:r>
                <a:rPr kumimoji="1" lang="en-US" altLang="zh-CN" sz="2400" b="1" baseline="-25000">
                  <a:solidFill>
                    <a:srgbClr val="000066"/>
                  </a:solidFill>
                  <a:latin typeface="Times New Roman" pitchFamily="18" charset="0"/>
                  <a:ea typeface="宋体" pitchFamily="2" charset="-122"/>
                </a:rPr>
                <a:t>1</a:t>
              </a:r>
              <a:endParaRPr kumimoji="1" lang="en-US" altLang="zh-CN" sz="2000" b="1">
                <a:solidFill>
                  <a:srgbClr val="000066"/>
                </a:solidFill>
                <a:latin typeface="Times New Roman" pitchFamily="18" charset="0"/>
                <a:ea typeface="宋体" pitchFamily="2" charset="-122"/>
              </a:endParaRPr>
            </a:p>
            <a:p>
              <a:pPr algn="just">
                <a:buFontTx/>
                <a:buNone/>
              </a:pPr>
              <a:endParaRPr kumimoji="1" lang="zh-CN" altLang="en-US" sz="2000" b="1">
                <a:solidFill>
                  <a:srgbClr val="000000"/>
                </a:solidFill>
                <a:latin typeface="Times New Roman" pitchFamily="18" charset="0"/>
                <a:ea typeface="宋体" pitchFamily="2" charset="-122"/>
              </a:endParaRPr>
            </a:p>
          </p:txBody>
        </p:sp>
        <p:sp>
          <p:nvSpPr>
            <p:cNvPr id="229423" name="Rectangle 47"/>
            <p:cNvSpPr>
              <a:spLocks noChangeArrowheads="1"/>
            </p:cNvSpPr>
            <p:nvPr/>
          </p:nvSpPr>
          <p:spPr bwMode="auto">
            <a:xfrm>
              <a:off x="3434" y="1780"/>
              <a:ext cx="285" cy="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66"/>
                  </a:solidFill>
                  <a:latin typeface="Times New Roman" pitchFamily="18" charset="0"/>
                  <a:ea typeface="宋体" pitchFamily="2" charset="-122"/>
                </a:rPr>
                <a:t>n</a:t>
              </a:r>
              <a:r>
                <a:rPr kumimoji="1" lang="en-US" altLang="zh-CN" sz="2400" b="1" baseline="-25000">
                  <a:solidFill>
                    <a:srgbClr val="000066"/>
                  </a:solidFill>
                  <a:latin typeface="Times New Roman" pitchFamily="18" charset="0"/>
                  <a:ea typeface="宋体" pitchFamily="2" charset="-122"/>
                </a:rPr>
                <a:t>2</a:t>
              </a:r>
              <a:endParaRPr kumimoji="1" lang="en-US" altLang="zh-CN" sz="2000" b="1">
                <a:solidFill>
                  <a:srgbClr val="000066"/>
                </a:solidFill>
                <a:latin typeface="Times New Roman" pitchFamily="18" charset="0"/>
                <a:ea typeface="宋体" pitchFamily="2" charset="-122"/>
              </a:endParaRPr>
            </a:p>
            <a:p>
              <a:pPr algn="just">
                <a:buFontTx/>
                <a:buNone/>
              </a:pPr>
              <a:endParaRPr kumimoji="1" lang="zh-CN" altLang="en-US" sz="2000" b="1">
                <a:solidFill>
                  <a:srgbClr val="000066"/>
                </a:solidFill>
                <a:latin typeface="Times New Roman" pitchFamily="18" charset="0"/>
                <a:ea typeface="宋体" pitchFamily="2" charset="-122"/>
              </a:endParaRPr>
            </a:p>
          </p:txBody>
        </p:sp>
        <p:sp>
          <p:nvSpPr>
            <p:cNvPr id="229424" name="Arc 48"/>
            <p:cNvSpPr>
              <a:spLocks/>
            </p:cNvSpPr>
            <p:nvPr/>
          </p:nvSpPr>
          <p:spPr bwMode="auto">
            <a:xfrm>
              <a:off x="4267" y="1658"/>
              <a:ext cx="123" cy="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25" name="Arc 49"/>
            <p:cNvSpPr>
              <a:spLocks/>
            </p:cNvSpPr>
            <p:nvPr/>
          </p:nvSpPr>
          <p:spPr bwMode="auto">
            <a:xfrm flipH="1">
              <a:off x="4145" y="1658"/>
              <a:ext cx="123" cy="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26" name="Arc 50"/>
            <p:cNvSpPr>
              <a:spLocks/>
            </p:cNvSpPr>
            <p:nvPr/>
          </p:nvSpPr>
          <p:spPr bwMode="auto">
            <a:xfrm flipV="1">
              <a:off x="4277" y="1909"/>
              <a:ext cx="62" cy="3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FF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30" name="Line 54"/>
            <p:cNvSpPr>
              <a:spLocks noChangeShapeType="1"/>
            </p:cNvSpPr>
            <p:nvPr/>
          </p:nvSpPr>
          <p:spPr bwMode="auto">
            <a:xfrm>
              <a:off x="4400" y="1717"/>
              <a:ext cx="51" cy="105"/>
            </a:xfrm>
            <a:prstGeom prst="line">
              <a:avLst/>
            </a:prstGeom>
            <a:noFill/>
            <a:ln w="34925">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31" name="Line 55"/>
            <p:cNvSpPr>
              <a:spLocks noChangeShapeType="1"/>
            </p:cNvSpPr>
            <p:nvPr/>
          </p:nvSpPr>
          <p:spPr bwMode="auto">
            <a:xfrm flipV="1">
              <a:off x="4339" y="1819"/>
              <a:ext cx="101" cy="53"/>
            </a:xfrm>
            <a:prstGeom prst="line">
              <a:avLst/>
            </a:prstGeom>
            <a:noFill/>
            <a:ln w="34925">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32" name="Rectangle 56"/>
            <p:cNvSpPr>
              <a:spLocks noChangeArrowheads="1"/>
            </p:cNvSpPr>
            <p:nvPr/>
          </p:nvSpPr>
          <p:spPr bwMode="auto">
            <a:xfrm>
              <a:off x="4602" y="1124"/>
              <a:ext cx="713"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000" b="1">
                  <a:solidFill>
                    <a:srgbClr val="000066"/>
                  </a:solidFill>
                  <a:latin typeface="Times New Roman" pitchFamily="18" charset="0"/>
                  <a:ea typeface="宋体" pitchFamily="2" charset="-122"/>
                </a:rPr>
                <a:t>线偏振光</a:t>
              </a:r>
            </a:p>
          </p:txBody>
        </p:sp>
        <p:sp>
          <p:nvSpPr>
            <p:cNvPr id="229433" name="Line 57"/>
            <p:cNvSpPr>
              <a:spLocks noChangeShapeType="1"/>
            </p:cNvSpPr>
            <p:nvPr/>
          </p:nvSpPr>
          <p:spPr bwMode="auto">
            <a:xfrm flipH="1" flipV="1">
              <a:off x="3401" y="1329"/>
              <a:ext cx="885" cy="466"/>
            </a:xfrm>
            <a:prstGeom prst="line">
              <a:avLst/>
            </a:prstGeom>
            <a:noFill/>
            <a:ln w="19050">
              <a:solidFill>
                <a:srgbClr val="0000FF"/>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34" name="Rectangle 58"/>
            <p:cNvSpPr>
              <a:spLocks noChangeArrowheads="1"/>
            </p:cNvSpPr>
            <p:nvPr/>
          </p:nvSpPr>
          <p:spPr bwMode="auto">
            <a:xfrm>
              <a:off x="4481" y="1458"/>
              <a:ext cx="24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3600" b="1">
                <a:latin typeface="Times New Roman" pitchFamily="18" charset="0"/>
                <a:ea typeface="宋体" pitchFamily="2" charset="-122"/>
              </a:endParaRPr>
            </a:p>
          </p:txBody>
        </p:sp>
        <p:sp>
          <p:nvSpPr>
            <p:cNvPr id="229435" name="Rectangle 59"/>
            <p:cNvSpPr>
              <a:spLocks noChangeArrowheads="1"/>
            </p:cNvSpPr>
            <p:nvPr/>
          </p:nvSpPr>
          <p:spPr bwMode="auto">
            <a:xfrm>
              <a:off x="4695" y="1345"/>
              <a:ext cx="24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3200" b="1">
                  <a:solidFill>
                    <a:srgbClr val="0000FF"/>
                  </a:solidFill>
                  <a:latin typeface="Times New Roman" pitchFamily="18" charset="0"/>
                  <a:ea typeface="宋体" pitchFamily="2" charset="-122"/>
                </a:rPr>
                <a:t>·</a:t>
              </a:r>
              <a:endParaRPr kumimoji="1" lang="en-US" altLang="zh-CN" sz="2000" b="1">
                <a:latin typeface="Times New Roman" pitchFamily="18" charset="0"/>
                <a:ea typeface="宋体" pitchFamily="2" charset="-122"/>
              </a:endParaRPr>
            </a:p>
          </p:txBody>
        </p:sp>
        <p:sp>
          <p:nvSpPr>
            <p:cNvPr id="229436" name="Text Box 60"/>
            <p:cNvSpPr txBox="1">
              <a:spLocks noChangeArrowheads="1"/>
            </p:cNvSpPr>
            <p:nvPr/>
          </p:nvSpPr>
          <p:spPr bwMode="auto">
            <a:xfrm>
              <a:off x="4868" y="1421"/>
              <a:ext cx="298"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000" b="1" i="1">
                  <a:solidFill>
                    <a:srgbClr val="000066"/>
                  </a:solidFill>
                  <a:latin typeface="Times New Roman" pitchFamily="18" charset="0"/>
                  <a:ea typeface="宋体" pitchFamily="2" charset="-122"/>
                </a:rPr>
                <a:t>S</a:t>
              </a:r>
              <a:endParaRPr kumimoji="1" lang="en-US" altLang="zh-CN" sz="2000" b="1">
                <a:solidFill>
                  <a:srgbClr val="000066"/>
                </a:solidFill>
                <a:latin typeface="Times New Roman" pitchFamily="18" charset="0"/>
                <a:ea typeface="宋体" pitchFamily="2" charset="-122"/>
              </a:endParaRPr>
            </a:p>
          </p:txBody>
        </p:sp>
        <p:sp>
          <p:nvSpPr>
            <p:cNvPr id="229437" name="Rectangle 61"/>
            <p:cNvSpPr>
              <a:spLocks noChangeArrowheads="1"/>
            </p:cNvSpPr>
            <p:nvPr/>
          </p:nvSpPr>
          <p:spPr bwMode="auto">
            <a:xfrm>
              <a:off x="3393" y="1139"/>
              <a:ext cx="2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1" lang="en-US" altLang="zh-CN" sz="3200" b="1">
                  <a:solidFill>
                    <a:srgbClr val="0000FF"/>
                  </a:solidFill>
                  <a:latin typeface="Times New Roman" pitchFamily="18" charset="0"/>
                  <a:ea typeface="宋体" pitchFamily="2" charset="-122"/>
                </a:rPr>
                <a:t>·</a:t>
              </a:r>
            </a:p>
          </p:txBody>
        </p:sp>
        <p:sp>
          <p:nvSpPr>
            <p:cNvPr id="229438" name="Rectangle 62"/>
            <p:cNvSpPr>
              <a:spLocks noChangeArrowheads="1"/>
            </p:cNvSpPr>
            <p:nvPr/>
          </p:nvSpPr>
          <p:spPr bwMode="auto">
            <a:xfrm>
              <a:off x="3855" y="1379"/>
              <a:ext cx="2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1" lang="en-US" altLang="zh-CN" sz="3200" b="1">
                  <a:solidFill>
                    <a:srgbClr val="0000FF"/>
                  </a:solidFill>
                  <a:latin typeface="Times New Roman" pitchFamily="18" charset="0"/>
                  <a:ea typeface="宋体" pitchFamily="2" charset="-122"/>
                </a:rPr>
                <a:t>·</a:t>
              </a:r>
            </a:p>
          </p:txBody>
        </p:sp>
        <p:sp>
          <p:nvSpPr>
            <p:cNvPr id="229439" name="Line 63"/>
            <p:cNvSpPr>
              <a:spLocks noChangeShapeType="1"/>
            </p:cNvSpPr>
            <p:nvPr/>
          </p:nvSpPr>
          <p:spPr bwMode="auto">
            <a:xfrm rot="20860387" flipH="1">
              <a:off x="3650" y="1403"/>
              <a:ext cx="142" cy="190"/>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40" name="Line 64"/>
            <p:cNvSpPr>
              <a:spLocks noChangeShapeType="1"/>
            </p:cNvSpPr>
            <p:nvPr/>
          </p:nvSpPr>
          <p:spPr bwMode="auto">
            <a:xfrm rot="20860387" flipH="1">
              <a:off x="3792" y="1462"/>
              <a:ext cx="143" cy="191"/>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41" name="Line 65"/>
            <p:cNvSpPr>
              <a:spLocks noChangeShapeType="1"/>
            </p:cNvSpPr>
            <p:nvPr/>
          </p:nvSpPr>
          <p:spPr bwMode="auto">
            <a:xfrm rot="20860387" flipH="1">
              <a:off x="3949" y="1533"/>
              <a:ext cx="142" cy="190"/>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42" name="Line 66"/>
            <p:cNvSpPr>
              <a:spLocks noChangeShapeType="1"/>
            </p:cNvSpPr>
            <p:nvPr/>
          </p:nvSpPr>
          <p:spPr bwMode="auto">
            <a:xfrm rot="20849019" flipV="1">
              <a:off x="4316" y="2011"/>
              <a:ext cx="224" cy="88"/>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229449" name="Object 73"/>
            <p:cNvGraphicFramePr>
              <a:graphicFrameLocks noChangeAspect="1"/>
            </p:cNvGraphicFramePr>
            <p:nvPr/>
          </p:nvGraphicFramePr>
          <p:xfrm>
            <a:off x="4082" y="1295"/>
            <a:ext cx="202" cy="274"/>
          </p:xfrm>
          <a:graphic>
            <a:graphicData uri="http://schemas.openxmlformats.org/presentationml/2006/ole">
              <mc:AlternateContent xmlns:mc="http://schemas.openxmlformats.org/markup-compatibility/2006">
                <mc:Choice xmlns:v="urn:schemas-microsoft-com:vml" Requires="v">
                  <p:oleObj spid="_x0000_s229901" name="Equation" r:id="rId3" imgW="177646" imgH="241091" progId="">
                    <p:embed/>
                  </p:oleObj>
                </mc:Choice>
                <mc:Fallback>
                  <p:oleObj name="Equation" r:id="rId3" imgW="177646" imgH="241091" progId="">
                    <p:embed/>
                    <p:pic>
                      <p:nvPicPr>
                        <p:cNvPr id="0" name="Picture 2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2" y="1295"/>
                          <a:ext cx="202"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9450" name="Object 74"/>
            <p:cNvGraphicFramePr>
              <a:graphicFrameLocks noChangeAspect="1"/>
            </p:cNvGraphicFramePr>
            <p:nvPr/>
          </p:nvGraphicFramePr>
          <p:xfrm>
            <a:off x="4274" y="1295"/>
            <a:ext cx="202" cy="274"/>
          </p:xfrm>
          <a:graphic>
            <a:graphicData uri="http://schemas.openxmlformats.org/presentationml/2006/ole">
              <mc:AlternateContent xmlns:mc="http://schemas.openxmlformats.org/markup-compatibility/2006">
                <mc:Choice xmlns:v="urn:schemas-microsoft-com:vml" Requires="v">
                  <p:oleObj spid="_x0000_s229902" name="Equation" r:id="rId5" imgW="177646" imgH="241091" progId="">
                    <p:embed/>
                  </p:oleObj>
                </mc:Choice>
                <mc:Fallback>
                  <p:oleObj name="Equation" r:id="rId5" imgW="177646" imgH="241091" progId="">
                    <p:embed/>
                    <p:pic>
                      <p:nvPicPr>
                        <p:cNvPr id="0" name="Picture 2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4" y="1295"/>
                          <a:ext cx="202"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9451" name="Object 75"/>
            <p:cNvGraphicFramePr>
              <a:graphicFrameLocks noChangeAspect="1"/>
            </p:cNvGraphicFramePr>
            <p:nvPr/>
          </p:nvGraphicFramePr>
          <p:xfrm>
            <a:off x="4034" y="1968"/>
            <a:ext cx="188" cy="259"/>
          </p:xfrm>
          <a:graphic>
            <a:graphicData uri="http://schemas.openxmlformats.org/presentationml/2006/ole">
              <mc:AlternateContent xmlns:mc="http://schemas.openxmlformats.org/markup-compatibility/2006">
                <mc:Choice xmlns:v="urn:schemas-microsoft-com:vml" Requires="v">
                  <p:oleObj spid="_x0000_s229903" name="Equation" r:id="rId7" imgW="165028" imgH="228501" progId="">
                    <p:embed/>
                  </p:oleObj>
                </mc:Choice>
                <mc:Fallback>
                  <p:oleObj name="Equation" r:id="rId7" imgW="165028" imgH="228501" progId="">
                    <p:embed/>
                    <p:pic>
                      <p:nvPicPr>
                        <p:cNvPr id="0" name="Picture 2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4" y="1968"/>
                          <a:ext cx="188"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29455" name="Group 79"/>
          <p:cNvGrpSpPr>
            <a:grpSpLocks/>
          </p:cNvGrpSpPr>
          <p:nvPr/>
        </p:nvGrpSpPr>
        <p:grpSpPr bwMode="auto">
          <a:xfrm>
            <a:off x="4800954" y="4573588"/>
            <a:ext cx="3886200" cy="1679575"/>
            <a:chOff x="3312" y="2881"/>
            <a:chExt cx="2448" cy="1058"/>
          </a:xfrm>
        </p:grpSpPr>
        <p:sp>
          <p:nvSpPr>
            <p:cNvPr id="229444" name="Text Box 68"/>
            <p:cNvSpPr txBox="1">
              <a:spLocks noChangeArrowheads="1"/>
            </p:cNvSpPr>
            <p:nvPr/>
          </p:nvSpPr>
          <p:spPr bwMode="auto">
            <a:xfrm>
              <a:off x="3312" y="2881"/>
              <a:ext cx="2448" cy="10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buFontTx/>
                <a:buNone/>
              </a:pPr>
              <a:r>
                <a:rPr kumimoji="1" lang="zh-CN" altLang="en-US" sz="2800" b="1" dirty="0">
                  <a:latin typeface="Times New Roman" pitchFamily="18" charset="0"/>
                  <a:ea typeface="宋体" pitchFamily="2" charset="-122"/>
                </a:rPr>
                <a:t>自然光以</a:t>
              </a:r>
              <a:r>
                <a:rPr kumimoji="1" lang="zh-CN" altLang="en-US" sz="2800" b="1" dirty="0">
                  <a:latin typeface="Times New Roman" pitchFamily="18" charset="0"/>
                  <a:ea typeface="楷体_GB2312" pitchFamily="49" charset="-122"/>
                </a:rPr>
                <a:t>    </a:t>
              </a:r>
              <a:r>
                <a:rPr kumimoji="1" lang="zh-CN" altLang="en-US" sz="2800" b="1" dirty="0">
                  <a:latin typeface="Times New Roman" pitchFamily="18" charset="0"/>
                  <a:ea typeface="宋体" pitchFamily="2" charset="-122"/>
                </a:rPr>
                <a:t>入射后</a:t>
              </a:r>
              <a:r>
                <a:rPr kumimoji="1" lang="zh-CN" altLang="en-US" sz="2800" b="1" dirty="0">
                  <a:solidFill>
                    <a:srgbClr val="0000FF"/>
                  </a:solidFill>
                  <a:latin typeface="Times New Roman" pitchFamily="18" charset="0"/>
                  <a:ea typeface="宋体" pitchFamily="2" charset="-122"/>
                </a:rPr>
                <a:t>反</a:t>
              </a:r>
            </a:p>
            <a:p>
              <a:pPr>
                <a:buFontTx/>
                <a:buNone/>
              </a:pPr>
              <a:r>
                <a:rPr kumimoji="1" lang="zh-CN" altLang="en-US" sz="2800" b="1" dirty="0">
                  <a:solidFill>
                    <a:srgbClr val="0000FF"/>
                  </a:solidFill>
                  <a:latin typeface="Times New Roman" pitchFamily="18" charset="0"/>
                  <a:ea typeface="宋体" pitchFamily="2" charset="-122"/>
                </a:rPr>
                <a:t>  射光为完全偏振光</a:t>
              </a:r>
              <a:r>
                <a:rPr kumimoji="1" lang="zh-CN" altLang="en-US" sz="2800" b="1" dirty="0">
                  <a:latin typeface="Times New Roman" pitchFamily="18" charset="0"/>
                  <a:ea typeface="楷体_GB2312" pitchFamily="49" charset="-122"/>
                </a:rPr>
                <a:t>  </a:t>
              </a:r>
            </a:p>
            <a:p>
              <a:pPr>
                <a:buFontTx/>
                <a:buNone/>
              </a:pPr>
              <a:r>
                <a:rPr kumimoji="1" lang="zh-CN" altLang="en-US" sz="2800" b="1" dirty="0">
                  <a:latin typeface="Times New Roman" pitchFamily="18" charset="0"/>
                  <a:ea typeface="楷体_GB2312" pitchFamily="49" charset="-122"/>
                </a:rPr>
                <a:t>                 </a:t>
              </a:r>
              <a:r>
                <a:rPr kumimoji="1" lang="zh-CN" altLang="en-US" sz="2800" b="1" dirty="0">
                  <a:solidFill>
                    <a:srgbClr val="0000FF"/>
                  </a:solidFill>
                  <a:latin typeface="Times New Roman" pitchFamily="18" charset="0"/>
                  <a:ea typeface="宋体" pitchFamily="2" charset="-122"/>
                </a:rPr>
                <a:t>起偏振角</a:t>
              </a:r>
            </a:p>
          </p:txBody>
        </p:sp>
        <p:sp>
          <p:nvSpPr>
            <p:cNvPr id="229447" name="Line 71"/>
            <p:cNvSpPr>
              <a:spLocks noChangeShapeType="1"/>
            </p:cNvSpPr>
            <p:nvPr/>
          </p:nvSpPr>
          <p:spPr bwMode="auto">
            <a:xfrm flipH="1">
              <a:off x="3936" y="3600"/>
              <a:ext cx="3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9453" name="Object 77"/>
            <p:cNvGraphicFramePr>
              <a:graphicFrameLocks noChangeAspect="1"/>
            </p:cNvGraphicFramePr>
            <p:nvPr/>
          </p:nvGraphicFramePr>
          <p:xfrm>
            <a:off x="4274" y="2896"/>
            <a:ext cx="273" cy="370"/>
          </p:xfrm>
          <a:graphic>
            <a:graphicData uri="http://schemas.openxmlformats.org/presentationml/2006/ole">
              <mc:AlternateContent xmlns:mc="http://schemas.openxmlformats.org/markup-compatibility/2006">
                <mc:Choice xmlns:v="urn:schemas-microsoft-com:vml" Requires="v">
                  <p:oleObj spid="_x0000_s229904" name="Equation" r:id="rId9" imgW="177646" imgH="241091" progId="">
                    <p:embed/>
                  </p:oleObj>
                </mc:Choice>
                <mc:Fallback>
                  <p:oleObj name="Equation" r:id="rId9" imgW="177646" imgH="241091" progId="">
                    <p:embed/>
                    <p:pic>
                      <p:nvPicPr>
                        <p:cNvPr id="0" name="Picture 2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4" y="2896"/>
                          <a:ext cx="273" cy="3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9454" name="Object 78"/>
            <p:cNvGraphicFramePr>
              <a:graphicFrameLocks noChangeAspect="1"/>
            </p:cNvGraphicFramePr>
            <p:nvPr/>
          </p:nvGraphicFramePr>
          <p:xfrm>
            <a:off x="3649" y="3362"/>
            <a:ext cx="319" cy="433"/>
          </p:xfrm>
          <a:graphic>
            <a:graphicData uri="http://schemas.openxmlformats.org/presentationml/2006/ole">
              <mc:AlternateContent xmlns:mc="http://schemas.openxmlformats.org/markup-compatibility/2006">
                <mc:Choice xmlns:v="urn:schemas-microsoft-com:vml" Requires="v">
                  <p:oleObj spid="_x0000_s229905" name="Equation" r:id="rId10" imgW="177646" imgH="241091" progId="">
                    <p:embed/>
                  </p:oleObj>
                </mc:Choice>
                <mc:Fallback>
                  <p:oleObj name="Equation" r:id="rId10" imgW="177646" imgH="241091" progId="">
                    <p:embed/>
                    <p:pic>
                      <p:nvPicPr>
                        <p:cNvPr id="0" name="Picture 26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9" y="3362"/>
                          <a:ext cx="319" cy="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9379"/>
                                        </p:tgtEl>
                                        <p:attrNameLst>
                                          <p:attrName>style.visibility</p:attrName>
                                        </p:attrNameLst>
                                      </p:cBhvr>
                                      <p:to>
                                        <p:strVal val="visible"/>
                                      </p:to>
                                    </p:set>
                                    <p:animEffect transition="in" filter="wipe(left)">
                                      <p:cBhvr>
                                        <p:cTn id="7" dur="500"/>
                                        <p:tgtEl>
                                          <p:spTgt spid="2293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9378">
                                            <p:txEl>
                                              <p:pRg st="0" end="0"/>
                                            </p:txEl>
                                          </p:spTgt>
                                        </p:tgtEl>
                                        <p:attrNameLst>
                                          <p:attrName>style.visibility</p:attrName>
                                        </p:attrNameLst>
                                      </p:cBhvr>
                                      <p:to>
                                        <p:strVal val="visible"/>
                                      </p:to>
                                    </p:set>
                                    <p:animEffect transition="in" filter="wipe(left)">
                                      <p:cBhvr>
                                        <p:cTn id="12" dur="500"/>
                                        <p:tgtEl>
                                          <p:spTgt spid="22937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9452"/>
                                        </p:tgtEl>
                                        <p:attrNameLst>
                                          <p:attrName>style.visibility</p:attrName>
                                        </p:attrNameLst>
                                      </p:cBhvr>
                                      <p:to>
                                        <p:strVal val="visible"/>
                                      </p:to>
                                    </p:set>
                                    <p:animEffect transition="in" filter="blinds(horizontal)">
                                      <p:cBhvr>
                                        <p:cTn id="17" dur="500"/>
                                        <p:tgtEl>
                                          <p:spTgt spid="2294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9455"/>
                                        </p:tgtEl>
                                        <p:attrNameLst>
                                          <p:attrName>style.visibility</p:attrName>
                                        </p:attrNameLst>
                                      </p:cBhvr>
                                      <p:to>
                                        <p:strVal val="visible"/>
                                      </p:to>
                                    </p:set>
                                    <p:animEffect transition="in" filter="blinds(horizontal)">
                                      <p:cBhvr>
                                        <p:cTn id="22" dur="500"/>
                                        <p:tgtEl>
                                          <p:spTgt spid="229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8"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10241" descr="FG36_00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838"/>
            <a:ext cx="4729163"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内容占位符 10242"/>
          <p:cNvSpPr>
            <a:spLocks noGrp="1" noChangeArrowheads="1"/>
          </p:cNvSpPr>
          <p:nvPr>
            <p:ph idx="1"/>
          </p:nvPr>
        </p:nvSpPr>
        <p:spPr bwMode="auto">
          <a:xfrm>
            <a:off x="4143375" y="223838"/>
            <a:ext cx="4778375" cy="2551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spcBef>
                <a:spcPct val="0"/>
              </a:spcBef>
              <a:buFont typeface="Wingdings" panose="05000000000000000000" pitchFamily="2" charset="2"/>
              <a:buNone/>
            </a:pPr>
            <a:r>
              <a:rPr lang="zh-CN" altLang="en-US" b="1">
                <a:solidFill>
                  <a:schemeClr val="tx2"/>
                </a:solidFill>
                <a:ea typeface="宋体" panose="02010600030101010101" pitchFamily="2" charset="-122"/>
              </a:rPr>
              <a:t>考虑更大</a:t>
            </a:r>
            <a:r>
              <a:rPr lang="zh-CN" altLang="en-US" b="1">
                <a:solidFill>
                  <a:srgbClr val="0000CC"/>
                </a:solidFill>
                <a:latin typeface="Times New Roman" panose="02020603050405020304" pitchFamily="18" charset="0"/>
                <a:ea typeface="宋体" panose="02010600030101010101" pitchFamily="2" charset="-122"/>
              </a:rPr>
              <a:t>衍射</a:t>
            </a:r>
            <a:r>
              <a:rPr lang="zh-CN" altLang="en-US" b="1">
                <a:solidFill>
                  <a:srgbClr val="0000CC"/>
                </a:solidFill>
                <a:ea typeface="宋体" panose="02010600030101010101" pitchFamily="2" charset="-122"/>
              </a:rPr>
              <a:t>角</a:t>
            </a:r>
            <a:r>
              <a:rPr lang="zh-CN" altLang="en-US" b="1" i="1">
                <a:solidFill>
                  <a:srgbClr val="FF0000"/>
                </a:solidFill>
                <a:latin typeface="Times New Roman" panose="02020603050405020304" pitchFamily="18" charset="0"/>
                <a:ea typeface="宋体" panose="02010600030101010101" pitchFamily="2" charset="-122"/>
              </a:rPr>
              <a:t>θ</a:t>
            </a:r>
            <a:endParaRPr lang="zh-CN" altLang="en-US" b="1">
              <a:ea typeface="宋体" panose="02010600030101010101" pitchFamily="2" charset="-122"/>
            </a:endParaRPr>
          </a:p>
          <a:p>
            <a:pPr>
              <a:lnSpc>
                <a:spcPct val="150000"/>
              </a:lnSpc>
              <a:spcBef>
                <a:spcPct val="0"/>
              </a:spcBef>
              <a:buFont typeface="Wingdings" panose="05000000000000000000" pitchFamily="2" charset="2"/>
              <a:buNone/>
            </a:pPr>
            <a:r>
              <a:rPr lang="zh-CN" altLang="en-US" b="1">
                <a:solidFill>
                  <a:schemeClr val="tx2"/>
                </a:solidFill>
                <a:ea typeface="宋体" panose="02010600030101010101" pitchFamily="2" charset="-122"/>
              </a:rPr>
              <a:t>图中单缝处的</a:t>
            </a:r>
            <a:r>
              <a:rPr lang="zh-CN" altLang="en-US" b="1">
                <a:solidFill>
                  <a:schemeClr val="accent2"/>
                </a:solidFill>
                <a:ea typeface="宋体" panose="02010600030101010101" pitchFamily="2" charset="-122"/>
              </a:rPr>
              <a:t>波阵面</a:t>
            </a:r>
            <a:r>
              <a:rPr lang="zh-CN" altLang="en-US" b="1">
                <a:solidFill>
                  <a:srgbClr val="0000CC"/>
                </a:solidFill>
                <a:ea typeface="宋体" panose="02010600030101010101" pitchFamily="2" charset="-122"/>
              </a:rPr>
              <a:t>被分割成</a:t>
            </a:r>
            <a:r>
              <a:rPr lang="zh-CN" altLang="en-US" b="1">
                <a:solidFill>
                  <a:srgbClr val="FF0000"/>
                </a:solidFill>
                <a:ea typeface="宋体" panose="02010600030101010101" pitchFamily="2" charset="-122"/>
              </a:rPr>
              <a:t>三个半波带</a:t>
            </a:r>
            <a:endParaRPr lang="zh-CN" altLang="en-US" b="1">
              <a:solidFill>
                <a:schemeClr val="accent2"/>
              </a:solidFill>
              <a:ea typeface="宋体" panose="02010600030101010101" pitchFamily="2" charset="-122"/>
            </a:endParaRPr>
          </a:p>
          <a:p>
            <a:pPr>
              <a:lnSpc>
                <a:spcPct val="120000"/>
              </a:lnSpc>
            </a:pPr>
            <a:endParaRPr lang="zh-CN" altLang="en-US" sz="2400" b="1">
              <a:solidFill>
                <a:srgbClr val="000000"/>
              </a:solidFill>
              <a:ea typeface="宋体" panose="02010600030101010101" pitchFamily="2" charset="-122"/>
            </a:endParaRPr>
          </a:p>
        </p:txBody>
      </p:sp>
      <p:sp>
        <p:nvSpPr>
          <p:cNvPr id="24579" name="文本框 10243"/>
          <p:cNvSpPr txBox="1">
            <a:spLocks noChangeArrowheads="1"/>
          </p:cNvSpPr>
          <p:nvPr/>
        </p:nvSpPr>
        <p:spPr bwMode="auto">
          <a:xfrm>
            <a:off x="2816225" y="2514600"/>
            <a:ext cx="3111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latin typeface="Times New Roman" panose="02020603050405020304" pitchFamily="18" charset="0"/>
                <a:ea typeface="宋体" panose="02010600030101010101" pitchFamily="2" charset="-122"/>
              </a:rPr>
              <a:t>1</a:t>
            </a:r>
          </a:p>
        </p:txBody>
      </p:sp>
      <p:sp>
        <p:nvSpPr>
          <p:cNvPr id="24580" name="文本框 10244"/>
          <p:cNvSpPr txBox="1">
            <a:spLocks noChangeArrowheads="1"/>
          </p:cNvSpPr>
          <p:nvPr/>
        </p:nvSpPr>
        <p:spPr bwMode="auto">
          <a:xfrm>
            <a:off x="2968625" y="2208213"/>
            <a:ext cx="534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latin typeface="Times New Roman" panose="02020603050405020304" pitchFamily="18" charset="0"/>
                <a:ea typeface="宋体" panose="02010600030101010101" pitchFamily="2" charset="-122"/>
              </a:rPr>
              <a:t>1'</a:t>
            </a:r>
          </a:p>
        </p:txBody>
      </p:sp>
      <p:sp>
        <p:nvSpPr>
          <p:cNvPr id="24581" name="文本框 10245"/>
          <p:cNvSpPr txBox="1">
            <a:spLocks noChangeArrowheads="1"/>
          </p:cNvSpPr>
          <p:nvPr/>
        </p:nvSpPr>
        <p:spPr bwMode="auto">
          <a:xfrm>
            <a:off x="3121025" y="1979613"/>
            <a:ext cx="53498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latin typeface="Times New Roman" panose="02020603050405020304" pitchFamily="18" charset="0"/>
                <a:ea typeface="宋体" panose="02010600030101010101" pitchFamily="2" charset="-122"/>
              </a:rPr>
              <a:t>1''</a:t>
            </a:r>
          </a:p>
        </p:txBody>
      </p:sp>
      <p:graphicFrame>
        <p:nvGraphicFramePr>
          <p:cNvPr id="10247" name="对象 10246"/>
          <p:cNvGraphicFramePr>
            <a:graphicFrameLocks noChangeAspect="1"/>
          </p:cNvGraphicFramePr>
          <p:nvPr/>
        </p:nvGraphicFramePr>
        <p:xfrm>
          <a:off x="4248150" y="2909888"/>
          <a:ext cx="3714750" cy="1382712"/>
        </p:xfrm>
        <a:graphic>
          <a:graphicData uri="http://schemas.openxmlformats.org/presentationml/2006/ole">
            <mc:AlternateContent xmlns:mc="http://schemas.openxmlformats.org/markup-compatibility/2006">
              <mc:Choice xmlns:v="urn:schemas-microsoft-com:vml" Requires="v">
                <p:oleObj spid="_x0000_s357406" r:id="rId4" imgW="1180800" imgH="393480" progId="Equation.3">
                  <p:embed/>
                </p:oleObj>
              </mc:Choice>
              <mc:Fallback>
                <p:oleObj r:id="rId4" imgW="1180800" imgH="393480" progId="Equation.3">
                  <p:embed/>
                  <p:pic>
                    <p:nvPicPr>
                      <p:cNvPr id="10247" name="对象 102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150" y="2909888"/>
                        <a:ext cx="3714750"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文本框 1"/>
          <p:cNvSpPr txBox="1">
            <a:spLocks noChangeArrowheads="1"/>
          </p:cNvSpPr>
          <p:nvPr/>
        </p:nvSpPr>
        <p:spPr bwMode="auto">
          <a:xfrm>
            <a:off x="-22225" y="4203700"/>
            <a:ext cx="91662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800" b="1" dirty="0">
                <a:solidFill>
                  <a:srgbClr val="000000"/>
                </a:solidFill>
                <a:ea typeface="宋体" panose="02010600030101010101" pitchFamily="2" charset="-122"/>
              </a:rPr>
              <a:t>请猜猜看：</a:t>
            </a:r>
          </a:p>
          <a:p>
            <a:endParaRPr lang="zh-CN" altLang="en-US" sz="2800" b="1" dirty="0">
              <a:solidFill>
                <a:srgbClr val="000000"/>
              </a:solidFill>
              <a:ea typeface="宋体" panose="02010600030101010101" pitchFamily="2" charset="-122"/>
            </a:endParaRPr>
          </a:p>
          <a:p>
            <a:r>
              <a:rPr lang="zh-CN" altLang="en-US" sz="2800" b="1" dirty="0">
                <a:solidFill>
                  <a:srgbClr val="000000"/>
                </a:solidFill>
                <a:ea typeface="宋体" panose="02010600030101010101" pitchFamily="2" charset="-122"/>
              </a:rPr>
              <a:t>这个</a:t>
            </a:r>
            <a:r>
              <a:rPr lang="zh-CN" altLang="en-US" sz="2800" b="1" dirty="0">
                <a:solidFill>
                  <a:srgbClr val="FF0000"/>
                </a:solidFill>
                <a:latin typeface="Times New Roman" panose="02020603050405020304" pitchFamily="18" charset="0"/>
                <a:ea typeface="宋体" panose="02010600030101010101" pitchFamily="2" charset="-122"/>
              </a:rPr>
              <a:t>衍射</a:t>
            </a:r>
            <a:r>
              <a:rPr lang="zh-CN" altLang="en-US" sz="2800" b="1" dirty="0">
                <a:solidFill>
                  <a:srgbClr val="FF0000"/>
                </a:solidFill>
                <a:ea typeface="宋体" panose="02010600030101010101" pitchFamily="2" charset="-122"/>
              </a:rPr>
              <a:t>角</a:t>
            </a:r>
            <a:r>
              <a:rPr lang="zh-CN" altLang="en-US" sz="2800" b="1" i="1" dirty="0">
                <a:solidFill>
                  <a:srgbClr val="FF0000"/>
                </a:solidFill>
                <a:latin typeface="Times New Roman" panose="02020603050405020304" pitchFamily="18" charset="0"/>
                <a:ea typeface="宋体" panose="02010600030101010101" pitchFamily="2" charset="-122"/>
              </a:rPr>
              <a:t>θ</a:t>
            </a:r>
            <a:r>
              <a:rPr lang="zh-CN" altLang="en-US" sz="2800" b="1" dirty="0">
                <a:solidFill>
                  <a:srgbClr val="000000"/>
                </a:solidFill>
                <a:ea typeface="宋体" panose="02010600030101010101" pitchFamily="2" charset="-122"/>
              </a:rPr>
              <a:t>下屏幕上</a:t>
            </a:r>
            <a:r>
              <a:rPr lang="zh-CN" altLang="en-US" sz="2800" b="1" dirty="0">
                <a:solidFill>
                  <a:srgbClr val="0000CC"/>
                </a:solidFill>
                <a:ea typeface="宋体" panose="02010600030101010101" pitchFamily="2" charset="-122"/>
              </a:rPr>
              <a:t>对应的位置</a:t>
            </a:r>
            <a:r>
              <a:rPr lang="zh-CN" altLang="en-US" sz="2800" b="1" dirty="0">
                <a:solidFill>
                  <a:srgbClr val="000000"/>
                </a:solidFill>
                <a:ea typeface="宋体" panose="02010600030101010101" pitchFamily="2" charset="-122"/>
              </a:rPr>
              <a:t>将会出现</a:t>
            </a:r>
            <a:r>
              <a:rPr lang="zh-CN" altLang="en-US" sz="2800" b="1" dirty="0">
                <a:solidFill>
                  <a:srgbClr val="FF0000"/>
                </a:solidFill>
                <a:ea typeface="宋体" panose="02010600030101010101" pitchFamily="2" charset="-122"/>
              </a:rPr>
              <a:t>明纹</a:t>
            </a:r>
            <a:r>
              <a:rPr lang="zh-CN" altLang="en-US" sz="2800" b="1" dirty="0">
                <a:solidFill>
                  <a:srgbClr val="000000"/>
                </a:solidFill>
                <a:ea typeface="宋体" panose="02010600030101010101" pitchFamily="2" charset="-122"/>
              </a:rPr>
              <a:t>还是</a:t>
            </a:r>
            <a:r>
              <a:rPr lang="zh-CN" altLang="en-US" sz="2800" b="1" dirty="0">
                <a:solidFill>
                  <a:srgbClr val="0000CC"/>
                </a:solidFill>
                <a:ea typeface="宋体" panose="02010600030101010101" pitchFamily="2" charset="-122"/>
              </a:rPr>
              <a:t>暗纹</a:t>
            </a:r>
            <a:r>
              <a:rPr lang="zh-CN" altLang="en-US" sz="2800" b="1" dirty="0">
                <a:solidFill>
                  <a:srgbClr val="000000"/>
                </a:solidFill>
                <a:ea typeface="宋体" panose="02010600030101010101" pitchFamily="2" charset="-122"/>
              </a:rPr>
              <a:t>？</a:t>
            </a:r>
            <a:endParaRPr lang="zh-CN" altLang="en-US" sz="2800" dirty="0">
              <a:ea typeface="宋体" panose="02010600030101010101" pitchFamily="2" charset="-122"/>
            </a:endParaRPr>
          </a:p>
        </p:txBody>
      </p:sp>
      <p:sp>
        <p:nvSpPr>
          <p:cNvPr id="3" name="文本框 2"/>
          <p:cNvSpPr txBox="1">
            <a:spLocks noChangeArrowheads="1"/>
          </p:cNvSpPr>
          <p:nvPr/>
        </p:nvSpPr>
        <p:spPr bwMode="auto">
          <a:xfrm>
            <a:off x="18982" y="5600260"/>
            <a:ext cx="16129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800" b="1" dirty="0">
                <a:solidFill>
                  <a:srgbClr val="000000"/>
                </a:solidFill>
                <a:ea typeface="宋体" panose="02010600030101010101" pitchFamily="2" charset="-122"/>
              </a:rPr>
              <a:t>为什么？</a:t>
            </a:r>
            <a:endParaRPr lang="zh-CN" altLang="en-US" sz="2800" dirty="0">
              <a:ea typeface="宋体" panose="02010600030101010101" pitchFamily="2" charset="-122"/>
            </a:endParaRPr>
          </a:p>
        </p:txBody>
      </p:sp>
    </p:spTree>
    <p:extLst>
      <p:ext uri="{BB962C8B-B14F-4D97-AF65-F5344CB8AC3E}">
        <p14:creationId xmlns:p14="http://schemas.microsoft.com/office/powerpoint/2010/main" val="3937706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3">
                                            <p:txEl>
                                              <p:charRg st="0" end="7"/>
                                            </p:txEl>
                                          </p:spTgt>
                                        </p:tgtEl>
                                        <p:attrNameLst>
                                          <p:attrName>style.visibility</p:attrName>
                                        </p:attrNameLst>
                                      </p:cBhvr>
                                      <p:to>
                                        <p:strVal val="visible"/>
                                      </p:to>
                                    </p:set>
                                    <p:animEffect transition="in" filter="blinds(horizontal)">
                                      <p:cBhvr>
                                        <p:cTn id="7" dur="500"/>
                                        <p:tgtEl>
                                          <p:spTgt spid="10243">
                                            <p:txEl>
                                              <p:charRg st="0" end="7"/>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243">
                                            <p:txEl>
                                              <p:charRg st="8" end="27"/>
                                            </p:txEl>
                                          </p:spTgt>
                                        </p:tgtEl>
                                        <p:attrNameLst>
                                          <p:attrName>style.visibility</p:attrName>
                                        </p:attrNameLst>
                                      </p:cBhvr>
                                      <p:to>
                                        <p:strVal val="visible"/>
                                      </p:to>
                                    </p:set>
                                    <p:animEffect transition="in" filter="blinds(horizontal)">
                                      <p:cBhvr>
                                        <p:cTn id="12" dur="500"/>
                                        <p:tgtEl>
                                          <p:spTgt spid="10243">
                                            <p:txEl>
                                              <p:charRg st="8" end="27"/>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247"/>
                                        </p:tgtEl>
                                        <p:attrNameLst>
                                          <p:attrName>style.visibility</p:attrName>
                                        </p:attrNameLst>
                                      </p:cBhvr>
                                      <p:to>
                                        <p:strVal val="visible"/>
                                      </p:to>
                                    </p:set>
                                    <p:animEffect transition="in" filter="blinds(horizontal)">
                                      <p:cBhvr>
                                        <p:cTn id="17" dur="500"/>
                                        <p:tgtEl>
                                          <p:spTgt spid="102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2000" fill="hold">
                                          <p:stCondLst>
                                            <p:cond delay="0"/>
                                          </p:stCondLst>
                                        </p:cTn>
                                        <p:tgtEl>
                                          <p:spTgt spid="2"/>
                                        </p:tgtEl>
                                        <p:attrNameLst>
                                          <p:attrName>style.visibility</p:attrName>
                                        </p:attrNameLst>
                                      </p:cBhvr>
                                      <p:to>
                                        <p:strVal val="visible"/>
                                      </p:to>
                                    </p:set>
                                    <p:anim calcmode="lin" valueType="num">
                                      <p:cBhvr additive="base">
                                        <p:cTn id="22" dur="2000" fill="hold"/>
                                        <p:tgtEl>
                                          <p:spTgt spid="2"/>
                                        </p:tgtEl>
                                        <p:attrNameLst>
                                          <p:attrName>ppt_x</p:attrName>
                                        </p:attrNameLst>
                                      </p:cBhvr>
                                      <p:tavLst>
                                        <p:tav tm="0">
                                          <p:val>
                                            <p:strVal val="#ppt_x"/>
                                          </p:val>
                                        </p:tav>
                                        <p:tav tm="100000">
                                          <p:val>
                                            <p:strVal val="#ppt_x"/>
                                          </p:val>
                                        </p:tav>
                                      </p:tavLst>
                                    </p:anim>
                                    <p:anim calcmode="lin" valueType="num">
                                      <p:cBhvr additive="base">
                                        <p:cTn id="23"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0" descr="FG36_04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498" r="6209"/>
          <a:stretch/>
        </p:blipFill>
        <p:spPr bwMode="auto">
          <a:xfrm>
            <a:off x="343918" y="1673686"/>
            <a:ext cx="3211330" cy="279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2" name="TextBox 1"/>
          <p:cNvSpPr>
            <a:spLocks noChangeArrowheads="1"/>
          </p:cNvSpPr>
          <p:nvPr/>
        </p:nvSpPr>
        <p:spPr bwMode="auto">
          <a:xfrm>
            <a:off x="3926595" y="2131594"/>
            <a:ext cx="519460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40000"/>
              </a:lnSpc>
            </a:pPr>
            <a:r>
              <a:rPr lang="en-US" altLang="zh-CN" sz="2400" b="1" dirty="0">
                <a:solidFill>
                  <a:schemeClr val="tx2"/>
                </a:solidFill>
                <a:ea typeface="宋体" pitchFamily="2" charset="-122"/>
              </a:rPr>
              <a:t>n</a:t>
            </a:r>
            <a:r>
              <a:rPr lang="en-US" altLang="zh-CN" sz="2400" b="1" baseline="-25000" dirty="0">
                <a:solidFill>
                  <a:schemeClr val="tx2"/>
                </a:solidFill>
                <a:ea typeface="宋体" pitchFamily="2" charset="-122"/>
              </a:rPr>
              <a:t>1</a:t>
            </a:r>
            <a:r>
              <a:rPr lang="zh-CN" altLang="en-US" sz="2400" b="1" dirty="0">
                <a:solidFill>
                  <a:schemeClr val="tx2"/>
                </a:solidFill>
                <a:ea typeface="宋体" pitchFamily="2" charset="-122"/>
              </a:rPr>
              <a:t>是入射光线通过介质的折射率，</a:t>
            </a:r>
            <a:endParaRPr lang="en-US" altLang="zh-CN" sz="2400" b="1" dirty="0">
              <a:solidFill>
                <a:schemeClr val="tx2"/>
              </a:solidFill>
              <a:ea typeface="宋体" pitchFamily="2" charset="-122"/>
            </a:endParaRPr>
          </a:p>
          <a:p>
            <a:pPr algn="just" eaLnBrk="1" hangingPunct="1">
              <a:lnSpc>
                <a:spcPct val="140000"/>
              </a:lnSpc>
            </a:pPr>
            <a:r>
              <a:rPr lang="en-US" altLang="zh-CN" sz="2400" b="1" dirty="0">
                <a:solidFill>
                  <a:schemeClr val="tx2"/>
                </a:solidFill>
                <a:ea typeface="宋体" pitchFamily="2" charset="-122"/>
              </a:rPr>
              <a:t>n</a:t>
            </a:r>
            <a:r>
              <a:rPr lang="en-US" altLang="zh-CN" sz="2400" b="1" baseline="-25000" dirty="0">
                <a:solidFill>
                  <a:schemeClr val="tx2"/>
                </a:solidFill>
                <a:ea typeface="宋体" pitchFamily="2" charset="-122"/>
              </a:rPr>
              <a:t>2</a:t>
            </a:r>
            <a:r>
              <a:rPr lang="zh-CN" altLang="en-US" sz="2400" b="1" dirty="0">
                <a:solidFill>
                  <a:schemeClr val="tx2"/>
                </a:solidFill>
                <a:ea typeface="宋体" pitchFamily="2" charset="-122"/>
              </a:rPr>
              <a:t>是光通过两介质边界后折射介质的折射率。</a:t>
            </a:r>
          </a:p>
          <a:p>
            <a:pPr algn="just" eaLnBrk="1" hangingPunct="1">
              <a:lnSpc>
                <a:spcPct val="140000"/>
              </a:lnSpc>
            </a:pPr>
            <a:r>
              <a:rPr lang="zh-CN" altLang="en-US" sz="2400" b="1" dirty="0">
                <a:solidFill>
                  <a:schemeClr val="tx2"/>
                </a:solidFill>
                <a:ea typeface="宋体" pitchFamily="2" charset="-122"/>
              </a:rPr>
              <a:t>        如果入射前通过的为空气，则</a:t>
            </a:r>
            <a:r>
              <a:rPr lang="en-US" altLang="zh-CN" sz="2400" b="1" dirty="0">
                <a:solidFill>
                  <a:schemeClr val="tx2"/>
                </a:solidFill>
                <a:ea typeface="宋体" pitchFamily="2" charset="-122"/>
              </a:rPr>
              <a:t>n</a:t>
            </a:r>
            <a:r>
              <a:rPr lang="en-US" altLang="zh-CN" sz="2400" b="1" baseline="-25000" dirty="0">
                <a:solidFill>
                  <a:schemeClr val="tx2"/>
                </a:solidFill>
                <a:ea typeface="宋体" pitchFamily="2" charset="-122"/>
              </a:rPr>
              <a:t>1</a:t>
            </a:r>
            <a:r>
              <a:rPr lang="en-US" altLang="zh-CN" sz="2400" b="1" dirty="0">
                <a:solidFill>
                  <a:schemeClr val="tx2"/>
                </a:solidFill>
                <a:ea typeface="宋体" pitchFamily="2" charset="-122"/>
              </a:rPr>
              <a:t>=1</a:t>
            </a:r>
            <a:r>
              <a:rPr lang="zh-CN" altLang="en-US" sz="2400" b="1" dirty="0">
                <a:solidFill>
                  <a:schemeClr val="tx2"/>
                </a:solidFill>
                <a:ea typeface="宋体" pitchFamily="2" charset="-122"/>
              </a:rPr>
              <a:t>，公式</a:t>
            </a:r>
            <a:r>
              <a:rPr lang="en-US" altLang="zh-CN" sz="2400" b="1" dirty="0">
                <a:solidFill>
                  <a:schemeClr val="tx2"/>
                </a:solidFill>
                <a:ea typeface="宋体" pitchFamily="2" charset="-122"/>
              </a:rPr>
              <a:t>30-22a</a:t>
            </a:r>
            <a:r>
              <a:rPr lang="zh-CN" altLang="en-US" sz="2400" b="1" dirty="0">
                <a:solidFill>
                  <a:schemeClr val="tx2"/>
                </a:solidFill>
                <a:ea typeface="宋体" pitchFamily="2" charset="-122"/>
              </a:rPr>
              <a:t>变为：</a:t>
            </a:r>
          </a:p>
        </p:txBody>
      </p:sp>
      <p:graphicFrame>
        <p:nvGraphicFramePr>
          <p:cNvPr id="131085" name="对象 1"/>
          <p:cNvGraphicFramePr>
            <a:graphicFrameLocks noChangeAspect="1"/>
          </p:cNvGraphicFramePr>
          <p:nvPr>
            <p:extLst>
              <p:ext uri="{D42A27DB-BD31-4B8C-83A1-F6EECF244321}">
                <p14:modId xmlns:p14="http://schemas.microsoft.com/office/powerpoint/2010/main" val="3231722659"/>
              </p:ext>
            </p:extLst>
          </p:nvPr>
        </p:nvGraphicFramePr>
        <p:xfrm>
          <a:off x="7243130" y="1178144"/>
          <a:ext cx="1603375" cy="880935"/>
        </p:xfrm>
        <a:graphic>
          <a:graphicData uri="http://schemas.openxmlformats.org/presentationml/2006/ole">
            <mc:AlternateContent xmlns:mc="http://schemas.openxmlformats.org/markup-compatibility/2006">
              <mc:Choice xmlns:v="urn:schemas-microsoft-com:vml" Requires="v">
                <p:oleObj spid="_x0000_s131444" name="Equation" r:id="rId4" imgW="723586" imgH="431613" progId="Equation.DSMT4">
                  <p:embed/>
                </p:oleObj>
              </mc:Choice>
              <mc:Fallback>
                <p:oleObj name="Equation" r:id="rId4" imgW="723586" imgH="431613" progId="Equation.DSMT4">
                  <p:embed/>
                  <p:pic>
                    <p:nvPicPr>
                      <p:cNvPr id="0" name="Picture 1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130" y="1178144"/>
                        <a:ext cx="1603375" cy="880935"/>
                      </a:xfrm>
                      <a:prstGeom prst="rect">
                        <a:avLst/>
                      </a:prstGeom>
                      <a:noFill/>
                    </p:spPr>
                  </p:pic>
                </p:oleObj>
              </mc:Fallback>
            </mc:AlternateContent>
          </a:graphicData>
        </a:graphic>
      </p:graphicFrame>
      <p:graphicFrame>
        <p:nvGraphicFramePr>
          <p:cNvPr id="131086" name="对象 2"/>
          <p:cNvGraphicFramePr>
            <a:graphicFrameLocks noChangeAspect="1"/>
          </p:cNvGraphicFramePr>
          <p:nvPr>
            <p:extLst>
              <p:ext uri="{D42A27DB-BD31-4B8C-83A1-F6EECF244321}">
                <p14:modId xmlns:p14="http://schemas.microsoft.com/office/powerpoint/2010/main" val="3053563554"/>
              </p:ext>
            </p:extLst>
          </p:nvPr>
        </p:nvGraphicFramePr>
        <p:xfrm>
          <a:off x="4724636" y="4704996"/>
          <a:ext cx="1527175" cy="581025"/>
        </p:xfrm>
        <a:graphic>
          <a:graphicData uri="http://schemas.openxmlformats.org/presentationml/2006/ole">
            <mc:AlternateContent xmlns:mc="http://schemas.openxmlformats.org/markup-compatibility/2006">
              <mc:Choice xmlns:v="urn:schemas-microsoft-com:vml" Requires="v">
                <p:oleObj spid="_x0000_s131445" name="Equation" r:id="rId6" imgW="634725" imgH="241195" progId="">
                  <p:embed/>
                </p:oleObj>
              </mc:Choice>
              <mc:Fallback>
                <p:oleObj name="Equation" r:id="rId6" imgW="634725" imgH="241195" progId="">
                  <p:embed/>
                  <p:pic>
                    <p:nvPicPr>
                      <p:cNvPr id="0" name="Picture 1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636" y="4704996"/>
                        <a:ext cx="1527175"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1091" name="Group 19"/>
          <p:cNvGrpSpPr>
            <a:grpSpLocks/>
          </p:cNvGrpSpPr>
          <p:nvPr/>
        </p:nvGrpSpPr>
        <p:grpSpPr bwMode="auto">
          <a:xfrm>
            <a:off x="182562" y="1216022"/>
            <a:ext cx="7993063" cy="609598"/>
            <a:chOff x="115" y="766"/>
            <a:chExt cx="5035" cy="384"/>
          </a:xfrm>
        </p:grpSpPr>
        <p:sp>
          <p:nvSpPr>
            <p:cNvPr id="131079" name="TextBox 1"/>
            <p:cNvSpPr>
              <a:spLocks noChangeArrowheads="1"/>
            </p:cNvSpPr>
            <p:nvPr/>
          </p:nvSpPr>
          <p:spPr bwMode="auto">
            <a:xfrm>
              <a:off x="115" y="766"/>
              <a:ext cx="503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40000"/>
                </a:lnSpc>
              </a:pPr>
              <a:r>
                <a:rPr lang="zh-CN" altLang="en-US" sz="2400" b="1" dirty="0">
                  <a:solidFill>
                    <a:srgbClr val="FF0000"/>
                  </a:solidFill>
                  <a:ea typeface="宋体" pitchFamily="2" charset="-122"/>
                </a:rPr>
                <a:t>起偏角</a:t>
              </a:r>
              <a:r>
                <a:rPr lang="zh-CN" altLang="en-US" sz="2400" b="1" dirty="0">
                  <a:solidFill>
                    <a:schemeClr val="tx2"/>
                  </a:solidFill>
                  <a:ea typeface="宋体" pitchFamily="2" charset="-122"/>
                </a:rPr>
                <a:t>记为    ，和两种材料介质边界的折射率有关：</a:t>
              </a:r>
            </a:p>
          </p:txBody>
        </p:sp>
        <p:graphicFrame>
          <p:nvGraphicFramePr>
            <p:cNvPr id="131088" name="对象 1"/>
            <p:cNvGraphicFramePr>
              <a:graphicFrameLocks noChangeAspect="1"/>
            </p:cNvGraphicFramePr>
            <p:nvPr>
              <p:extLst>
                <p:ext uri="{D42A27DB-BD31-4B8C-83A1-F6EECF244321}">
                  <p14:modId xmlns:p14="http://schemas.microsoft.com/office/powerpoint/2010/main" val="537129901"/>
                </p:ext>
              </p:extLst>
            </p:nvPr>
          </p:nvGraphicFramePr>
          <p:xfrm>
            <a:off x="1149" y="814"/>
            <a:ext cx="227" cy="290"/>
          </p:xfrm>
          <a:graphic>
            <a:graphicData uri="http://schemas.openxmlformats.org/presentationml/2006/ole">
              <mc:AlternateContent xmlns:mc="http://schemas.openxmlformats.org/markup-compatibility/2006">
                <mc:Choice xmlns:v="urn:schemas-microsoft-com:vml" Requires="v">
                  <p:oleObj spid="_x0000_s131446" name="Equation" r:id="rId8" imgW="177646" imgH="241091" progId="">
                    <p:embed/>
                  </p:oleObj>
                </mc:Choice>
                <mc:Fallback>
                  <p:oleObj name="Equation" r:id="rId8" imgW="177646" imgH="241091" progId="">
                    <p:embed/>
                    <p:pic>
                      <p:nvPicPr>
                        <p:cNvPr id="0" name="Picture 1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9" y="814"/>
                          <a:ext cx="227" cy="290"/>
                        </a:xfrm>
                        <a:prstGeom prst="rect">
                          <a:avLst/>
                        </a:prstGeom>
                        <a:noFill/>
                      </p:spPr>
                    </p:pic>
                  </p:oleObj>
                </mc:Fallback>
              </mc:AlternateContent>
            </a:graphicData>
          </a:graphic>
        </p:graphicFrame>
      </p:grpSp>
      <p:grpSp>
        <p:nvGrpSpPr>
          <p:cNvPr id="131090" name="Group 18"/>
          <p:cNvGrpSpPr>
            <a:grpSpLocks/>
          </p:cNvGrpSpPr>
          <p:nvPr/>
        </p:nvGrpSpPr>
        <p:grpSpPr bwMode="auto">
          <a:xfrm>
            <a:off x="563563" y="5260975"/>
            <a:ext cx="7993063" cy="1127125"/>
            <a:chOff x="355" y="3314"/>
            <a:chExt cx="5035" cy="710"/>
          </a:xfrm>
        </p:grpSpPr>
        <p:sp>
          <p:nvSpPr>
            <p:cNvPr id="131084" name="TextBox 1"/>
            <p:cNvSpPr>
              <a:spLocks noChangeArrowheads="1"/>
            </p:cNvSpPr>
            <p:nvPr/>
          </p:nvSpPr>
          <p:spPr bwMode="auto">
            <a:xfrm>
              <a:off x="355" y="3314"/>
              <a:ext cx="5035"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40000"/>
                </a:lnSpc>
              </a:pPr>
              <a:r>
                <a:rPr lang="zh-CN" altLang="en-US" sz="2400" b="1" dirty="0">
                  <a:solidFill>
                    <a:schemeClr val="tx2"/>
                  </a:solidFill>
                  <a:ea typeface="宋体" pitchFamily="2" charset="-122"/>
                </a:rPr>
                <a:t>        </a:t>
              </a:r>
              <a:r>
                <a:rPr lang="zh-CN" altLang="en-US" sz="2400" b="1" dirty="0">
                  <a:solidFill>
                    <a:srgbClr val="0000FF"/>
                  </a:solidFill>
                  <a:ea typeface="宋体" pitchFamily="2" charset="-122"/>
                </a:rPr>
                <a:t>布鲁斯特角</a:t>
              </a:r>
              <a:r>
                <a:rPr lang="zh-CN" altLang="en-US" sz="2400" b="1" dirty="0">
                  <a:solidFill>
                    <a:schemeClr val="tx2"/>
                  </a:solidFill>
                  <a:ea typeface="宋体" pitchFamily="2" charset="-122"/>
                </a:rPr>
                <a:t>，公式</a:t>
              </a:r>
              <a:r>
                <a:rPr lang="en-US" altLang="zh-CN" sz="2400" b="1" dirty="0">
                  <a:solidFill>
                    <a:schemeClr val="tx2"/>
                  </a:solidFill>
                  <a:ea typeface="宋体" pitchFamily="2" charset="-122"/>
                </a:rPr>
                <a:t>30-22</a:t>
              </a:r>
              <a:r>
                <a:rPr lang="zh-CN" altLang="en-US" sz="2400" b="1" dirty="0">
                  <a:solidFill>
                    <a:schemeClr val="tx2"/>
                  </a:solidFill>
                  <a:ea typeface="宋体" pitchFamily="2" charset="-122"/>
                </a:rPr>
                <a:t>称为</a:t>
              </a:r>
              <a:r>
                <a:rPr lang="zh-CN" altLang="en-US" sz="2400" b="1" dirty="0">
                  <a:solidFill>
                    <a:srgbClr val="0000FF"/>
                  </a:solidFill>
                  <a:ea typeface="宋体" pitchFamily="2" charset="-122"/>
                </a:rPr>
                <a:t>布鲁斯特定律</a:t>
              </a:r>
              <a:r>
                <a:rPr lang="zh-CN" altLang="en-US" sz="2400" b="1" dirty="0">
                  <a:solidFill>
                    <a:schemeClr val="tx2"/>
                  </a:solidFill>
                  <a:ea typeface="宋体" pitchFamily="2" charset="-122"/>
                </a:rPr>
                <a:t>。</a:t>
              </a:r>
            </a:p>
            <a:p>
              <a:pPr algn="just" eaLnBrk="1" hangingPunct="1">
                <a:lnSpc>
                  <a:spcPct val="140000"/>
                </a:lnSpc>
              </a:pPr>
              <a:r>
                <a:rPr lang="zh-CN" altLang="en-US" sz="2400" b="1" dirty="0">
                  <a:solidFill>
                    <a:schemeClr val="tx2"/>
                  </a:solidFill>
                  <a:ea typeface="宋体" pitchFamily="2" charset="-122"/>
                </a:rPr>
                <a:t>方程</a:t>
              </a:r>
              <a:r>
                <a:rPr lang="en-US" altLang="zh-CN" sz="2400" b="1" dirty="0">
                  <a:solidFill>
                    <a:schemeClr val="tx2"/>
                  </a:solidFill>
                  <a:ea typeface="宋体" pitchFamily="2" charset="-122"/>
                </a:rPr>
                <a:t>30-22</a:t>
              </a:r>
              <a:r>
                <a:rPr lang="zh-CN" altLang="en-US" sz="2400" b="1" dirty="0">
                  <a:solidFill>
                    <a:schemeClr val="tx2"/>
                  </a:solidFill>
                  <a:ea typeface="宋体" pitchFamily="2" charset="-122"/>
                </a:rPr>
                <a:t>可以由光的电磁波理论推算出来。</a:t>
              </a:r>
            </a:p>
          </p:txBody>
        </p:sp>
        <p:graphicFrame>
          <p:nvGraphicFramePr>
            <p:cNvPr id="131089" name="对象 1"/>
            <p:cNvGraphicFramePr>
              <a:graphicFrameLocks noChangeAspect="1"/>
            </p:cNvGraphicFramePr>
            <p:nvPr>
              <p:extLst>
                <p:ext uri="{D42A27DB-BD31-4B8C-83A1-F6EECF244321}">
                  <p14:modId xmlns:p14="http://schemas.microsoft.com/office/powerpoint/2010/main" val="4092179383"/>
                </p:ext>
              </p:extLst>
            </p:nvPr>
          </p:nvGraphicFramePr>
          <p:xfrm>
            <a:off x="524" y="3361"/>
            <a:ext cx="227" cy="308"/>
          </p:xfrm>
          <a:graphic>
            <a:graphicData uri="http://schemas.openxmlformats.org/presentationml/2006/ole">
              <mc:AlternateContent xmlns:mc="http://schemas.openxmlformats.org/markup-compatibility/2006">
                <mc:Choice xmlns:v="urn:schemas-microsoft-com:vml" Requires="v">
                  <p:oleObj spid="_x0000_s131447" name="Equation" r:id="rId10" imgW="177646" imgH="241091" progId="">
                    <p:embed/>
                  </p:oleObj>
                </mc:Choice>
                <mc:Fallback>
                  <p:oleObj name="Equation" r:id="rId10" imgW="177646" imgH="241091" progId="">
                    <p:embed/>
                    <p:pic>
                      <p:nvPicPr>
                        <p:cNvPr id="0" name="Picture 16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4" y="3361"/>
                          <a:ext cx="227"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矩形 1"/>
          <p:cNvSpPr/>
          <p:nvPr/>
        </p:nvSpPr>
        <p:spPr>
          <a:xfrm>
            <a:off x="22214" y="162480"/>
            <a:ext cx="8765541" cy="1015663"/>
          </a:xfrm>
          <a:prstGeom prst="rect">
            <a:avLst/>
          </a:prstGeom>
        </p:spPr>
        <p:txBody>
          <a:bodyPr wrap="none">
            <a:spAutoFit/>
          </a:bodyPr>
          <a:lstStyle/>
          <a:p>
            <a:pPr>
              <a:spcBef>
                <a:spcPct val="50000"/>
              </a:spcBef>
              <a:buFontTx/>
              <a:buNone/>
            </a:pPr>
            <a:r>
              <a:rPr lang="zh-CN" altLang="en-US" sz="2400" b="1" dirty="0">
                <a:solidFill>
                  <a:srgbClr val="000000"/>
                </a:solidFill>
                <a:latin typeface="Times New Roman" pitchFamily="18" charset="0"/>
                <a:ea typeface="宋体" pitchFamily="2" charset="-122"/>
              </a:rPr>
              <a:t>反射光的偏振化程度与入射角有关 ，特定角度入射</a:t>
            </a:r>
            <a:r>
              <a:rPr lang="en-US" altLang="zh-CN" sz="2400" b="1" dirty="0">
                <a:solidFill>
                  <a:srgbClr val="000000"/>
                </a:solidFill>
                <a:latin typeface="Times New Roman" pitchFamily="18" charset="0"/>
                <a:ea typeface="宋体" pitchFamily="2" charset="-122"/>
              </a:rPr>
              <a:t>100%</a:t>
            </a:r>
            <a:r>
              <a:rPr lang="zh-CN" altLang="en-US" sz="2400" b="1" dirty="0">
                <a:solidFill>
                  <a:srgbClr val="000000"/>
                </a:solidFill>
                <a:latin typeface="Times New Roman" pitchFamily="18" charset="0"/>
                <a:ea typeface="宋体" pitchFamily="2" charset="-122"/>
              </a:rPr>
              <a:t>偏振，</a:t>
            </a:r>
            <a:endParaRPr lang="en-US" altLang="zh-CN" sz="2400" b="1" dirty="0">
              <a:solidFill>
                <a:srgbClr val="000000"/>
              </a:solidFill>
              <a:latin typeface="Times New Roman" pitchFamily="18" charset="0"/>
              <a:ea typeface="宋体" pitchFamily="2" charset="-122"/>
            </a:endParaRPr>
          </a:p>
          <a:p>
            <a:pPr>
              <a:spcBef>
                <a:spcPct val="50000"/>
              </a:spcBef>
              <a:buFontTx/>
              <a:buNone/>
            </a:pPr>
            <a:r>
              <a:rPr lang="zh-CN" altLang="en-US" sz="2400" b="1" dirty="0">
                <a:solidFill>
                  <a:srgbClr val="000000"/>
                </a:solidFill>
                <a:latin typeface="Times New Roman" pitchFamily="18" charset="0"/>
                <a:ea typeface="宋体" pitchFamily="2" charset="-122"/>
              </a:rPr>
              <a:t>这个角度为起偏角</a:t>
            </a:r>
            <a:r>
              <a:rPr lang="en-US" altLang="zh-CN" sz="2400" b="1" dirty="0">
                <a:solidFill>
                  <a:srgbClr val="000000"/>
                </a:solidFill>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1085"/>
                                        </p:tgtEl>
                                        <p:attrNameLst>
                                          <p:attrName>style.visibility</p:attrName>
                                        </p:attrNameLst>
                                      </p:cBhvr>
                                      <p:to>
                                        <p:strVal val="visible"/>
                                      </p:to>
                                    </p:set>
                                    <p:animEffect transition="in" filter="blinds(horizontal)">
                                      <p:cBhvr>
                                        <p:cTn id="7" dur="500"/>
                                        <p:tgtEl>
                                          <p:spTgt spid="1310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1082">
                                            <p:txEl>
                                              <p:pRg st="0" end="0"/>
                                            </p:txEl>
                                          </p:spTgt>
                                        </p:tgtEl>
                                        <p:attrNameLst>
                                          <p:attrName>style.visibility</p:attrName>
                                        </p:attrNameLst>
                                      </p:cBhvr>
                                      <p:to>
                                        <p:strVal val="visible"/>
                                      </p:to>
                                    </p:set>
                                    <p:animEffect transition="in" filter="blinds(horizontal)">
                                      <p:cBhvr>
                                        <p:cTn id="12" dur="500"/>
                                        <p:tgtEl>
                                          <p:spTgt spid="1310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1082">
                                            <p:txEl>
                                              <p:pRg st="1" end="1"/>
                                            </p:txEl>
                                          </p:spTgt>
                                        </p:tgtEl>
                                        <p:attrNameLst>
                                          <p:attrName>style.visibility</p:attrName>
                                        </p:attrNameLst>
                                      </p:cBhvr>
                                      <p:to>
                                        <p:strVal val="visible"/>
                                      </p:to>
                                    </p:set>
                                    <p:animEffect transition="in" filter="blinds(horizontal)">
                                      <p:cBhvr>
                                        <p:cTn id="17" dur="500"/>
                                        <p:tgtEl>
                                          <p:spTgt spid="13108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31082">
                                            <p:txEl>
                                              <p:pRg st="2" end="2"/>
                                            </p:txEl>
                                          </p:spTgt>
                                        </p:tgtEl>
                                        <p:attrNameLst>
                                          <p:attrName>style.visibility</p:attrName>
                                        </p:attrNameLst>
                                      </p:cBhvr>
                                      <p:to>
                                        <p:strVal val="visible"/>
                                      </p:to>
                                    </p:set>
                                    <p:animEffect transition="in" filter="blinds(horizontal)">
                                      <p:cBhvr>
                                        <p:cTn id="22" dur="500"/>
                                        <p:tgtEl>
                                          <p:spTgt spid="13108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31086"/>
                                        </p:tgtEl>
                                        <p:attrNameLst>
                                          <p:attrName>style.visibility</p:attrName>
                                        </p:attrNameLst>
                                      </p:cBhvr>
                                      <p:to>
                                        <p:strVal val="visible"/>
                                      </p:to>
                                    </p:set>
                                    <p:animEffect transition="in" filter="blinds(horizontal)">
                                      <p:cBhvr>
                                        <p:cTn id="27" dur="500"/>
                                        <p:tgtEl>
                                          <p:spTgt spid="1310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31090"/>
                                        </p:tgtEl>
                                        <p:attrNameLst>
                                          <p:attrName>style.visibility</p:attrName>
                                        </p:attrNameLst>
                                      </p:cBhvr>
                                      <p:to>
                                        <p:strVal val="visible"/>
                                      </p:to>
                                    </p:set>
                                    <p:animEffect transition="in" filter="blinds(horizontal)">
                                      <p:cBhvr>
                                        <p:cTn id="32" dur="500"/>
                                        <p:tgtEl>
                                          <p:spTgt spid="131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2099" name="Rectangle 1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2100" name="Rectangle 1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2101" name="Rectangle 1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2102" name="TextBox 1"/>
          <p:cNvSpPr>
            <a:spLocks noChangeArrowheads="1"/>
          </p:cNvSpPr>
          <p:nvPr/>
        </p:nvSpPr>
        <p:spPr bwMode="auto">
          <a:xfrm>
            <a:off x="603250" y="833438"/>
            <a:ext cx="7540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r>
              <a:rPr lang="zh-CN" altLang="en-US" sz="2400" b="1">
                <a:solidFill>
                  <a:schemeClr val="tx2"/>
                </a:solidFill>
                <a:ea typeface="宋体" pitchFamily="2" charset="-122"/>
              </a:rPr>
              <a:t>在布鲁斯特角中，入射角和折射角呈</a:t>
            </a:r>
            <a:r>
              <a:rPr lang="en-US" altLang="zh-CN" sz="2400" b="1">
                <a:solidFill>
                  <a:schemeClr val="tx2"/>
                </a:solidFill>
                <a:ea typeface="宋体" pitchFamily="2" charset="-122"/>
              </a:rPr>
              <a:t>90</a:t>
            </a:r>
            <a:r>
              <a:rPr lang="zh-CN" altLang="en-US" sz="2400" b="1">
                <a:solidFill>
                  <a:schemeClr val="tx2"/>
                </a:solidFill>
                <a:ea typeface="宋体" pitchFamily="2" charset="-122"/>
              </a:rPr>
              <a:t>度，也就是：</a:t>
            </a:r>
          </a:p>
        </p:txBody>
      </p:sp>
      <p:sp>
        <p:nvSpPr>
          <p:cNvPr id="132103"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210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2106" name="TextBox 1"/>
          <p:cNvSpPr>
            <a:spLocks noChangeArrowheads="1"/>
          </p:cNvSpPr>
          <p:nvPr/>
        </p:nvSpPr>
        <p:spPr bwMode="auto">
          <a:xfrm>
            <a:off x="5639980" y="2055813"/>
            <a:ext cx="297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r>
              <a:rPr lang="zh-CN" altLang="en-US" sz="2400" b="1" dirty="0">
                <a:solidFill>
                  <a:schemeClr val="tx2"/>
                </a:solidFill>
                <a:ea typeface="宋体" pitchFamily="2" charset="-122"/>
              </a:rPr>
              <a:t>可将公式</a:t>
            </a:r>
            <a:r>
              <a:rPr lang="en-US" altLang="zh-CN" sz="2400" b="1" dirty="0">
                <a:solidFill>
                  <a:schemeClr val="tx2"/>
                </a:solidFill>
                <a:ea typeface="宋体" pitchFamily="2" charset="-122"/>
              </a:rPr>
              <a:t>30-22a</a:t>
            </a:r>
            <a:r>
              <a:rPr lang="zh-CN" altLang="en-US" sz="2400" b="1" dirty="0">
                <a:solidFill>
                  <a:schemeClr val="tx2"/>
                </a:solidFill>
                <a:ea typeface="宋体" pitchFamily="2" charset="-122"/>
              </a:rPr>
              <a:t>和</a:t>
            </a:r>
          </a:p>
        </p:txBody>
      </p:sp>
      <p:sp>
        <p:nvSpPr>
          <p:cNvPr id="13210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2108" name="TextBox 1"/>
          <p:cNvSpPr>
            <a:spLocks noChangeArrowheads="1"/>
          </p:cNvSpPr>
          <p:nvPr/>
        </p:nvSpPr>
        <p:spPr bwMode="auto">
          <a:xfrm>
            <a:off x="5487580" y="3582988"/>
            <a:ext cx="305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r>
              <a:rPr lang="zh-CN" altLang="en-US" sz="2400" b="1" dirty="0">
                <a:solidFill>
                  <a:schemeClr val="tx2"/>
                </a:solidFill>
                <a:ea typeface="宋体" pitchFamily="2" charset="-122"/>
              </a:rPr>
              <a:t>代入斯奈尔定律中得：</a:t>
            </a:r>
          </a:p>
        </p:txBody>
      </p:sp>
      <p:sp>
        <p:nvSpPr>
          <p:cNvPr id="13210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32110"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graphicFrame>
        <p:nvGraphicFramePr>
          <p:cNvPr id="132111" name="对象 2"/>
          <p:cNvGraphicFramePr>
            <a:graphicFrameLocks noChangeAspect="1"/>
          </p:cNvGraphicFramePr>
          <p:nvPr>
            <p:extLst>
              <p:ext uri="{D42A27DB-BD31-4B8C-83A1-F6EECF244321}">
                <p14:modId xmlns:p14="http://schemas.microsoft.com/office/powerpoint/2010/main" val="2657687244"/>
              </p:ext>
            </p:extLst>
          </p:nvPr>
        </p:nvGraphicFramePr>
        <p:xfrm>
          <a:off x="6390867" y="1368425"/>
          <a:ext cx="1997075" cy="582613"/>
        </p:xfrm>
        <a:graphic>
          <a:graphicData uri="http://schemas.openxmlformats.org/presentationml/2006/ole">
            <mc:AlternateContent xmlns:mc="http://schemas.openxmlformats.org/markup-compatibility/2006">
              <mc:Choice xmlns:v="urn:schemas-microsoft-com:vml" Requires="v">
                <p:oleObj spid="_x0000_s132564" name="Equation" r:id="rId3" imgW="825500" imgH="241300" progId="">
                  <p:embed/>
                </p:oleObj>
              </mc:Choice>
              <mc:Fallback>
                <p:oleObj name="Equation" r:id="rId3" imgW="825500" imgH="241300" progId="">
                  <p:embed/>
                  <p:pic>
                    <p:nvPicPr>
                      <p:cNvPr id="0" name="Picture 2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0867" y="1368425"/>
                        <a:ext cx="1997075" cy="58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112" name="对象 3"/>
          <p:cNvGraphicFramePr>
            <a:graphicFrameLocks noChangeAspect="1"/>
          </p:cNvGraphicFramePr>
          <p:nvPr>
            <p:extLst>
              <p:ext uri="{D42A27DB-BD31-4B8C-83A1-F6EECF244321}">
                <p14:modId xmlns:p14="http://schemas.microsoft.com/office/powerpoint/2010/main" val="1254264326"/>
              </p:ext>
            </p:extLst>
          </p:nvPr>
        </p:nvGraphicFramePr>
        <p:xfrm>
          <a:off x="5457417" y="2560638"/>
          <a:ext cx="3305175" cy="1020762"/>
        </p:xfrm>
        <a:graphic>
          <a:graphicData uri="http://schemas.openxmlformats.org/presentationml/2006/ole">
            <mc:AlternateContent xmlns:mc="http://schemas.openxmlformats.org/markup-compatibility/2006">
              <mc:Choice xmlns:v="urn:schemas-microsoft-com:vml" Requires="v">
                <p:oleObj spid="_x0000_s132565" name="Equation" r:id="rId5" imgW="1485900" imgH="457200" progId="">
                  <p:embed/>
                </p:oleObj>
              </mc:Choice>
              <mc:Fallback>
                <p:oleObj name="Equation" r:id="rId5" imgW="1485900" imgH="457200" progId="">
                  <p:embed/>
                  <p:pic>
                    <p:nvPicPr>
                      <p:cNvPr id="0" name="Picture 2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7417" y="2560638"/>
                        <a:ext cx="3305175" cy="1020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113" name="对象 4"/>
          <p:cNvGraphicFramePr>
            <a:graphicFrameLocks noChangeAspect="1"/>
          </p:cNvGraphicFramePr>
          <p:nvPr>
            <p:extLst>
              <p:ext uri="{D42A27DB-BD31-4B8C-83A1-F6EECF244321}">
                <p14:modId xmlns:p14="http://schemas.microsoft.com/office/powerpoint/2010/main" val="2170440454"/>
              </p:ext>
            </p:extLst>
          </p:nvPr>
        </p:nvGraphicFramePr>
        <p:xfrm>
          <a:off x="5639980" y="4191000"/>
          <a:ext cx="2924175" cy="611188"/>
        </p:xfrm>
        <a:graphic>
          <a:graphicData uri="http://schemas.openxmlformats.org/presentationml/2006/ole">
            <mc:AlternateContent xmlns:mc="http://schemas.openxmlformats.org/markup-compatibility/2006">
              <mc:Choice xmlns:v="urn:schemas-microsoft-com:vml" Requires="v">
                <p:oleObj spid="_x0000_s132566" name="Equation" r:id="rId7" imgW="1155700" imgH="241300" progId="">
                  <p:embed/>
                </p:oleObj>
              </mc:Choice>
              <mc:Fallback>
                <p:oleObj name="Equation" r:id="rId7" imgW="1155700" imgH="241300" progId="">
                  <p:embed/>
                  <p:pic>
                    <p:nvPicPr>
                      <p:cNvPr id="0" name="Picture 2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9980" y="4191000"/>
                        <a:ext cx="2924175"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114" name="对象 5"/>
          <p:cNvGraphicFramePr>
            <a:graphicFrameLocks noChangeAspect="1"/>
          </p:cNvGraphicFramePr>
          <p:nvPr>
            <p:extLst>
              <p:ext uri="{D42A27DB-BD31-4B8C-83A1-F6EECF244321}">
                <p14:modId xmlns:p14="http://schemas.microsoft.com/office/powerpoint/2010/main" val="2934744020"/>
              </p:ext>
            </p:extLst>
          </p:nvPr>
        </p:nvGraphicFramePr>
        <p:xfrm>
          <a:off x="5946367" y="4878388"/>
          <a:ext cx="2074863" cy="573087"/>
        </p:xfrm>
        <a:graphic>
          <a:graphicData uri="http://schemas.openxmlformats.org/presentationml/2006/ole">
            <mc:AlternateContent xmlns:mc="http://schemas.openxmlformats.org/markup-compatibility/2006">
              <mc:Choice xmlns:v="urn:schemas-microsoft-com:vml" Requires="v">
                <p:oleObj spid="_x0000_s132567" name="Equation" r:id="rId9" imgW="876300" imgH="241300" progId="">
                  <p:embed/>
                </p:oleObj>
              </mc:Choice>
              <mc:Fallback>
                <p:oleObj name="Equation" r:id="rId9" imgW="876300" imgH="241300" progId="">
                  <p:embed/>
                  <p:pic>
                    <p:nvPicPr>
                      <p:cNvPr id="0" name="Picture 2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6367" y="4878388"/>
                        <a:ext cx="2074863"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2116" name="Picture 20" descr="FG36_040"/>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498" r="6209"/>
          <a:stretch/>
        </p:blipFill>
        <p:spPr bwMode="auto">
          <a:xfrm>
            <a:off x="215900" y="1825625"/>
            <a:ext cx="5207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17" name="TextBox 1"/>
          <p:cNvSpPr>
            <a:spLocks noChangeArrowheads="1"/>
          </p:cNvSpPr>
          <p:nvPr/>
        </p:nvSpPr>
        <p:spPr bwMode="auto">
          <a:xfrm>
            <a:off x="5335180" y="5437188"/>
            <a:ext cx="342741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lnSpc>
                <a:spcPct val="120000"/>
              </a:lnSpc>
            </a:pPr>
            <a:r>
              <a:rPr lang="zh-CN" altLang="en-US" sz="2400" b="1">
                <a:solidFill>
                  <a:srgbClr val="FF0000"/>
                </a:solidFill>
                <a:ea typeface="宋体" pitchFamily="2" charset="-122"/>
              </a:rPr>
              <a:t>只有在                    才成立</a:t>
            </a:r>
          </a:p>
        </p:txBody>
      </p:sp>
      <p:graphicFrame>
        <p:nvGraphicFramePr>
          <p:cNvPr id="132118" name="对象 5"/>
          <p:cNvGraphicFramePr>
            <a:graphicFrameLocks noChangeAspect="1"/>
          </p:cNvGraphicFramePr>
          <p:nvPr>
            <p:extLst>
              <p:ext uri="{D42A27DB-BD31-4B8C-83A1-F6EECF244321}">
                <p14:modId xmlns:p14="http://schemas.microsoft.com/office/powerpoint/2010/main" val="3759691453"/>
              </p:ext>
            </p:extLst>
          </p:nvPr>
        </p:nvGraphicFramePr>
        <p:xfrm>
          <a:off x="6341655" y="5494338"/>
          <a:ext cx="1665287" cy="530225"/>
        </p:xfrm>
        <a:graphic>
          <a:graphicData uri="http://schemas.openxmlformats.org/presentationml/2006/ole">
            <mc:AlternateContent xmlns:mc="http://schemas.openxmlformats.org/markup-compatibility/2006">
              <mc:Choice xmlns:v="urn:schemas-microsoft-com:vml" Requires="v">
                <p:oleObj spid="_x0000_s132568" name="Equation" r:id="rId12" imgW="799753" imgH="253890" progId="">
                  <p:embed/>
                </p:oleObj>
              </mc:Choice>
              <mc:Fallback>
                <p:oleObj name="Equation" r:id="rId12" imgW="799753" imgH="253890" progId="">
                  <p:embed/>
                  <p:pic>
                    <p:nvPicPr>
                      <p:cNvPr id="0" name="Picture 2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41655" y="5494338"/>
                        <a:ext cx="166528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2111"/>
                                        </p:tgtEl>
                                        <p:attrNameLst>
                                          <p:attrName>style.visibility</p:attrName>
                                        </p:attrNameLst>
                                      </p:cBhvr>
                                      <p:to>
                                        <p:strVal val="visible"/>
                                      </p:to>
                                    </p:set>
                                    <p:animEffect transition="in" filter="blinds(horizontal)">
                                      <p:cBhvr>
                                        <p:cTn id="7" dur="500"/>
                                        <p:tgtEl>
                                          <p:spTgt spid="1321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2106"/>
                                        </p:tgtEl>
                                        <p:attrNameLst>
                                          <p:attrName>style.visibility</p:attrName>
                                        </p:attrNameLst>
                                      </p:cBhvr>
                                      <p:to>
                                        <p:strVal val="visible"/>
                                      </p:to>
                                    </p:set>
                                    <p:animEffect transition="in" filter="blinds(horizontal)">
                                      <p:cBhvr>
                                        <p:cTn id="12" dur="500"/>
                                        <p:tgtEl>
                                          <p:spTgt spid="13210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32108"/>
                                        </p:tgtEl>
                                        <p:attrNameLst>
                                          <p:attrName>style.visibility</p:attrName>
                                        </p:attrNameLst>
                                      </p:cBhvr>
                                      <p:to>
                                        <p:strVal val="visible"/>
                                      </p:to>
                                    </p:set>
                                    <p:animEffect transition="in" filter="blinds(horizontal)">
                                      <p:cBhvr>
                                        <p:cTn id="15" dur="500"/>
                                        <p:tgtEl>
                                          <p:spTgt spid="132108"/>
                                        </p:tgtEl>
                                      </p:cBhvr>
                                    </p:animEffect>
                                  </p:childTnLst>
                                </p:cTn>
                              </p:par>
                              <p:par>
                                <p:cTn id="16" presetID="3" presetClass="entr" presetSubtype="10" fill="hold" nodeType="withEffect">
                                  <p:stCondLst>
                                    <p:cond delay="0"/>
                                  </p:stCondLst>
                                  <p:childTnLst>
                                    <p:set>
                                      <p:cBhvr>
                                        <p:cTn id="17" dur="1" fill="hold">
                                          <p:stCondLst>
                                            <p:cond delay="0"/>
                                          </p:stCondLst>
                                        </p:cTn>
                                        <p:tgtEl>
                                          <p:spTgt spid="132112"/>
                                        </p:tgtEl>
                                        <p:attrNameLst>
                                          <p:attrName>style.visibility</p:attrName>
                                        </p:attrNameLst>
                                      </p:cBhvr>
                                      <p:to>
                                        <p:strVal val="visible"/>
                                      </p:to>
                                    </p:set>
                                    <p:animEffect transition="in" filter="blinds(horizontal)">
                                      <p:cBhvr>
                                        <p:cTn id="18" dur="500"/>
                                        <p:tgtEl>
                                          <p:spTgt spid="1321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32113"/>
                                        </p:tgtEl>
                                        <p:attrNameLst>
                                          <p:attrName>style.visibility</p:attrName>
                                        </p:attrNameLst>
                                      </p:cBhvr>
                                      <p:to>
                                        <p:strVal val="visible"/>
                                      </p:to>
                                    </p:set>
                                    <p:animEffect transition="in" filter="blinds(horizontal)">
                                      <p:cBhvr>
                                        <p:cTn id="23" dur="500"/>
                                        <p:tgtEl>
                                          <p:spTgt spid="13211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32114"/>
                                        </p:tgtEl>
                                        <p:attrNameLst>
                                          <p:attrName>style.visibility</p:attrName>
                                        </p:attrNameLst>
                                      </p:cBhvr>
                                      <p:to>
                                        <p:strVal val="visible"/>
                                      </p:to>
                                    </p:set>
                                    <p:animEffect transition="in" filter="blinds(horizontal)">
                                      <p:cBhvr>
                                        <p:cTn id="28" dur="500"/>
                                        <p:tgtEl>
                                          <p:spTgt spid="13211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32117"/>
                                        </p:tgtEl>
                                        <p:attrNameLst>
                                          <p:attrName>style.visibility</p:attrName>
                                        </p:attrNameLst>
                                      </p:cBhvr>
                                      <p:to>
                                        <p:strVal val="visible"/>
                                      </p:to>
                                    </p:set>
                                    <p:animEffect transition="in" filter="blinds(horizontal)">
                                      <p:cBhvr>
                                        <p:cTn id="31" dur="500"/>
                                        <p:tgtEl>
                                          <p:spTgt spid="132117"/>
                                        </p:tgtEl>
                                      </p:cBhvr>
                                    </p:animEffect>
                                  </p:childTnLst>
                                </p:cTn>
                              </p:par>
                              <p:par>
                                <p:cTn id="32" presetID="3" presetClass="entr" presetSubtype="10" fill="hold" nodeType="withEffect">
                                  <p:stCondLst>
                                    <p:cond delay="0"/>
                                  </p:stCondLst>
                                  <p:childTnLst>
                                    <p:set>
                                      <p:cBhvr>
                                        <p:cTn id="33" dur="1" fill="hold">
                                          <p:stCondLst>
                                            <p:cond delay="0"/>
                                          </p:stCondLst>
                                        </p:cTn>
                                        <p:tgtEl>
                                          <p:spTgt spid="132118"/>
                                        </p:tgtEl>
                                        <p:attrNameLst>
                                          <p:attrName>style.visibility</p:attrName>
                                        </p:attrNameLst>
                                      </p:cBhvr>
                                      <p:to>
                                        <p:strVal val="visible"/>
                                      </p:to>
                                    </p:set>
                                    <p:animEffect transition="in" filter="blinds(horizontal)">
                                      <p:cBhvr>
                                        <p:cTn id="34" dur="500"/>
                                        <p:tgtEl>
                                          <p:spTgt spid="132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6" grpId="0"/>
      <p:bldP spid="132108" grpId="0"/>
      <p:bldP spid="13211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20" y="-1"/>
            <a:ext cx="9143760" cy="2088293"/>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122" name="Text Box 3"/>
          <p:cNvSpPr txBox="1">
            <a:spLocks noChangeArrowheads="1"/>
          </p:cNvSpPr>
          <p:nvPr/>
        </p:nvSpPr>
        <p:spPr bwMode="auto">
          <a:xfrm>
            <a:off x="450828" y="222381"/>
            <a:ext cx="8008960" cy="1643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40000"/>
              </a:lnSpc>
            </a:pPr>
            <a:r>
              <a:rPr lang="zh-CN" altLang="en-US" sz="2400" b="1" dirty="0">
                <a:solidFill>
                  <a:srgbClr val="C00000"/>
                </a:solidFill>
                <a:ea typeface="宋体" pitchFamily="2" charset="-122"/>
              </a:rPr>
              <a:t>例题3</a:t>
            </a:r>
            <a:r>
              <a:rPr lang="en-US" altLang="zh-CN" sz="2400" b="1" dirty="0">
                <a:solidFill>
                  <a:srgbClr val="C00000"/>
                </a:solidFill>
                <a:ea typeface="宋体" pitchFamily="2" charset="-122"/>
              </a:rPr>
              <a:t>0</a:t>
            </a:r>
            <a:r>
              <a:rPr lang="zh-CN" altLang="en-US" sz="2400" b="1" dirty="0">
                <a:solidFill>
                  <a:srgbClr val="C00000"/>
                </a:solidFill>
                <a:ea typeface="宋体" pitchFamily="2" charset="-122"/>
              </a:rPr>
              <a:t>-15  起偏角</a:t>
            </a:r>
          </a:p>
          <a:p>
            <a:pPr algn="just" eaLnBrk="1" hangingPunct="1">
              <a:lnSpc>
                <a:spcPct val="140000"/>
              </a:lnSpc>
            </a:pPr>
            <a:r>
              <a:rPr lang="zh-CN" altLang="en-US" sz="2400" b="1" dirty="0">
                <a:solidFill>
                  <a:schemeClr val="tx2"/>
                </a:solidFill>
                <a:ea typeface="宋体" pitchFamily="2" charset="-122"/>
              </a:rPr>
              <a:t>(a)太阳光从什么角度入射到湖面可以使得反射光是平面偏振光；(b)折射角是多少？</a:t>
            </a:r>
          </a:p>
        </p:txBody>
      </p:sp>
      <p:sp>
        <p:nvSpPr>
          <p:cNvPr id="133123" name="TextBox 1"/>
          <p:cNvSpPr txBox="1">
            <a:spLocks noChangeArrowheads="1"/>
          </p:cNvSpPr>
          <p:nvPr/>
        </p:nvSpPr>
        <p:spPr bwMode="auto">
          <a:xfrm>
            <a:off x="614363" y="2132013"/>
            <a:ext cx="7845425" cy="37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40000"/>
              </a:lnSpc>
            </a:pPr>
            <a:r>
              <a:rPr lang="zh-CN" altLang="en-US" sz="2400" b="1" dirty="0">
                <a:solidFill>
                  <a:schemeClr val="tx2"/>
                </a:solidFill>
                <a:ea typeface="宋体" pitchFamily="2" charset="-122"/>
              </a:rPr>
              <a:t>分析：</a:t>
            </a:r>
            <a:r>
              <a:rPr lang="zh-CN" altLang="en-US" sz="2400" b="1" dirty="0">
                <a:solidFill>
                  <a:srgbClr val="0000FF"/>
                </a:solidFill>
                <a:ea typeface="宋体" pitchFamily="2" charset="-122"/>
              </a:rPr>
              <a:t>光束进入湖面的起偏角应该是布鲁斯威特角，折射角我们可以用斯奈尔定律求得</a:t>
            </a:r>
            <a:r>
              <a:rPr lang="zh-CN" altLang="en-US" sz="2400" b="1" dirty="0">
                <a:solidFill>
                  <a:schemeClr val="tx2"/>
                </a:solidFill>
                <a:ea typeface="宋体" pitchFamily="2" charset="-122"/>
              </a:rPr>
              <a:t>。</a:t>
            </a:r>
            <a:endParaRPr lang="en-US" altLang="zh-CN" sz="2400" b="1" dirty="0">
              <a:solidFill>
                <a:schemeClr val="tx2"/>
              </a:solidFill>
              <a:ea typeface="宋体" pitchFamily="2" charset="-122"/>
            </a:endParaRPr>
          </a:p>
          <a:p>
            <a:pPr algn="just" eaLnBrk="1" hangingPunct="1">
              <a:lnSpc>
                <a:spcPct val="140000"/>
              </a:lnSpc>
            </a:pPr>
            <a:r>
              <a:rPr lang="zh-CN" altLang="en-US" sz="2400" b="1" dirty="0">
                <a:solidFill>
                  <a:srgbClr val="FF0000"/>
                </a:solidFill>
                <a:ea typeface="宋体" pitchFamily="2" charset="-122"/>
              </a:rPr>
              <a:t>解答：</a:t>
            </a:r>
            <a:endParaRPr lang="en-US" altLang="zh-CN" sz="2400" b="1" dirty="0">
              <a:solidFill>
                <a:srgbClr val="FF0000"/>
              </a:solidFill>
              <a:ea typeface="宋体" pitchFamily="2" charset="-122"/>
            </a:endParaRPr>
          </a:p>
          <a:p>
            <a:pPr algn="just" eaLnBrk="1" hangingPunct="1">
              <a:lnSpc>
                <a:spcPct val="140000"/>
              </a:lnSpc>
            </a:pPr>
            <a:r>
              <a:rPr lang="en-US" altLang="zh-CN" sz="2400" b="1" dirty="0">
                <a:solidFill>
                  <a:schemeClr val="tx2"/>
                </a:solidFill>
                <a:ea typeface="宋体" pitchFamily="2" charset="-122"/>
              </a:rPr>
              <a:t>(a)</a:t>
            </a:r>
            <a:r>
              <a:rPr lang="zh-CN" altLang="en-US" sz="2400" b="1" dirty="0">
                <a:solidFill>
                  <a:schemeClr val="tx2"/>
                </a:solidFill>
                <a:ea typeface="宋体" pitchFamily="2" charset="-122"/>
              </a:rPr>
              <a:t>将</a:t>
            </a:r>
            <a:r>
              <a:rPr lang="en-US" altLang="zh-CN" sz="2400" b="1" dirty="0">
                <a:solidFill>
                  <a:schemeClr val="tx2"/>
                </a:solidFill>
                <a:ea typeface="宋体" pitchFamily="2" charset="-122"/>
              </a:rPr>
              <a:t>n=1.33</a:t>
            </a:r>
            <a:r>
              <a:rPr lang="zh-CN" altLang="en-US" sz="2400" b="1" dirty="0">
                <a:solidFill>
                  <a:schemeClr val="tx2"/>
                </a:solidFill>
                <a:ea typeface="宋体" pitchFamily="2" charset="-122"/>
              </a:rPr>
              <a:t>代入公式</a:t>
            </a:r>
            <a:r>
              <a:rPr lang="en-US" altLang="zh-CN" sz="2400" b="1" dirty="0">
                <a:solidFill>
                  <a:schemeClr val="tx2"/>
                </a:solidFill>
                <a:ea typeface="宋体" pitchFamily="2" charset="-122"/>
              </a:rPr>
              <a:t>30-22b</a:t>
            </a:r>
            <a:r>
              <a:rPr lang="zh-CN" altLang="en-US" sz="2400" b="1" dirty="0">
                <a:solidFill>
                  <a:schemeClr val="tx2"/>
                </a:solidFill>
                <a:ea typeface="宋体" pitchFamily="2" charset="-122"/>
              </a:rPr>
              <a:t>：                      得到</a:t>
            </a:r>
            <a:endParaRPr lang="en-US" altLang="zh-CN" sz="2400" b="1" dirty="0">
              <a:solidFill>
                <a:schemeClr val="tx2"/>
              </a:solidFill>
              <a:ea typeface="宋体" pitchFamily="2" charset="-122"/>
            </a:endParaRPr>
          </a:p>
          <a:p>
            <a:pPr algn="just" eaLnBrk="1" hangingPunct="1">
              <a:lnSpc>
                <a:spcPct val="140000"/>
              </a:lnSpc>
            </a:pPr>
            <a:r>
              <a:rPr lang="en-US" altLang="zh-CN" sz="2400" b="1" dirty="0">
                <a:solidFill>
                  <a:schemeClr val="tx2"/>
                </a:solidFill>
                <a:ea typeface="宋体" pitchFamily="2" charset="-122"/>
              </a:rPr>
              <a:t>(b)</a:t>
            </a:r>
            <a:r>
              <a:rPr lang="zh-CN" altLang="en-US" sz="2400" b="1" dirty="0">
                <a:solidFill>
                  <a:schemeClr val="tx2"/>
                </a:solidFill>
                <a:ea typeface="宋体" pitchFamily="2" charset="-122"/>
              </a:rPr>
              <a:t>通过斯奈尔定律，</a:t>
            </a:r>
            <a:endParaRPr lang="en-US" altLang="zh-CN" sz="2400" b="1" dirty="0">
              <a:solidFill>
                <a:schemeClr val="tx2"/>
              </a:solidFill>
              <a:ea typeface="宋体" pitchFamily="2" charset="-122"/>
            </a:endParaRPr>
          </a:p>
          <a:p>
            <a:pPr algn="just" eaLnBrk="1" hangingPunct="1">
              <a:lnSpc>
                <a:spcPct val="140000"/>
              </a:lnSpc>
            </a:pPr>
            <a:r>
              <a:rPr lang="zh-CN" altLang="en-US" sz="2400" b="1" dirty="0">
                <a:solidFill>
                  <a:schemeClr val="tx2"/>
                </a:solidFill>
                <a:ea typeface="宋体" pitchFamily="2" charset="-122"/>
              </a:rPr>
              <a:t>得到</a:t>
            </a:r>
            <a:endParaRPr lang="en-US" altLang="zh-CN" sz="2400" b="1" dirty="0">
              <a:solidFill>
                <a:schemeClr val="tx2"/>
              </a:solidFill>
              <a:ea typeface="宋体" pitchFamily="2" charset="-122"/>
            </a:endParaRPr>
          </a:p>
          <a:p>
            <a:pPr algn="just" eaLnBrk="1" hangingPunct="1">
              <a:lnSpc>
                <a:spcPct val="140000"/>
              </a:lnSpc>
            </a:pPr>
            <a:r>
              <a:rPr lang="zh-CN" altLang="en-US" sz="2400" b="1" dirty="0">
                <a:solidFill>
                  <a:srgbClr val="FF0000"/>
                </a:solidFill>
                <a:ea typeface="宋体" pitchFamily="2" charset="-122"/>
              </a:rPr>
              <a:t>注意：</a:t>
            </a:r>
            <a:r>
              <a:rPr lang="zh-CN" altLang="en-US" sz="2400" b="1" dirty="0">
                <a:solidFill>
                  <a:schemeClr val="tx2"/>
                </a:solidFill>
                <a:ea typeface="宋体" pitchFamily="2" charset="-122"/>
              </a:rPr>
              <a:t>                                           即为期望的答案。</a:t>
            </a:r>
          </a:p>
        </p:txBody>
      </p:sp>
      <p:graphicFrame>
        <p:nvGraphicFramePr>
          <p:cNvPr id="133124" name="对象 2"/>
          <p:cNvGraphicFramePr>
            <a:graphicFrameLocks noChangeAspect="1"/>
          </p:cNvGraphicFramePr>
          <p:nvPr/>
        </p:nvGraphicFramePr>
        <p:xfrm>
          <a:off x="4648200" y="3811588"/>
          <a:ext cx="2060575" cy="533400"/>
        </p:xfrm>
        <a:graphic>
          <a:graphicData uri="http://schemas.openxmlformats.org/presentationml/2006/ole">
            <mc:AlternateContent xmlns:mc="http://schemas.openxmlformats.org/markup-compatibility/2006">
              <mc:Choice xmlns:v="urn:schemas-microsoft-com:vml" Requires="v">
                <p:oleObj spid="_x0000_s133570" name="Equation" r:id="rId3" imgW="799753" imgH="241195" progId="">
                  <p:embed/>
                </p:oleObj>
              </mc:Choice>
              <mc:Fallback>
                <p:oleObj name="Equation" r:id="rId3" imgW="799753" imgH="241195" progId="">
                  <p:embed/>
                  <p:pic>
                    <p:nvPicPr>
                      <p:cNvPr id="0" name="Picture 1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811588"/>
                        <a:ext cx="20605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25" name="对象 3"/>
          <p:cNvGraphicFramePr>
            <a:graphicFrameLocks noChangeAspect="1"/>
          </p:cNvGraphicFramePr>
          <p:nvPr/>
        </p:nvGraphicFramePr>
        <p:xfrm>
          <a:off x="7319963" y="3810000"/>
          <a:ext cx="1296987" cy="465138"/>
        </p:xfrm>
        <a:graphic>
          <a:graphicData uri="http://schemas.openxmlformats.org/presentationml/2006/ole">
            <mc:AlternateContent xmlns:mc="http://schemas.openxmlformats.org/markup-compatibility/2006">
              <mc:Choice xmlns:v="urn:schemas-microsoft-com:vml" Requires="v">
                <p:oleObj spid="_x0000_s133571" name="Equation" r:id="rId5" imgW="672808" imgH="241195" progId="">
                  <p:embed/>
                </p:oleObj>
              </mc:Choice>
              <mc:Fallback>
                <p:oleObj name="Equation" r:id="rId5" imgW="672808" imgH="241195" progId="">
                  <p:embed/>
                  <p:pic>
                    <p:nvPicPr>
                      <p:cNvPr id="0" name="Picture 1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963" y="3810000"/>
                        <a:ext cx="1296987"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26" name="对象 4"/>
          <p:cNvGraphicFramePr>
            <a:graphicFrameLocks noChangeAspect="1"/>
          </p:cNvGraphicFramePr>
          <p:nvPr/>
        </p:nvGraphicFramePr>
        <p:xfrm>
          <a:off x="3427413" y="4340225"/>
          <a:ext cx="4884737" cy="461963"/>
        </p:xfrm>
        <a:graphic>
          <a:graphicData uri="http://schemas.openxmlformats.org/presentationml/2006/ole">
            <mc:AlternateContent xmlns:mc="http://schemas.openxmlformats.org/markup-compatibility/2006">
              <mc:Choice xmlns:v="urn:schemas-microsoft-com:vml" Requires="v">
                <p:oleObj spid="_x0000_s133572" name="Equation" r:id="rId7" imgW="2552700" imgH="241300" progId="">
                  <p:embed/>
                </p:oleObj>
              </mc:Choice>
              <mc:Fallback>
                <p:oleObj name="Equation" r:id="rId7" imgW="2552700" imgH="241300" progId="">
                  <p:embed/>
                  <p:pic>
                    <p:nvPicPr>
                      <p:cNvPr id="0" name="Picture 1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7413" y="4340225"/>
                        <a:ext cx="488473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27" name="对象 5"/>
          <p:cNvGraphicFramePr>
            <a:graphicFrameLocks noChangeAspect="1"/>
          </p:cNvGraphicFramePr>
          <p:nvPr/>
        </p:nvGraphicFramePr>
        <p:xfrm>
          <a:off x="1443038" y="4802188"/>
          <a:ext cx="1296987" cy="458787"/>
        </p:xfrm>
        <a:graphic>
          <a:graphicData uri="http://schemas.openxmlformats.org/presentationml/2006/ole">
            <mc:AlternateContent xmlns:mc="http://schemas.openxmlformats.org/markup-compatibility/2006">
              <mc:Choice xmlns:v="urn:schemas-microsoft-com:vml" Requires="v">
                <p:oleObj spid="_x0000_s133573" name="Equation" r:id="rId9" imgW="647700" imgH="228600" progId="">
                  <p:embed/>
                </p:oleObj>
              </mc:Choice>
              <mc:Fallback>
                <p:oleObj name="Equation" r:id="rId9" imgW="647700" imgH="228600" progId="">
                  <p:embed/>
                  <p:pic>
                    <p:nvPicPr>
                      <p:cNvPr id="0" name="Picture 19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3038" y="4802188"/>
                        <a:ext cx="1296987" cy="45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28" name="对象 6"/>
          <p:cNvGraphicFramePr>
            <a:graphicFrameLocks noChangeAspect="1"/>
          </p:cNvGraphicFramePr>
          <p:nvPr/>
        </p:nvGraphicFramePr>
        <p:xfrm>
          <a:off x="1443038" y="5337175"/>
          <a:ext cx="3740150" cy="458788"/>
        </p:xfrm>
        <a:graphic>
          <a:graphicData uri="http://schemas.openxmlformats.org/presentationml/2006/ole">
            <mc:AlternateContent xmlns:mc="http://schemas.openxmlformats.org/markup-compatibility/2006">
              <mc:Choice xmlns:v="urn:schemas-microsoft-com:vml" Requires="v">
                <p:oleObj spid="_x0000_s133574" name="Equation" r:id="rId11" imgW="2070100" imgH="254000" progId="">
                  <p:embed/>
                </p:oleObj>
              </mc:Choice>
              <mc:Fallback>
                <p:oleObj name="Equation" r:id="rId11" imgW="2070100" imgH="254000" progId="">
                  <p:embed/>
                  <p:pic>
                    <p:nvPicPr>
                      <p:cNvPr id="0" name="Picture 19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3038" y="5337175"/>
                        <a:ext cx="3740150"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33375"/>
            <a:ext cx="8569325" cy="315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1427" name="Line 3"/>
          <p:cNvSpPr>
            <a:spLocks noChangeShapeType="1"/>
          </p:cNvSpPr>
          <p:nvPr/>
        </p:nvSpPr>
        <p:spPr bwMode="auto">
          <a:xfrm>
            <a:off x="971550" y="2565400"/>
            <a:ext cx="7129463" cy="0"/>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28" name="Text Box 4"/>
          <p:cNvSpPr txBox="1">
            <a:spLocks noChangeArrowheads="1"/>
          </p:cNvSpPr>
          <p:nvPr/>
        </p:nvSpPr>
        <p:spPr bwMode="auto">
          <a:xfrm>
            <a:off x="611188" y="4005263"/>
            <a:ext cx="43211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a:ea typeface="宋体" pitchFamily="2" charset="-122"/>
              </a:rPr>
              <a:t>对于界面</a:t>
            </a:r>
            <a:r>
              <a:rPr lang="en-US" altLang="zh-CN" sz="2800">
                <a:ea typeface="宋体" pitchFamily="2" charset="-122"/>
              </a:rPr>
              <a:t>2 </a:t>
            </a:r>
            <a:r>
              <a:rPr lang="zh-CN" altLang="en-US" sz="2800">
                <a:ea typeface="宋体" pitchFamily="2" charset="-122"/>
              </a:rPr>
              <a:t>，    为入射角，也为布儒斯特角</a:t>
            </a:r>
          </a:p>
        </p:txBody>
      </p:sp>
      <p:graphicFrame>
        <p:nvGraphicFramePr>
          <p:cNvPr id="231429" name="Object 5"/>
          <p:cNvGraphicFramePr>
            <a:graphicFrameLocks noChangeAspect="1"/>
          </p:cNvGraphicFramePr>
          <p:nvPr/>
        </p:nvGraphicFramePr>
        <p:xfrm>
          <a:off x="2700338" y="4005263"/>
          <a:ext cx="420687" cy="547687"/>
        </p:xfrm>
        <a:graphic>
          <a:graphicData uri="http://schemas.openxmlformats.org/presentationml/2006/ole">
            <mc:AlternateContent xmlns:mc="http://schemas.openxmlformats.org/markup-compatibility/2006">
              <mc:Choice xmlns:v="urn:schemas-microsoft-com:vml" Requires="v">
                <p:oleObj spid="_x0000_s345336" name="Equation" r:id="rId4" imgW="126720" imgH="164880" progId="Equation.DSMT4">
                  <p:embed/>
                </p:oleObj>
              </mc:Choice>
              <mc:Fallback>
                <p:oleObj name="Equation" r:id="rId4" imgW="126720" imgH="164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4005263"/>
                        <a:ext cx="420687"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1430" name="Group 6"/>
          <p:cNvGrpSpPr>
            <a:grpSpLocks/>
          </p:cNvGrpSpPr>
          <p:nvPr/>
        </p:nvGrpSpPr>
        <p:grpSpPr bwMode="auto">
          <a:xfrm>
            <a:off x="5508625" y="3141663"/>
            <a:ext cx="3455988" cy="2603500"/>
            <a:chOff x="3334" y="1752"/>
            <a:chExt cx="2177" cy="1640"/>
          </a:xfrm>
        </p:grpSpPr>
        <p:pic>
          <p:nvPicPr>
            <p:cNvPr id="2314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4" y="1752"/>
              <a:ext cx="2177" cy="1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1432" name="Oval 8"/>
            <p:cNvSpPr>
              <a:spLocks noChangeArrowheads="1"/>
            </p:cNvSpPr>
            <p:nvPr/>
          </p:nvSpPr>
          <p:spPr bwMode="auto">
            <a:xfrm>
              <a:off x="4604" y="2840"/>
              <a:ext cx="317" cy="227"/>
            </a:xfrm>
            <a:prstGeom prst="ellipse">
              <a:avLst/>
            </a:prstGeom>
            <a:noFill/>
            <a:ln w="2540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33" name="Line 9"/>
            <p:cNvSpPr>
              <a:spLocks noChangeShapeType="1"/>
            </p:cNvSpPr>
            <p:nvPr/>
          </p:nvSpPr>
          <p:spPr bwMode="auto">
            <a:xfrm>
              <a:off x="4695" y="2296"/>
              <a:ext cx="0" cy="952"/>
            </a:xfrm>
            <a:prstGeom prst="line">
              <a:avLst/>
            </a:prstGeom>
            <a:noFill/>
            <a:ln w="25400" cap="rnd">
              <a:solidFill>
                <a:srgbClr val="8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31434" name="Object 10"/>
            <p:cNvGraphicFramePr>
              <a:graphicFrameLocks noChangeAspect="1"/>
            </p:cNvGraphicFramePr>
            <p:nvPr/>
          </p:nvGraphicFramePr>
          <p:xfrm>
            <a:off x="4241" y="2477"/>
            <a:ext cx="230" cy="299"/>
          </p:xfrm>
          <a:graphic>
            <a:graphicData uri="http://schemas.openxmlformats.org/presentationml/2006/ole">
              <mc:AlternateContent xmlns:mc="http://schemas.openxmlformats.org/markup-compatibility/2006">
                <mc:Choice xmlns:v="urn:schemas-microsoft-com:vml" Requires="v">
                  <p:oleObj spid="_x0000_s345337" name="Equation" r:id="rId7" imgW="126720" imgH="164880" progId="Equation.DSMT4">
                    <p:embed/>
                  </p:oleObj>
                </mc:Choice>
                <mc:Fallback>
                  <p:oleObj name="Equation" r:id="rId7" imgW="126720" imgH="1648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1" y="2477"/>
                          <a:ext cx="230"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435" name="Object 11"/>
            <p:cNvGraphicFramePr>
              <a:graphicFrameLocks noChangeAspect="1"/>
            </p:cNvGraphicFramePr>
            <p:nvPr/>
          </p:nvGraphicFramePr>
          <p:xfrm>
            <a:off x="4513" y="2432"/>
            <a:ext cx="230" cy="299"/>
          </p:xfrm>
          <a:graphic>
            <a:graphicData uri="http://schemas.openxmlformats.org/presentationml/2006/ole">
              <mc:AlternateContent xmlns:mc="http://schemas.openxmlformats.org/markup-compatibility/2006">
                <mc:Choice xmlns:v="urn:schemas-microsoft-com:vml" Requires="v">
                  <p:oleObj spid="_x0000_s345338" name="Equation" r:id="rId9" imgW="126720" imgH="164880" progId="Equation.DSMT4">
                    <p:embed/>
                  </p:oleObj>
                </mc:Choice>
                <mc:Fallback>
                  <p:oleObj name="Equation" r:id="rId9" imgW="126720" imgH="1648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3" y="2432"/>
                          <a:ext cx="230"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1436" name="Object 12"/>
          <p:cNvGraphicFramePr>
            <a:graphicFrameLocks noChangeAspect="1"/>
          </p:cNvGraphicFramePr>
          <p:nvPr/>
        </p:nvGraphicFramePr>
        <p:xfrm>
          <a:off x="4716463" y="5013325"/>
          <a:ext cx="1728787" cy="1144588"/>
        </p:xfrm>
        <a:graphic>
          <a:graphicData uri="http://schemas.openxmlformats.org/presentationml/2006/ole">
            <mc:AlternateContent xmlns:mc="http://schemas.openxmlformats.org/markup-compatibility/2006">
              <mc:Choice xmlns:v="urn:schemas-microsoft-com:vml" Requires="v">
                <p:oleObj spid="_x0000_s345339" name="Equation" r:id="rId10" imgW="660240" imgH="431640" progId="Equation.DSMT4">
                  <p:embed/>
                </p:oleObj>
              </mc:Choice>
              <mc:Fallback>
                <p:oleObj name="Equation" r:id="rId10" imgW="660240" imgH="4316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463" y="5013325"/>
                        <a:ext cx="1728787" cy="1144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437" name="Object 13"/>
          <p:cNvGraphicFramePr>
            <a:graphicFrameLocks noChangeAspect="1"/>
          </p:cNvGraphicFramePr>
          <p:nvPr/>
        </p:nvGraphicFramePr>
        <p:xfrm>
          <a:off x="466725" y="4940300"/>
          <a:ext cx="1944688" cy="1247775"/>
        </p:xfrm>
        <a:graphic>
          <a:graphicData uri="http://schemas.openxmlformats.org/presentationml/2006/ole">
            <mc:AlternateContent xmlns:mc="http://schemas.openxmlformats.org/markup-compatibility/2006">
              <mc:Choice xmlns:v="urn:schemas-microsoft-com:vml" Requires="v">
                <p:oleObj spid="_x0000_s345340" name="Equation" r:id="rId12" imgW="672840" imgH="431640" progId="Equation.DSMT4">
                  <p:embed/>
                </p:oleObj>
              </mc:Choice>
              <mc:Fallback>
                <p:oleObj name="Equation" r:id="rId12" imgW="672840" imgH="4316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6725" y="4940300"/>
                        <a:ext cx="1944688"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1438" name="AutoShape 14"/>
          <p:cNvSpPr>
            <a:spLocks noChangeArrowheads="1"/>
          </p:cNvSpPr>
          <p:nvPr/>
        </p:nvSpPr>
        <p:spPr bwMode="auto">
          <a:xfrm>
            <a:off x="2555875" y="5373688"/>
            <a:ext cx="2159000" cy="360362"/>
          </a:xfrm>
          <a:prstGeom prst="rightArrow">
            <a:avLst>
              <a:gd name="adj1" fmla="val 50000"/>
              <a:gd name="adj2" fmla="val 149780"/>
            </a:avLst>
          </a:prstGeom>
          <a:solidFill>
            <a:schemeClr val="accent1"/>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31439" name="Object 15"/>
          <p:cNvGraphicFramePr>
            <a:graphicFrameLocks noChangeAspect="1"/>
          </p:cNvGraphicFramePr>
          <p:nvPr/>
        </p:nvGraphicFramePr>
        <p:xfrm>
          <a:off x="2987675" y="5734050"/>
          <a:ext cx="1150938" cy="677863"/>
        </p:xfrm>
        <a:graphic>
          <a:graphicData uri="http://schemas.openxmlformats.org/presentationml/2006/ole">
            <mc:AlternateContent xmlns:mc="http://schemas.openxmlformats.org/markup-compatibility/2006">
              <mc:Choice xmlns:v="urn:schemas-microsoft-com:vml" Requires="v">
                <p:oleObj spid="_x0000_s345341" name="Equation" r:id="rId14" imgW="1015920" imgH="609480" progId="Equation.3">
                  <p:embed/>
                </p:oleObj>
              </mc:Choice>
              <mc:Fallback>
                <p:oleObj name="Equation" r:id="rId14" imgW="1015920" imgH="609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87675" y="5734050"/>
                        <a:ext cx="1150938" cy="677863"/>
                      </a:xfrm>
                      <a:prstGeom prst="rect">
                        <a:avLst/>
                      </a:prstGeom>
                      <a:gradFill rotWithShape="0">
                        <a:gsLst>
                          <a:gs pos="0">
                            <a:schemeClr val="accent1"/>
                          </a:gs>
                          <a:gs pos="50000">
                            <a:srgbClr val="FFFFFF"/>
                          </a:gs>
                          <a:gs pos="100000">
                            <a:schemeClr val="accent1"/>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81376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1429"/>
                                        </p:tgtEl>
                                        <p:attrNameLst>
                                          <p:attrName>style.visibility</p:attrName>
                                        </p:attrNameLst>
                                      </p:cBhvr>
                                      <p:to>
                                        <p:strVal val="visible"/>
                                      </p:to>
                                    </p:set>
                                    <p:animEffect transition="in" filter="blinds(horizontal)">
                                      <p:cBhvr>
                                        <p:cTn id="7" dur="500"/>
                                        <p:tgtEl>
                                          <p:spTgt spid="23142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1428"/>
                                        </p:tgtEl>
                                        <p:attrNameLst>
                                          <p:attrName>style.visibility</p:attrName>
                                        </p:attrNameLst>
                                      </p:cBhvr>
                                      <p:to>
                                        <p:strVal val="visible"/>
                                      </p:to>
                                    </p:set>
                                    <p:animEffect transition="in" filter="blinds(horizontal)">
                                      <p:cBhvr>
                                        <p:cTn id="10" dur="500"/>
                                        <p:tgtEl>
                                          <p:spTgt spid="23142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31437"/>
                                        </p:tgtEl>
                                        <p:attrNameLst>
                                          <p:attrName>style.visibility</p:attrName>
                                        </p:attrNameLst>
                                      </p:cBhvr>
                                      <p:to>
                                        <p:strVal val="visible"/>
                                      </p:to>
                                    </p:set>
                                    <p:animEffect transition="in" filter="blinds(horizontal)">
                                      <p:cBhvr>
                                        <p:cTn id="15" dur="500"/>
                                        <p:tgtEl>
                                          <p:spTgt spid="23143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31438"/>
                                        </p:tgtEl>
                                        <p:attrNameLst>
                                          <p:attrName>style.visibility</p:attrName>
                                        </p:attrNameLst>
                                      </p:cBhvr>
                                      <p:to>
                                        <p:strVal val="visible"/>
                                      </p:to>
                                    </p:set>
                                    <p:animEffect transition="in" filter="blinds(horizontal)">
                                      <p:cBhvr>
                                        <p:cTn id="20" dur="500"/>
                                        <p:tgtEl>
                                          <p:spTgt spid="231438"/>
                                        </p:tgtEl>
                                      </p:cBhvr>
                                    </p:animEffect>
                                  </p:childTnLst>
                                </p:cTn>
                              </p:par>
                              <p:par>
                                <p:cTn id="21" presetID="3" presetClass="entr" presetSubtype="10" fill="hold" nodeType="withEffect">
                                  <p:stCondLst>
                                    <p:cond delay="0"/>
                                  </p:stCondLst>
                                  <p:childTnLst>
                                    <p:set>
                                      <p:cBhvr>
                                        <p:cTn id="22" dur="1" fill="hold">
                                          <p:stCondLst>
                                            <p:cond delay="0"/>
                                          </p:stCondLst>
                                        </p:cTn>
                                        <p:tgtEl>
                                          <p:spTgt spid="231439"/>
                                        </p:tgtEl>
                                        <p:attrNameLst>
                                          <p:attrName>style.visibility</p:attrName>
                                        </p:attrNameLst>
                                      </p:cBhvr>
                                      <p:to>
                                        <p:strVal val="visible"/>
                                      </p:to>
                                    </p:set>
                                    <p:animEffect transition="in" filter="blinds(horizontal)">
                                      <p:cBhvr>
                                        <p:cTn id="23" dur="500"/>
                                        <p:tgtEl>
                                          <p:spTgt spid="23143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231436"/>
                                        </p:tgtEl>
                                        <p:attrNameLst>
                                          <p:attrName>style.visibility</p:attrName>
                                        </p:attrNameLst>
                                      </p:cBhvr>
                                      <p:to>
                                        <p:strVal val="visible"/>
                                      </p:to>
                                    </p:set>
                                    <p:animEffect transition="in" filter="blinds(horizontal)">
                                      <p:cBhvr>
                                        <p:cTn id="28" dur="500"/>
                                        <p:tgtEl>
                                          <p:spTgt spid="2314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1427"/>
                                        </p:tgtEl>
                                        <p:attrNameLst>
                                          <p:attrName>style.visibility</p:attrName>
                                        </p:attrNameLst>
                                      </p:cBhvr>
                                      <p:to>
                                        <p:strVal val="visible"/>
                                      </p:to>
                                    </p:set>
                                    <p:animEffect transition="in" filter="blinds(horizontal)">
                                      <p:cBhvr>
                                        <p:cTn id="33" dur="500"/>
                                        <p:tgtEl>
                                          <p:spTgt spid="231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animBg="1"/>
      <p:bldP spid="231428" grpId="0"/>
      <p:bldP spid="23143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bwMode="auto">
          <a:xfrm>
            <a:off x="450850" y="987425"/>
            <a:ext cx="8229600" cy="4525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a:ea typeface="宋体" pitchFamily="2" charset="-122"/>
              </a:rPr>
              <a:t>单缝衍射（半波带法）</a:t>
            </a:r>
          </a:p>
          <a:p>
            <a:endParaRPr lang="zh-CN" altLang="en-US" b="1">
              <a:ea typeface="宋体" pitchFamily="2" charset="-122"/>
            </a:endParaRPr>
          </a:p>
          <a:p>
            <a:r>
              <a:rPr lang="zh-CN" altLang="en-US" b="1">
                <a:ea typeface="宋体" pitchFamily="2" charset="-122"/>
              </a:rPr>
              <a:t>光栅衍射</a:t>
            </a:r>
          </a:p>
          <a:p>
            <a:endParaRPr lang="en-US" altLang="en-US" b="1"/>
          </a:p>
          <a:p>
            <a:endParaRPr lang="en-US" altLang="en-US" b="1"/>
          </a:p>
          <a:p>
            <a:r>
              <a:rPr lang="zh-CN" altLang="en-US" b="1">
                <a:ea typeface="宋体" pitchFamily="2" charset="-122"/>
              </a:rPr>
              <a:t>光的偏振 马吕斯定律 布儒斯特定律</a:t>
            </a:r>
            <a:endParaRPr lang="en-US" altLang="en-US" b="1"/>
          </a:p>
        </p:txBody>
      </p:sp>
      <p:sp>
        <p:nvSpPr>
          <p:cNvPr id="40963" name="WordArt 3"/>
          <p:cNvSpPr>
            <a:spLocks noChangeArrowheads="1" noChangeShapeType="1"/>
          </p:cNvSpPr>
          <p:nvPr/>
        </p:nvSpPr>
        <p:spPr bwMode="auto">
          <a:xfrm>
            <a:off x="685800" y="304800"/>
            <a:ext cx="1828800" cy="457200"/>
          </a:xfrm>
          <a:prstGeom prst="rect">
            <a:avLst/>
          </a:prstGeom>
        </p:spPr>
        <p:txBody>
          <a:bodyPr wrap="none" fromWordArt="1">
            <a:prstTxWarp prst="textPlain">
              <a:avLst>
                <a:gd name="adj" fmla="val 50000"/>
              </a:avLst>
            </a:prstTxWarp>
          </a:bodyPr>
          <a:lstStyle/>
          <a:p>
            <a:pPr algn="ctr"/>
            <a:r>
              <a:rPr lang="zh-CN" altLang="en-US" sz="3600" i="1">
                <a:ln w="9525" cap="flat" cmpd="sng">
                  <a:solidFill>
                    <a:srgbClr val="CC0000"/>
                  </a:solidFill>
                  <a:round/>
                  <a:headEnd/>
                  <a:tailEnd/>
                </a:ln>
                <a:solidFill>
                  <a:srgbClr val="000000"/>
                </a:solidFill>
                <a:effectLst>
                  <a:outerShdw dist="35921" dir="2700000" algn="ctr" rotWithShape="0">
                    <a:srgbClr val="808080">
                      <a:alpha val="75000"/>
                    </a:srgbClr>
                  </a:outerShdw>
                </a:effectLst>
                <a:latin typeface="宋体"/>
                <a:ea typeface="宋体"/>
              </a:rPr>
              <a:t>重点掌握</a:t>
            </a:r>
            <a:endParaRPr lang="en-US" sz="3600" i="1">
              <a:ln w="9525" cap="flat" cmpd="sng">
                <a:solidFill>
                  <a:srgbClr val="CC0000"/>
                </a:solidFill>
                <a:round/>
                <a:headEnd/>
                <a:tailEnd/>
              </a:ln>
              <a:solidFill>
                <a:srgbClr val="000000"/>
              </a:solidFill>
              <a:effectLst>
                <a:outerShdw dist="35921" dir="2700000" algn="ctr" rotWithShape="0">
                  <a:srgbClr val="808080">
                    <a:alpha val="75000"/>
                  </a:srgbClr>
                </a:outerShdw>
              </a:effectLst>
              <a:latin typeface="宋体"/>
              <a:ea typeface="宋体"/>
            </a:endParaRPr>
          </a:p>
        </p:txBody>
      </p:sp>
      <p:graphicFrame>
        <p:nvGraphicFramePr>
          <p:cNvPr id="40964" name="Object 4"/>
          <p:cNvGraphicFramePr>
            <a:graphicFrameLocks noChangeAspect="1"/>
          </p:cNvGraphicFramePr>
          <p:nvPr/>
        </p:nvGraphicFramePr>
        <p:xfrm>
          <a:off x="4876800" y="682625"/>
          <a:ext cx="3435350" cy="1765300"/>
        </p:xfrm>
        <a:graphic>
          <a:graphicData uri="http://schemas.openxmlformats.org/presentationml/2006/ole">
            <mc:AlternateContent xmlns:mc="http://schemas.openxmlformats.org/markup-compatibility/2006">
              <mc:Choice xmlns:v="urn:schemas-microsoft-com:vml" Requires="v">
                <p:oleObj spid="_x0000_s242820" r:id="rId3" imgW="1765300" imgH="812800" progId="Equation.3">
                  <p:embed/>
                </p:oleObj>
              </mc:Choice>
              <mc:Fallback>
                <p:oleObj r:id="rId3" imgW="1765300" imgH="812800"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682625"/>
                        <a:ext cx="3435350" cy="1765300"/>
                      </a:xfrm>
                      <a:prstGeom prst="rect">
                        <a:avLst/>
                      </a:prstGeom>
                      <a:noFill/>
                      <a:ln w="349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0965"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4438" y="2819400"/>
            <a:ext cx="6421437"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6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6225" y="4573588"/>
            <a:ext cx="16764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40967" name="Object 7"/>
          <p:cNvGraphicFramePr>
            <a:graphicFrameLocks noChangeAspect="1"/>
          </p:cNvGraphicFramePr>
          <p:nvPr/>
        </p:nvGraphicFramePr>
        <p:xfrm>
          <a:off x="5411788" y="4497388"/>
          <a:ext cx="1466850" cy="874712"/>
        </p:xfrm>
        <a:graphic>
          <a:graphicData uri="http://schemas.openxmlformats.org/presentationml/2006/ole">
            <mc:AlternateContent xmlns:mc="http://schemas.openxmlformats.org/markup-compatibility/2006">
              <mc:Choice xmlns:v="urn:schemas-microsoft-com:vml" Requires="v">
                <p:oleObj spid="_x0000_s242821" r:id="rId7" imgW="723586" imgH="431613" progId="">
                  <p:embed/>
                </p:oleObj>
              </mc:Choice>
              <mc:Fallback>
                <p:oleObj r:id="rId7" imgW="723586" imgH="431613" progId="">
                  <p:embed/>
                  <p:pic>
                    <p:nvPicPr>
                      <p:cNvPr id="0" name="Picture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1788" y="4497388"/>
                        <a:ext cx="1466850" cy="874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0968" name="Picture 6" descr="BS00554_"/>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8463" y="5194300"/>
            <a:ext cx="106680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9" name="WordArt 7"/>
          <p:cNvSpPr>
            <a:spLocks noChangeArrowheads="1" noChangeShapeType="1" noTextEdit="1"/>
          </p:cNvSpPr>
          <p:nvPr/>
        </p:nvSpPr>
        <p:spPr bwMode="auto">
          <a:xfrm>
            <a:off x="2054225" y="5337175"/>
            <a:ext cx="1828800" cy="457200"/>
          </a:xfrm>
          <a:prstGeom prst="rect">
            <a:avLst/>
          </a:prstGeom>
        </p:spPr>
        <p:txBody>
          <a:bodyPr wrap="none" fromWordArt="1">
            <a:prstTxWarp prst="textPlain">
              <a:avLst>
                <a:gd name="adj" fmla="val 50000"/>
              </a:avLst>
            </a:prstTxWarp>
          </a:bodyPr>
          <a:lstStyle/>
          <a:p>
            <a:pPr algn="ctr"/>
            <a:r>
              <a:rPr lang="zh-CN" altLang="en-US" sz="3600" kern="10">
                <a:ln w="19050" cap="flat" cmpd="sng">
                  <a:solidFill>
                    <a:srgbClr val="CC0000"/>
                  </a:solidFill>
                  <a:round/>
                  <a:headEnd/>
                  <a:tailEnd/>
                </a:ln>
                <a:solidFill>
                  <a:srgbClr val="FFFFCC"/>
                </a:solidFill>
                <a:effectLst>
                  <a:outerShdw dist="35921" dir="2700000" algn="ctr" rotWithShape="0">
                    <a:srgbClr val="990000"/>
                  </a:outerShdw>
                </a:effectLst>
                <a:latin typeface="宋体"/>
                <a:ea typeface="宋体"/>
              </a:rPr>
              <a:t>课后复习</a:t>
            </a:r>
            <a:endParaRPr lang="en-US" sz="3600" kern="10">
              <a:ln w="19050" cap="flat" cmpd="sng">
                <a:solidFill>
                  <a:srgbClr val="CC0000"/>
                </a:solidFill>
                <a:round/>
                <a:headEnd/>
                <a:tailEnd/>
              </a:ln>
              <a:solidFill>
                <a:srgbClr val="FFFFCC"/>
              </a:solidFill>
              <a:effectLst>
                <a:outerShdw dist="35921" dir="2700000" algn="ctr" rotWithShape="0">
                  <a:srgbClr val="990000"/>
                </a:outerShdw>
              </a:effectLst>
              <a:latin typeface="宋体"/>
              <a:ea typeface="宋体"/>
            </a:endParaRPr>
          </a:p>
        </p:txBody>
      </p:sp>
      <p:sp>
        <p:nvSpPr>
          <p:cNvPr id="40970" name="Text Box 10"/>
          <p:cNvSpPr txBox="1">
            <a:spLocks noChangeArrowheads="1"/>
          </p:cNvSpPr>
          <p:nvPr/>
        </p:nvSpPr>
        <p:spPr bwMode="auto">
          <a:xfrm>
            <a:off x="3886200" y="5870575"/>
            <a:ext cx="500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000000"/>
                </a:solidFill>
                <a:latin typeface="Times New Roman" pitchFamily="18" charset="0"/>
                <a:ea typeface="宋体" pitchFamily="2" charset="-122"/>
              </a:rPr>
              <a:t>必做题 </a:t>
            </a:r>
            <a:r>
              <a:rPr lang="en-US" sz="2400" b="1" dirty="0">
                <a:solidFill>
                  <a:srgbClr val="000000"/>
                </a:solidFill>
                <a:latin typeface="Times New Roman" pitchFamily="18" charset="0"/>
                <a:ea typeface="宋体" pitchFamily="2" charset="-122"/>
              </a:rPr>
              <a:t>: </a:t>
            </a:r>
            <a:r>
              <a:rPr lang="en-US" altLang="en-US" sz="2400" b="1" dirty="0">
                <a:solidFill>
                  <a:srgbClr val="000000"/>
                </a:solidFill>
                <a:latin typeface="Times New Roman" pitchFamily="18" charset="0"/>
                <a:ea typeface="宋体" pitchFamily="2" charset="-122"/>
              </a:rPr>
              <a:t>1，5，10，15，17，18，23</a:t>
            </a:r>
          </a:p>
        </p:txBody>
      </p:sp>
    </p:spTree>
    <p:extLst>
      <p:ext uri="{BB962C8B-B14F-4D97-AF65-F5344CB8AC3E}">
        <p14:creationId xmlns:p14="http://schemas.microsoft.com/office/powerpoint/2010/main" val="2005604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962">
                                            <p:txEl>
                                              <p:pRg st="0" end="0"/>
                                            </p:txEl>
                                          </p:spTgt>
                                        </p:tgtEl>
                                        <p:attrNameLst>
                                          <p:attrName>style.visibility</p:attrName>
                                        </p:attrNameLst>
                                      </p:cBhvr>
                                      <p:to>
                                        <p:strVal val="visible"/>
                                      </p:to>
                                    </p:set>
                                    <p:animEffect transition="in" filter="blinds(horizontal)">
                                      <p:cBhvr>
                                        <p:cTn id="7" dur="500"/>
                                        <p:tgtEl>
                                          <p:spTgt spid="4096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blinds(horizontal)">
                                      <p:cBhvr>
                                        <p:cTn id="12" dur="500"/>
                                        <p:tgtEl>
                                          <p:spTgt spid="409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962">
                                            <p:txEl>
                                              <p:pRg st="2" end="2"/>
                                            </p:txEl>
                                          </p:spTgt>
                                        </p:tgtEl>
                                        <p:attrNameLst>
                                          <p:attrName>style.visibility</p:attrName>
                                        </p:attrNameLst>
                                      </p:cBhvr>
                                      <p:to>
                                        <p:strVal val="visible"/>
                                      </p:to>
                                    </p:set>
                                    <p:animEffect transition="in" filter="blinds(horizontal)">
                                      <p:cBhvr>
                                        <p:cTn id="17" dur="500"/>
                                        <p:tgtEl>
                                          <p:spTgt spid="4096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965"/>
                                        </p:tgtEl>
                                        <p:attrNameLst>
                                          <p:attrName>style.visibility</p:attrName>
                                        </p:attrNameLst>
                                      </p:cBhvr>
                                      <p:to>
                                        <p:strVal val="visible"/>
                                      </p:to>
                                    </p:set>
                                    <p:animEffect transition="in" filter="blinds(horizontal)">
                                      <p:cBhvr>
                                        <p:cTn id="22" dur="500"/>
                                        <p:tgtEl>
                                          <p:spTgt spid="409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962">
                                            <p:txEl>
                                              <p:pRg st="5" end="5"/>
                                            </p:txEl>
                                          </p:spTgt>
                                        </p:tgtEl>
                                        <p:attrNameLst>
                                          <p:attrName>style.visibility</p:attrName>
                                        </p:attrNameLst>
                                      </p:cBhvr>
                                      <p:to>
                                        <p:strVal val="visible"/>
                                      </p:to>
                                    </p:set>
                                    <p:animEffect transition="in" filter="blinds(horizontal)">
                                      <p:cBhvr>
                                        <p:cTn id="27" dur="500"/>
                                        <p:tgtEl>
                                          <p:spTgt spid="40962">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0966"/>
                                        </p:tgtEl>
                                        <p:attrNameLst>
                                          <p:attrName>style.visibility</p:attrName>
                                        </p:attrNameLst>
                                      </p:cBhvr>
                                      <p:to>
                                        <p:strVal val="visible"/>
                                      </p:to>
                                    </p:set>
                                    <p:animEffect transition="in" filter="blinds(horizontal)">
                                      <p:cBhvr>
                                        <p:cTn id="32" dur="500"/>
                                        <p:tgtEl>
                                          <p:spTgt spid="409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967"/>
                                        </p:tgtEl>
                                        <p:attrNameLst>
                                          <p:attrName>style.visibility</p:attrName>
                                        </p:attrNameLst>
                                      </p:cBhvr>
                                      <p:to>
                                        <p:strVal val="visible"/>
                                      </p:to>
                                    </p:set>
                                    <p:animEffect transition="in" filter="blinds(horizontal)">
                                      <p:cBhvr>
                                        <p:cTn id="37" dur="500"/>
                                        <p:tgtEl>
                                          <p:spTgt spid="4096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0968"/>
                                        </p:tgtEl>
                                        <p:attrNameLst>
                                          <p:attrName>style.visibility</p:attrName>
                                        </p:attrNameLst>
                                      </p:cBhvr>
                                      <p:to>
                                        <p:strVal val="visible"/>
                                      </p:to>
                                    </p:set>
                                    <p:animEffect transition="in" filter="blinds(horizontal)">
                                      <p:cBhvr>
                                        <p:cTn id="42" dur="500"/>
                                        <p:tgtEl>
                                          <p:spTgt spid="40968"/>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40969"/>
                                        </p:tgtEl>
                                        <p:attrNameLst>
                                          <p:attrName>style.visibility</p:attrName>
                                        </p:attrNameLst>
                                      </p:cBhvr>
                                      <p:to>
                                        <p:strVal val="visible"/>
                                      </p:to>
                                    </p:set>
                                    <p:animEffect transition="in" filter="blinds(horizontal)">
                                      <p:cBhvr>
                                        <p:cTn id="45" dur="500"/>
                                        <p:tgtEl>
                                          <p:spTgt spid="4096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0970"/>
                                        </p:tgtEl>
                                        <p:attrNameLst>
                                          <p:attrName>style.visibility</p:attrName>
                                        </p:attrNameLst>
                                      </p:cBhvr>
                                      <p:to>
                                        <p:strVal val="visible"/>
                                      </p:to>
                                    </p:set>
                                    <p:animEffect transition="in" filter="blinds(horizontal)">
                                      <p:cBhvr>
                                        <p:cTn id="48" dur="500"/>
                                        <p:tgtEl>
                                          <p:spTgt spid="40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9" grpId="0" animBg="1"/>
      <p:bldP spid="40970"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10241" descr="FG36_00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223838"/>
            <a:ext cx="4729163"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内容占位符 10242"/>
          <p:cNvSpPr>
            <a:spLocks noGrp="1" noChangeArrowheads="1"/>
          </p:cNvSpPr>
          <p:nvPr>
            <p:ph idx="1"/>
          </p:nvPr>
        </p:nvSpPr>
        <p:spPr bwMode="auto">
          <a:xfrm>
            <a:off x="4054475" y="-66675"/>
            <a:ext cx="4972050" cy="5953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None/>
            </a:pPr>
            <a:r>
              <a:rPr lang="zh-CN" altLang="en-US" b="1" dirty="0">
                <a:solidFill>
                  <a:schemeClr val="tx2"/>
                </a:solidFill>
                <a:ea typeface="宋体" panose="02010600030101010101" pitchFamily="2" charset="-122"/>
              </a:rPr>
              <a:t>图中单缝处的</a:t>
            </a:r>
            <a:r>
              <a:rPr lang="zh-CN" altLang="en-US" b="1" dirty="0">
                <a:solidFill>
                  <a:schemeClr val="accent2"/>
                </a:solidFill>
                <a:ea typeface="宋体" panose="02010600030101010101" pitchFamily="2" charset="-122"/>
              </a:rPr>
              <a:t>波阵面</a:t>
            </a:r>
            <a:r>
              <a:rPr lang="zh-CN" altLang="en-US" b="1" dirty="0">
                <a:solidFill>
                  <a:srgbClr val="0000CC"/>
                </a:solidFill>
                <a:ea typeface="宋体" panose="02010600030101010101" pitchFamily="2" charset="-122"/>
              </a:rPr>
              <a:t>被分割成</a:t>
            </a:r>
            <a:r>
              <a:rPr lang="zh-CN" altLang="en-US" b="1" dirty="0">
                <a:solidFill>
                  <a:srgbClr val="FF0000"/>
                </a:solidFill>
                <a:ea typeface="宋体" panose="02010600030101010101" pitchFamily="2" charset="-122"/>
              </a:rPr>
              <a:t>三个半波带</a:t>
            </a:r>
            <a:endParaRPr lang="zh-CN" altLang="en-US" b="1" dirty="0">
              <a:solidFill>
                <a:schemeClr val="accent2"/>
              </a:solidFill>
              <a:ea typeface="宋体" panose="02010600030101010101" pitchFamily="2" charset="-122"/>
            </a:endParaRPr>
          </a:p>
          <a:p>
            <a:pPr>
              <a:lnSpc>
                <a:spcPct val="120000"/>
              </a:lnSpc>
            </a:pPr>
            <a:r>
              <a:rPr lang="zh-CN" altLang="en-US" sz="2400" b="1" dirty="0">
                <a:solidFill>
                  <a:srgbClr val="000000"/>
                </a:solidFill>
                <a:ea typeface="宋体" panose="02010600030101010101" pitchFamily="2" charset="-122"/>
              </a:rPr>
              <a:t>通过</a:t>
            </a:r>
            <a:r>
              <a:rPr lang="zh-CN" altLang="en-US" sz="2400" b="1" dirty="0">
                <a:solidFill>
                  <a:srgbClr val="0000CC"/>
                </a:solidFill>
                <a:ea typeface="宋体" panose="02010600030101010101" pitchFamily="2" charset="-122"/>
              </a:rPr>
              <a:t>单缝上边缘处</a:t>
            </a:r>
            <a:r>
              <a:rPr lang="zh-CN" altLang="en-US" sz="2400" b="1" dirty="0">
                <a:solidFill>
                  <a:srgbClr val="000000"/>
                </a:solidFill>
                <a:ea typeface="宋体" panose="02010600030101010101" pitchFamily="2" charset="-122"/>
              </a:rPr>
              <a:t>的光线比通过下边缘处的光线</a:t>
            </a:r>
            <a:r>
              <a:rPr lang="zh-CN" altLang="en-US" sz="2400" b="1" dirty="0">
                <a:solidFill>
                  <a:srgbClr val="FF0000"/>
                </a:solidFill>
                <a:ea typeface="宋体" panose="02010600030101010101" pitchFamily="2" charset="-122"/>
              </a:rPr>
              <a:t>多经过了</a:t>
            </a:r>
            <a:r>
              <a:rPr lang="en-US" altLang="zh-CN" sz="2400" b="1" dirty="0">
                <a:solidFill>
                  <a:srgbClr val="0000CC"/>
                </a:solidFill>
                <a:latin typeface="Times New Roman" panose="02020603050405020304" pitchFamily="18" charset="0"/>
                <a:ea typeface="宋体" panose="02010600030101010101" pitchFamily="2" charset="-122"/>
              </a:rPr>
              <a:t>3</a:t>
            </a:r>
            <a:r>
              <a:rPr lang="el-GR" altLang="en-US" sz="2400" b="1" dirty="0">
                <a:solidFill>
                  <a:srgbClr val="0000CC"/>
                </a:solidFill>
                <a:latin typeface="Times New Roman" panose="02020603050405020304" pitchFamily="18" charset="0"/>
              </a:rPr>
              <a:t>λ</a:t>
            </a:r>
            <a:r>
              <a:rPr lang="en-US" altLang="zh-CN" sz="2400" b="1" dirty="0">
                <a:solidFill>
                  <a:srgbClr val="0000CC"/>
                </a:solidFill>
                <a:latin typeface="Times New Roman" panose="02020603050405020304" pitchFamily="18" charset="0"/>
                <a:ea typeface="宋体" panose="02010600030101010101" pitchFamily="2" charset="-122"/>
              </a:rPr>
              <a:t>/2</a:t>
            </a:r>
            <a:r>
              <a:rPr lang="zh-CN" altLang="en-US" sz="2400" b="1" dirty="0">
                <a:solidFill>
                  <a:srgbClr val="000000"/>
                </a:solidFill>
                <a:latin typeface="Times New Roman" panose="02020603050405020304" pitchFamily="18" charset="0"/>
                <a:ea typeface="宋体" panose="02010600030101010101" pitchFamily="2" charset="-122"/>
              </a:rPr>
              <a:t>的波程。</a:t>
            </a:r>
            <a:endParaRPr lang="en-US" altLang="zh-CN" sz="2400" b="1" dirty="0">
              <a:solidFill>
                <a:srgbClr val="000000"/>
              </a:solidFill>
              <a:latin typeface="Times New Roman" panose="02020603050405020304" pitchFamily="18" charset="0"/>
              <a:ea typeface="宋体" panose="02010600030101010101" pitchFamily="2" charset="-122"/>
            </a:endParaRPr>
          </a:p>
          <a:p>
            <a:pPr>
              <a:lnSpc>
                <a:spcPct val="120000"/>
              </a:lnSpc>
            </a:pPr>
            <a:r>
              <a:rPr lang="zh-CN" altLang="en-US" sz="2400" b="1" dirty="0">
                <a:solidFill>
                  <a:srgbClr val="0000CC"/>
                </a:solidFill>
                <a:ea typeface="宋体" panose="02010600030101010101" pitchFamily="2" charset="-122"/>
              </a:rPr>
              <a:t>来自单缝</a:t>
            </a:r>
            <a:r>
              <a:rPr lang="zh-CN" altLang="en-US" sz="2400" b="1" dirty="0">
                <a:solidFill>
                  <a:srgbClr val="000000"/>
                </a:solidFill>
                <a:ea typeface="宋体" panose="02010600030101010101" pitchFamily="2" charset="-122"/>
              </a:rPr>
              <a:t>下部</a:t>
            </a:r>
            <a:r>
              <a:rPr lang="en-US" altLang="zh-CN" sz="2400" b="1" dirty="0">
                <a:solidFill>
                  <a:srgbClr val="FF0000"/>
                </a:solidFill>
                <a:latin typeface="Times New Roman" panose="02020603050405020304" pitchFamily="18" charset="0"/>
                <a:ea typeface="宋体" panose="02010600030101010101" pitchFamily="2" charset="-122"/>
              </a:rPr>
              <a:t>1/3</a:t>
            </a:r>
            <a:r>
              <a:rPr lang="zh-CN" altLang="en-US" sz="2400" b="1" dirty="0">
                <a:solidFill>
                  <a:srgbClr val="000000"/>
                </a:solidFill>
                <a:ea typeface="宋体" panose="02010600030101010101" pitchFamily="2" charset="-122"/>
              </a:rPr>
              <a:t>区域的光线与那些来自中间</a:t>
            </a:r>
            <a:r>
              <a:rPr lang="en-US" altLang="zh-CN" sz="2400" b="1" dirty="0">
                <a:solidFill>
                  <a:srgbClr val="FF0000"/>
                </a:solidFill>
                <a:latin typeface="Times New Roman" panose="02020603050405020304" pitchFamily="18" charset="0"/>
                <a:ea typeface="宋体" panose="02010600030101010101" pitchFamily="2" charset="-122"/>
              </a:rPr>
              <a:t>1/3</a:t>
            </a:r>
            <a:r>
              <a:rPr lang="zh-CN" altLang="en-US" sz="2400" b="1" dirty="0">
                <a:solidFill>
                  <a:srgbClr val="000000"/>
                </a:solidFill>
                <a:ea typeface="宋体" panose="02010600030101010101" pitchFamily="2" charset="-122"/>
              </a:rPr>
              <a:t>区域的光线相差</a:t>
            </a:r>
            <a:r>
              <a:rPr lang="zh-CN" altLang="en-US" sz="2400" b="1" dirty="0">
                <a:solidFill>
                  <a:srgbClr val="FF0000"/>
                </a:solidFill>
                <a:ea typeface="宋体" panose="02010600030101010101" pitchFamily="2" charset="-122"/>
              </a:rPr>
              <a:t>半个波长</a:t>
            </a:r>
            <a:r>
              <a:rPr lang="zh-CN" altLang="en-US" sz="2400" b="1" dirty="0">
                <a:solidFill>
                  <a:srgbClr val="000000"/>
                </a:solidFill>
                <a:ea typeface="宋体" panose="02010600030101010101" pitchFamily="2" charset="-122"/>
              </a:rPr>
              <a:t>，所以会发生</a:t>
            </a:r>
            <a:r>
              <a:rPr lang="zh-CN" altLang="en-US" sz="2400" b="1" dirty="0">
                <a:solidFill>
                  <a:srgbClr val="FF0000"/>
                </a:solidFill>
                <a:ea typeface="宋体" panose="02010600030101010101" pitchFamily="2" charset="-122"/>
              </a:rPr>
              <a:t>干涉相消</a:t>
            </a:r>
            <a:r>
              <a:rPr lang="zh-CN" altLang="en-US" sz="2400" b="1" dirty="0">
                <a:solidFill>
                  <a:srgbClr val="000000"/>
                </a:solidFill>
                <a:latin typeface="Times New Roman" panose="02020603050405020304" pitchFamily="18" charset="0"/>
                <a:ea typeface="宋体" panose="02010600030101010101" pitchFamily="2" charset="-122"/>
              </a:rPr>
              <a:t>(</a:t>
            </a:r>
            <a:r>
              <a:rPr lang="zh-CN" altLang="en-US" sz="2400" b="1" dirty="0">
                <a:solidFill>
                  <a:srgbClr val="000000"/>
                </a:solidFill>
                <a:ea typeface="宋体" panose="02010600030101010101" pitchFamily="2" charset="-122"/>
              </a:rPr>
              <a:t>比如</a:t>
            </a:r>
            <a:r>
              <a:rPr lang="zh-CN" altLang="en-US" sz="2400" b="1" dirty="0">
                <a:solidFill>
                  <a:srgbClr val="FF0000"/>
                </a:solidFill>
                <a:ea typeface="宋体" panose="02010600030101010101" pitchFamily="2" charset="-122"/>
              </a:rPr>
              <a:t>光线1</a:t>
            </a:r>
            <a:r>
              <a:rPr lang="zh-CN" altLang="en-US" sz="2400" b="1" dirty="0">
                <a:solidFill>
                  <a:srgbClr val="000000"/>
                </a:solidFill>
                <a:ea typeface="宋体" panose="02010600030101010101" pitchFamily="2" charset="-122"/>
              </a:rPr>
              <a:t>与</a:t>
            </a:r>
            <a:r>
              <a:rPr lang="zh-CN" altLang="en-US" sz="2400" b="1" dirty="0">
                <a:solidFill>
                  <a:srgbClr val="0000CC"/>
                </a:solidFill>
                <a:ea typeface="宋体" panose="02010600030101010101" pitchFamily="2" charset="-122"/>
              </a:rPr>
              <a:t>光线1'</a:t>
            </a:r>
            <a:r>
              <a:rPr lang="zh-CN" altLang="en-US" sz="2400" b="1" dirty="0">
                <a:solidFill>
                  <a:srgbClr val="FF0000"/>
                </a:solidFill>
                <a:ea typeface="宋体" panose="02010600030101010101" pitchFamily="2" charset="-122"/>
              </a:rPr>
              <a:t>相消</a:t>
            </a:r>
            <a:r>
              <a:rPr lang="zh-CN" altLang="en-US" sz="2400" b="1" dirty="0">
                <a:solidFill>
                  <a:srgbClr val="000000"/>
                </a:solidFill>
                <a:latin typeface="Times New Roman" panose="02020603050405020304" pitchFamily="18" charset="0"/>
                <a:ea typeface="宋体" panose="02010600030101010101" pitchFamily="2" charset="-122"/>
              </a:rPr>
              <a:t>)</a:t>
            </a:r>
            <a:r>
              <a:rPr lang="zh-CN" altLang="en-US" sz="2400" b="1" dirty="0">
                <a:solidFill>
                  <a:srgbClr val="000000"/>
                </a:solidFill>
                <a:ea typeface="宋体" panose="02010600030101010101" pitchFamily="2" charset="-122"/>
              </a:rPr>
              <a:t>。</a:t>
            </a:r>
          </a:p>
          <a:p>
            <a:pPr>
              <a:lnSpc>
                <a:spcPct val="120000"/>
              </a:lnSpc>
            </a:pPr>
            <a:r>
              <a:rPr lang="zh-CN" altLang="en-US" sz="2400" b="1" dirty="0">
                <a:solidFill>
                  <a:srgbClr val="0000CC"/>
                </a:solidFill>
                <a:ea typeface="宋体" panose="02010600030101010101" pitchFamily="2" charset="-122"/>
              </a:rPr>
              <a:t>然而，通过单缝上部</a:t>
            </a:r>
            <a:r>
              <a:rPr lang="en-US" altLang="zh-CN" sz="2400" b="1" dirty="0">
                <a:solidFill>
                  <a:srgbClr val="FF0000"/>
                </a:solidFill>
                <a:latin typeface="Times New Roman" panose="02020603050405020304" pitchFamily="18" charset="0"/>
                <a:ea typeface="宋体" panose="02010600030101010101" pitchFamily="2" charset="-122"/>
              </a:rPr>
              <a:t>1/3</a:t>
            </a:r>
            <a:r>
              <a:rPr lang="zh-CN" altLang="en-US" sz="2400" b="1" dirty="0">
                <a:solidFill>
                  <a:srgbClr val="FF0000"/>
                </a:solidFill>
                <a:latin typeface="Times New Roman" panose="02020603050405020304" pitchFamily="18" charset="0"/>
                <a:ea typeface="宋体" panose="02010600030101010101" pitchFamily="2" charset="-122"/>
              </a:rPr>
              <a:t>区域的光</a:t>
            </a:r>
            <a:r>
              <a:rPr lang="zh-CN" altLang="en-US" sz="2400" b="1" dirty="0">
                <a:solidFill>
                  <a:srgbClr val="000000"/>
                </a:solidFill>
                <a:latin typeface="Times New Roman" panose="02020603050405020304" pitchFamily="18" charset="0"/>
                <a:ea typeface="宋体" panose="02010600030101010101" pitchFamily="2" charset="-122"/>
              </a:rPr>
              <a:t>(</a:t>
            </a:r>
            <a:r>
              <a:rPr lang="zh-CN" altLang="en-US" sz="2400" b="1" dirty="0">
                <a:solidFill>
                  <a:srgbClr val="000000"/>
                </a:solidFill>
                <a:ea typeface="宋体" panose="02010600030101010101" pitchFamily="2" charset="-122"/>
              </a:rPr>
              <a:t>比如</a:t>
            </a:r>
            <a:r>
              <a:rPr lang="zh-CN" altLang="en-US" sz="2400" b="1" dirty="0">
                <a:solidFill>
                  <a:srgbClr val="FF0000"/>
                </a:solidFill>
                <a:ea typeface="宋体" panose="02010600030101010101" pitchFamily="2" charset="-122"/>
              </a:rPr>
              <a:t>光1''</a:t>
            </a:r>
            <a:r>
              <a:rPr lang="zh-CN" altLang="en-US" sz="2400" b="1" dirty="0">
                <a:solidFill>
                  <a:srgbClr val="000000"/>
                </a:solidFill>
                <a:latin typeface="Times New Roman" panose="02020603050405020304" pitchFamily="18" charset="0"/>
                <a:ea typeface="宋体" panose="02010600030101010101" pitchFamily="2" charset="-122"/>
              </a:rPr>
              <a:t>)</a:t>
            </a:r>
            <a:r>
              <a:rPr lang="zh-CN" altLang="en-US" sz="2400" b="1" dirty="0">
                <a:solidFill>
                  <a:srgbClr val="000000"/>
                </a:solidFill>
                <a:ea typeface="宋体" panose="02010600030101010101" pitchFamily="2" charset="-122"/>
              </a:rPr>
              <a:t>仍然会到达屏幕，所以</a:t>
            </a:r>
            <a:r>
              <a:rPr lang="zh-CN" altLang="en-US" sz="2400" b="1" dirty="0">
                <a:solidFill>
                  <a:srgbClr val="FF0000"/>
                </a:solidFill>
                <a:latin typeface="Times New Roman" panose="02020603050405020304" pitchFamily="18" charset="0"/>
                <a:ea typeface="宋体" panose="02010600030101010101" pitchFamily="2" charset="-122"/>
              </a:rPr>
              <a:t>衍射</a:t>
            </a:r>
            <a:r>
              <a:rPr lang="zh-CN" altLang="en-US" sz="2400" b="1" dirty="0">
                <a:solidFill>
                  <a:srgbClr val="FF0000"/>
                </a:solidFill>
                <a:ea typeface="宋体" panose="02010600030101010101" pitchFamily="2" charset="-122"/>
              </a:rPr>
              <a:t>角</a:t>
            </a:r>
            <a:r>
              <a:rPr lang="zh-CN" altLang="en-US" sz="2400" b="1" i="1" dirty="0">
                <a:solidFill>
                  <a:srgbClr val="FF0000"/>
                </a:solidFill>
                <a:latin typeface="Times New Roman" panose="02020603050405020304" pitchFamily="18" charset="0"/>
                <a:ea typeface="宋体" panose="02010600030101010101" pitchFamily="2" charset="-122"/>
              </a:rPr>
              <a:t>θ</a:t>
            </a:r>
            <a:r>
              <a:rPr lang="zh-CN" altLang="en-US" sz="2400" b="1" dirty="0">
                <a:solidFill>
                  <a:srgbClr val="000000"/>
                </a:solidFill>
                <a:ea typeface="宋体" panose="02010600030101010101" pitchFamily="2" charset="-122"/>
              </a:rPr>
              <a:t>满足                         时，会有一条</a:t>
            </a:r>
            <a:r>
              <a:rPr lang="zh-CN" altLang="en-US" sz="2400" b="1" dirty="0">
                <a:solidFill>
                  <a:srgbClr val="FF0000"/>
                </a:solidFill>
                <a:ea typeface="宋体" panose="02010600030101010101" pitchFamily="2" charset="-122"/>
              </a:rPr>
              <a:t>明纹</a:t>
            </a:r>
            <a:r>
              <a:rPr lang="zh-CN" altLang="en-US" sz="2400" b="1" dirty="0">
                <a:solidFill>
                  <a:srgbClr val="000000"/>
                </a:solidFill>
                <a:ea typeface="宋体" panose="02010600030101010101" pitchFamily="2" charset="-122"/>
              </a:rPr>
              <a:t>出现。但</a:t>
            </a:r>
            <a:r>
              <a:rPr lang="zh-CN" altLang="en-US" sz="2400" b="1" dirty="0">
                <a:solidFill>
                  <a:srgbClr val="FF0000"/>
                </a:solidFill>
                <a:ea typeface="宋体" panose="02010600030101010101" pitchFamily="2" charset="-122"/>
              </a:rPr>
              <a:t>该明纹</a:t>
            </a:r>
            <a:r>
              <a:rPr lang="zh-CN" altLang="en-US" sz="2400" b="1" dirty="0">
                <a:solidFill>
                  <a:srgbClr val="000000"/>
                </a:solidFill>
                <a:ea typeface="宋体" panose="02010600030101010101" pitchFamily="2" charset="-122"/>
              </a:rPr>
              <a:t>没有</a:t>
            </a:r>
            <a:r>
              <a:rPr lang="zh-CN" altLang="en-US" sz="2400" b="1" i="1" dirty="0">
                <a:solidFill>
                  <a:srgbClr val="FF0000"/>
                </a:solidFill>
                <a:latin typeface="Times New Roman" panose="02020603050405020304" pitchFamily="18" charset="0"/>
                <a:ea typeface="宋体" panose="02010600030101010101" pitchFamily="2" charset="-122"/>
              </a:rPr>
              <a:t>θ=0°</a:t>
            </a:r>
            <a:r>
              <a:rPr lang="zh-CN" altLang="en-US" sz="2400" b="1" dirty="0">
                <a:solidFill>
                  <a:srgbClr val="000000"/>
                </a:solidFill>
                <a:ea typeface="宋体" panose="02010600030101010101" pitchFamily="2" charset="-122"/>
              </a:rPr>
              <a:t>时的</a:t>
            </a:r>
            <a:r>
              <a:rPr lang="zh-CN" altLang="en-US" sz="2400" b="1" dirty="0">
                <a:solidFill>
                  <a:srgbClr val="FF0000"/>
                </a:solidFill>
                <a:ea typeface="宋体" panose="02010600030101010101" pitchFamily="2" charset="-122"/>
              </a:rPr>
              <a:t>明纹</a:t>
            </a:r>
            <a:r>
              <a:rPr lang="zh-CN" altLang="en-US" sz="2400" b="1" dirty="0">
                <a:solidFill>
                  <a:srgbClr val="000000"/>
                </a:solidFill>
                <a:ea typeface="宋体" panose="02010600030101010101" pitchFamily="2" charset="-122"/>
              </a:rPr>
              <a:t>那么</a:t>
            </a:r>
            <a:r>
              <a:rPr lang="zh-CN" altLang="en-US" sz="2400" b="1" dirty="0">
                <a:solidFill>
                  <a:srgbClr val="0000CC"/>
                </a:solidFill>
                <a:ea typeface="宋体" panose="02010600030101010101" pitchFamily="2" charset="-122"/>
              </a:rPr>
              <a:t>明亮</a:t>
            </a:r>
            <a:r>
              <a:rPr lang="zh-CN" altLang="en-US" sz="2400" b="1" dirty="0">
                <a:solidFill>
                  <a:srgbClr val="000000"/>
                </a:solidFill>
                <a:ea typeface="宋体" panose="02010600030101010101" pitchFamily="2" charset="-122"/>
              </a:rPr>
              <a:t>。</a:t>
            </a:r>
          </a:p>
        </p:txBody>
      </p:sp>
      <p:sp>
        <p:nvSpPr>
          <p:cNvPr id="25603" name="文本框 10243"/>
          <p:cNvSpPr txBox="1">
            <a:spLocks noChangeArrowheads="1"/>
          </p:cNvSpPr>
          <p:nvPr/>
        </p:nvSpPr>
        <p:spPr bwMode="auto">
          <a:xfrm>
            <a:off x="2816225" y="2514600"/>
            <a:ext cx="3111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solidFill>
                  <a:srgbClr val="FF0000"/>
                </a:solidFill>
                <a:latin typeface="Times New Roman" panose="02020603050405020304" pitchFamily="18" charset="0"/>
                <a:ea typeface="宋体" panose="02010600030101010101" pitchFamily="2" charset="-122"/>
              </a:rPr>
              <a:t>1</a:t>
            </a:r>
          </a:p>
        </p:txBody>
      </p:sp>
      <p:sp>
        <p:nvSpPr>
          <p:cNvPr id="25604" name="文本框 10244"/>
          <p:cNvSpPr txBox="1">
            <a:spLocks noChangeArrowheads="1"/>
          </p:cNvSpPr>
          <p:nvPr/>
        </p:nvSpPr>
        <p:spPr bwMode="auto">
          <a:xfrm>
            <a:off x="2968625" y="2208213"/>
            <a:ext cx="534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latin typeface="Times New Roman" panose="02020603050405020304" pitchFamily="18" charset="0"/>
                <a:ea typeface="宋体" panose="02010600030101010101" pitchFamily="2" charset="-122"/>
              </a:rPr>
              <a:t>1'</a:t>
            </a:r>
          </a:p>
        </p:txBody>
      </p:sp>
      <p:sp>
        <p:nvSpPr>
          <p:cNvPr id="25605" name="文本框 10245"/>
          <p:cNvSpPr txBox="1">
            <a:spLocks noChangeArrowheads="1"/>
          </p:cNvSpPr>
          <p:nvPr/>
        </p:nvSpPr>
        <p:spPr bwMode="auto">
          <a:xfrm>
            <a:off x="3367088" y="1979613"/>
            <a:ext cx="53498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solidFill>
                  <a:srgbClr val="FF0000"/>
                </a:solidFill>
                <a:latin typeface="Times New Roman" panose="02020603050405020304" pitchFamily="18" charset="0"/>
                <a:ea typeface="宋体" panose="02010600030101010101" pitchFamily="2" charset="-122"/>
              </a:rPr>
              <a:t>1''</a:t>
            </a:r>
          </a:p>
        </p:txBody>
      </p:sp>
      <p:graphicFrame>
        <p:nvGraphicFramePr>
          <p:cNvPr id="2" name="对象 1"/>
          <p:cNvGraphicFramePr>
            <a:graphicFrameLocks noChangeAspect="1"/>
          </p:cNvGraphicFramePr>
          <p:nvPr/>
        </p:nvGraphicFramePr>
        <p:xfrm>
          <a:off x="187325" y="4073525"/>
          <a:ext cx="3714750" cy="1382713"/>
        </p:xfrm>
        <a:graphic>
          <a:graphicData uri="http://schemas.openxmlformats.org/presentationml/2006/ole">
            <mc:AlternateContent xmlns:mc="http://schemas.openxmlformats.org/markup-compatibility/2006">
              <mc:Choice xmlns:v="urn:schemas-microsoft-com:vml" Requires="v">
                <p:oleObj spid="_x0000_s358458" r:id="rId4" imgW="1180800" imgH="393480" progId="Equation.3">
                  <p:embed/>
                </p:oleObj>
              </mc:Choice>
              <mc:Fallback>
                <p:oleObj r:id="rId4" imgW="1180800" imgH="393480" progId="Equation.3">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25" y="4073525"/>
                        <a:ext cx="371475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574047595"/>
              </p:ext>
            </p:extLst>
          </p:nvPr>
        </p:nvGraphicFramePr>
        <p:xfrm>
          <a:off x="6572740" y="5031678"/>
          <a:ext cx="1943100" cy="550862"/>
        </p:xfrm>
        <a:graphic>
          <a:graphicData uri="http://schemas.openxmlformats.org/presentationml/2006/ole">
            <mc:AlternateContent xmlns:mc="http://schemas.openxmlformats.org/markup-compatibility/2006">
              <mc:Choice xmlns:v="urn:schemas-microsoft-com:vml" Requires="v">
                <p:oleObj spid="_x0000_s358459" r:id="rId6" imgW="850680" imgH="215640" progId="Equation.3">
                  <p:embed/>
                </p:oleObj>
              </mc:Choice>
              <mc:Fallback>
                <p:oleObj r:id="rId6" imgW="850680" imgH="215640" progId="Equation.3">
                  <p:embed/>
                  <p:pic>
                    <p:nvPicPr>
                      <p:cNvPr id="3"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740" y="5031678"/>
                        <a:ext cx="19431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29967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3">
                                            <p:txEl>
                                              <p:pRg st="1" end="1"/>
                                            </p:txEl>
                                          </p:spTgt>
                                        </p:tgtEl>
                                        <p:attrNameLst>
                                          <p:attrName>style.visibility</p:attrName>
                                        </p:attrNameLst>
                                      </p:cBhvr>
                                      <p:to>
                                        <p:strVal val="visible"/>
                                      </p:to>
                                    </p:set>
                                    <p:anim calcmode="lin" valueType="num">
                                      <p:cBhvr additive="base">
                                        <p:cTn id="13"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 calcmode="lin" valueType="num">
                                      <p:cBhvr additive="base">
                                        <p:cTn id="19"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3">
                                            <p:txEl>
                                              <p:pRg st="3" end="3"/>
                                            </p:txEl>
                                          </p:spTgt>
                                        </p:tgtEl>
                                        <p:attrNameLst>
                                          <p:attrName>style.visibility</p:attrName>
                                        </p:attrNameLst>
                                      </p:cBhvr>
                                      <p:to>
                                        <p:strVal val="visible"/>
                                      </p:to>
                                    </p:set>
                                    <p:anim calcmode="lin" valueType="num">
                                      <p:cBhvr additive="base">
                                        <p:cTn id="25"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2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2000" fill="hold">
                                          <p:stCondLst>
                                            <p:cond delay="0"/>
                                          </p:stCondLst>
                                        </p:cTn>
                                        <p:tgtEl>
                                          <p:spTgt spid="2"/>
                                        </p:tgtEl>
                                        <p:attrNameLst>
                                          <p:attrName>style.visibility</p:attrName>
                                        </p:attrNameLst>
                                      </p:cBhvr>
                                      <p:to>
                                        <p:strVal val="visible"/>
                                      </p:to>
                                    </p:set>
                                    <p:anim calcmode="lin" valueType="num">
                                      <p:cBhvr additive="base">
                                        <p:cTn id="37" dur="2000" fill="hold"/>
                                        <p:tgtEl>
                                          <p:spTgt spid="2"/>
                                        </p:tgtEl>
                                        <p:attrNameLst>
                                          <p:attrName>ppt_x</p:attrName>
                                        </p:attrNameLst>
                                      </p:cBhvr>
                                      <p:tavLst>
                                        <p:tav tm="0">
                                          <p:val>
                                            <p:strVal val="#ppt_x"/>
                                          </p:val>
                                        </p:tav>
                                        <p:tav tm="100000">
                                          <p:val>
                                            <p:strVal val="#ppt_x"/>
                                          </p:val>
                                        </p:tav>
                                      </p:tavLst>
                                    </p:anim>
                                    <p:anim calcmode="lin" valueType="num">
                                      <p:cBhvr additive="base">
                                        <p:cTn id="3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11266"/>
          <p:cNvSpPr>
            <a:spLocks noGrp="1" noChangeArrowheads="1"/>
          </p:cNvSpPr>
          <p:nvPr>
            <p:ph idx="1"/>
          </p:nvPr>
        </p:nvSpPr>
        <p:spPr bwMode="auto">
          <a:xfrm>
            <a:off x="4114800" y="377825"/>
            <a:ext cx="4800600" cy="1966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a:ea typeface="宋体" panose="02010600030101010101" pitchFamily="2" charset="-122"/>
              </a:rPr>
              <a:t>更大</a:t>
            </a:r>
            <a:r>
              <a:rPr lang="zh-CN" altLang="en-US" b="1">
                <a:solidFill>
                  <a:srgbClr val="0000CC"/>
                </a:solidFill>
                <a:latin typeface="Times New Roman" panose="02020603050405020304" pitchFamily="18" charset="0"/>
                <a:ea typeface="宋体" panose="02010600030101010101" pitchFamily="2" charset="-122"/>
              </a:rPr>
              <a:t>衍射</a:t>
            </a:r>
            <a:r>
              <a:rPr lang="zh-CN" altLang="en-US" b="1">
                <a:solidFill>
                  <a:srgbClr val="0000CC"/>
                </a:solidFill>
                <a:ea typeface="宋体" panose="02010600030101010101" pitchFamily="2" charset="-122"/>
              </a:rPr>
              <a:t>角</a:t>
            </a:r>
            <a:r>
              <a:rPr lang="zh-CN" altLang="en-US" b="1" i="1">
                <a:solidFill>
                  <a:srgbClr val="FF0000"/>
                </a:solidFill>
                <a:latin typeface="Times New Roman" panose="02020603050405020304" pitchFamily="18" charset="0"/>
                <a:ea typeface="宋体" panose="02010600030101010101" pitchFamily="2" charset="-122"/>
              </a:rPr>
              <a:t>θ</a:t>
            </a:r>
            <a:r>
              <a:rPr lang="zh-CN" altLang="en-US" b="1">
                <a:ea typeface="宋体" panose="02010600030101010101" pitchFamily="2" charset="-122"/>
              </a:rPr>
              <a:t>下</a:t>
            </a:r>
          </a:p>
          <a:p>
            <a:pPr>
              <a:buFont typeface="Wingdings" panose="05000000000000000000" pitchFamily="2" charset="2"/>
              <a:buNone/>
            </a:pPr>
            <a:endParaRPr lang="zh-CN" altLang="en-US" b="1">
              <a:solidFill>
                <a:schemeClr val="accent2"/>
              </a:solidFill>
              <a:ea typeface="宋体" panose="02010600030101010101" pitchFamily="2" charset="-122"/>
            </a:endParaRPr>
          </a:p>
          <a:p>
            <a:endParaRPr lang="zh-CN" altLang="en-US" b="1">
              <a:ea typeface="宋体" panose="02010600030101010101" pitchFamily="2" charset="-122"/>
            </a:endParaRPr>
          </a:p>
          <a:p>
            <a:endParaRPr lang="zh-CN" altLang="en-US" b="1">
              <a:solidFill>
                <a:srgbClr val="000000"/>
              </a:solidFill>
              <a:ea typeface="宋体" panose="02010600030101010101" pitchFamily="2" charset="-122"/>
            </a:endParaRPr>
          </a:p>
        </p:txBody>
      </p:sp>
      <p:graphicFrame>
        <p:nvGraphicFramePr>
          <p:cNvPr id="11268" name="对象 11267"/>
          <p:cNvGraphicFramePr>
            <a:graphicFrameLocks noChangeAspect="1"/>
          </p:cNvGraphicFramePr>
          <p:nvPr/>
        </p:nvGraphicFramePr>
        <p:xfrm>
          <a:off x="4413250" y="1293813"/>
          <a:ext cx="3235325" cy="884237"/>
        </p:xfrm>
        <a:graphic>
          <a:graphicData uri="http://schemas.openxmlformats.org/presentationml/2006/ole">
            <mc:AlternateContent xmlns:mc="http://schemas.openxmlformats.org/markup-compatibility/2006">
              <mc:Choice xmlns:v="urn:schemas-microsoft-com:vml" Requires="v">
                <p:oleObj spid="_x0000_s359510" r:id="rId3" imgW="725886" imgH="178041" progId="Equation.3">
                  <p:embed/>
                </p:oleObj>
              </mc:Choice>
              <mc:Fallback>
                <p:oleObj r:id="rId3" imgW="725886" imgH="178041" progId="Equation.3">
                  <p:embed/>
                  <p:pic>
                    <p:nvPicPr>
                      <p:cNvPr id="11268" name="对象 112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3250" y="1293813"/>
                        <a:ext cx="323532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文本框 1"/>
          <p:cNvSpPr txBox="1">
            <a:spLocks noChangeArrowheads="1"/>
          </p:cNvSpPr>
          <p:nvPr/>
        </p:nvSpPr>
        <p:spPr bwMode="auto">
          <a:xfrm>
            <a:off x="145556" y="3967163"/>
            <a:ext cx="9164637"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3200" b="1" dirty="0">
                <a:solidFill>
                  <a:schemeClr val="accent2"/>
                </a:solidFill>
                <a:ea typeface="宋体" panose="02010600030101010101" pitchFamily="2" charset="-122"/>
              </a:rPr>
              <a:t>请问：此时</a:t>
            </a:r>
            <a:r>
              <a:rPr lang="zh-CN" altLang="en-US" sz="3200" b="1" dirty="0">
                <a:solidFill>
                  <a:schemeClr val="tx2"/>
                </a:solidFill>
                <a:ea typeface="宋体" panose="02010600030101010101" pitchFamily="2" charset="-122"/>
              </a:rPr>
              <a:t>单缝处的</a:t>
            </a:r>
            <a:r>
              <a:rPr lang="zh-CN" altLang="en-US" sz="3200" b="1" dirty="0">
                <a:solidFill>
                  <a:schemeClr val="accent2"/>
                </a:solidFill>
                <a:ea typeface="宋体" panose="02010600030101010101" pitchFamily="2" charset="-122"/>
              </a:rPr>
              <a:t>波阵面</a:t>
            </a:r>
            <a:r>
              <a:rPr lang="zh-CN" altLang="en-US" sz="3200" b="1" dirty="0">
                <a:solidFill>
                  <a:schemeClr val="tx2"/>
                </a:solidFill>
                <a:ea typeface="宋体" panose="02010600030101010101" pitchFamily="2" charset="-122"/>
              </a:rPr>
              <a:t>被分割成</a:t>
            </a:r>
            <a:r>
              <a:rPr lang="zh-CN" altLang="en-US" sz="3200" b="1" dirty="0">
                <a:solidFill>
                  <a:srgbClr val="0000CC"/>
                </a:solidFill>
                <a:ea typeface="宋体" panose="02010600030101010101" pitchFamily="2" charset="-122"/>
              </a:rPr>
              <a:t>几个</a:t>
            </a:r>
            <a:r>
              <a:rPr lang="zh-CN" altLang="en-US" sz="3200" b="1" dirty="0">
                <a:solidFill>
                  <a:srgbClr val="FF0000"/>
                </a:solidFill>
                <a:ea typeface="宋体" panose="02010600030101010101" pitchFamily="2" charset="-122"/>
              </a:rPr>
              <a:t>半波带？</a:t>
            </a:r>
            <a:endParaRPr lang="zh-CN" altLang="en-US" sz="3200" dirty="0">
              <a:ea typeface="宋体" panose="02010600030101010101" pitchFamily="2" charset="-122"/>
            </a:endParaRPr>
          </a:p>
        </p:txBody>
      </p:sp>
      <p:graphicFrame>
        <p:nvGraphicFramePr>
          <p:cNvPr id="26628" name="对象 2"/>
          <p:cNvGraphicFramePr>
            <a:graphicFrameLocks/>
          </p:cNvGraphicFramePr>
          <p:nvPr/>
        </p:nvGraphicFramePr>
        <p:xfrm>
          <a:off x="392113" y="206375"/>
          <a:ext cx="2992437" cy="3760788"/>
        </p:xfrm>
        <a:graphic>
          <a:graphicData uri="http://schemas.openxmlformats.org/presentationml/2006/ole">
            <mc:AlternateContent xmlns:mc="http://schemas.openxmlformats.org/markup-compatibility/2006">
              <mc:Choice xmlns:v="urn:schemas-microsoft-com:vml" Requires="v">
                <p:oleObj spid="_x0000_s359511" r:id="rId5" imgW="2590920" imgH="3467160" progId="Paint.Picture">
                  <p:embed/>
                </p:oleObj>
              </mc:Choice>
              <mc:Fallback>
                <p:oleObj r:id="rId5" imgW="2590920" imgH="3467160" progId="Paint.Picture">
                  <p:embed/>
                  <p:pic>
                    <p:nvPicPr>
                      <p:cNvPr id="26628" name="对象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13" y="206375"/>
                        <a:ext cx="2992437"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13938329"/>
              </p:ext>
            </p:extLst>
          </p:nvPr>
        </p:nvGraphicFramePr>
        <p:xfrm>
          <a:off x="221874" y="4650088"/>
          <a:ext cx="4319588" cy="1660525"/>
        </p:xfrm>
        <a:graphic>
          <a:graphicData uri="http://schemas.openxmlformats.org/presentationml/2006/ole">
            <mc:AlternateContent xmlns:mc="http://schemas.openxmlformats.org/markup-compatibility/2006">
              <mc:Choice xmlns:v="urn:schemas-microsoft-com:vml" Requires="v">
                <p:oleObj spid="_x0000_s359512" r:id="rId7" imgW="1143000" imgH="393480" progId="Equation.3">
                  <p:embed/>
                </p:oleObj>
              </mc:Choice>
              <mc:Fallback>
                <p:oleObj r:id="rId7" imgW="1143000" imgH="393480" progId="Equation.3">
                  <p:embed/>
                  <p:pic>
                    <p:nvPicPr>
                      <p:cNvPr id="5"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874" y="4650088"/>
                        <a:ext cx="4319588"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文本框 6"/>
          <p:cNvSpPr txBox="1">
            <a:spLocks noChangeArrowheads="1"/>
          </p:cNvSpPr>
          <p:nvPr/>
        </p:nvSpPr>
        <p:spPr bwMode="auto">
          <a:xfrm>
            <a:off x="5030788" y="4926313"/>
            <a:ext cx="41132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2800" b="1" dirty="0">
                <a:solidFill>
                  <a:srgbClr val="000000"/>
                </a:solidFill>
                <a:ea typeface="宋体" panose="02010600030101010101" pitchFamily="2" charset="-122"/>
              </a:rPr>
              <a:t>此时屏幕上出现的是</a:t>
            </a:r>
            <a:r>
              <a:rPr lang="zh-CN" altLang="en-US" sz="2800" b="1" dirty="0">
                <a:solidFill>
                  <a:srgbClr val="FF0000"/>
                </a:solidFill>
                <a:ea typeface="宋体" panose="02010600030101010101" pitchFamily="2" charset="-122"/>
              </a:rPr>
              <a:t>明纹</a:t>
            </a:r>
            <a:r>
              <a:rPr lang="zh-CN" altLang="en-US" sz="2800" b="1" dirty="0">
                <a:solidFill>
                  <a:srgbClr val="000000"/>
                </a:solidFill>
                <a:ea typeface="宋体" panose="02010600030101010101" pitchFamily="2" charset="-122"/>
              </a:rPr>
              <a:t>还是</a:t>
            </a:r>
            <a:r>
              <a:rPr lang="zh-CN" altLang="en-US" sz="2800" b="1" dirty="0">
                <a:solidFill>
                  <a:srgbClr val="0000CC"/>
                </a:solidFill>
                <a:ea typeface="宋体" panose="02010600030101010101" pitchFamily="2" charset="-122"/>
              </a:rPr>
              <a:t>暗纹</a:t>
            </a:r>
            <a:r>
              <a:rPr lang="zh-CN" altLang="en-US" sz="2800" b="1" dirty="0">
                <a:solidFill>
                  <a:srgbClr val="000000"/>
                </a:solidFill>
                <a:ea typeface="宋体" panose="02010600030101010101" pitchFamily="2" charset="-122"/>
              </a:rPr>
              <a:t>？</a:t>
            </a:r>
            <a:endParaRPr lang="zh-CN" altLang="en-US" sz="2800" dirty="0">
              <a:ea typeface="宋体" panose="02010600030101010101" pitchFamily="2" charset="-122"/>
            </a:endParaRPr>
          </a:p>
        </p:txBody>
      </p:sp>
    </p:spTree>
    <p:extLst>
      <p:ext uri="{BB962C8B-B14F-4D97-AF65-F5344CB8AC3E}">
        <p14:creationId xmlns:p14="http://schemas.microsoft.com/office/powerpoint/2010/main" val="2770678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7">
                                            <p:txEl>
                                              <p:charRg st="0" end="6"/>
                                            </p:txEl>
                                          </p:spTgt>
                                        </p:tgtEl>
                                        <p:attrNameLst>
                                          <p:attrName>style.visibility</p:attrName>
                                        </p:attrNameLst>
                                      </p:cBhvr>
                                      <p:to>
                                        <p:strVal val="visible"/>
                                      </p:to>
                                    </p:set>
                                    <p:animEffect transition="in" filter="blinds(horizontal)">
                                      <p:cBhvr>
                                        <p:cTn id="7" dur="500"/>
                                        <p:tgtEl>
                                          <p:spTgt spid="11267">
                                            <p:txEl>
                                              <p:charRg st="0" end="6"/>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blinds(horizontal)">
                                      <p:cBhvr>
                                        <p:cTn id="12" dur="500"/>
                                        <p:tgtEl>
                                          <p:spTgt spid="112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2000" fill="hold">
                                          <p:stCondLst>
                                            <p:cond delay="0"/>
                                          </p:stCondLst>
                                        </p:cTn>
                                        <p:tgtEl>
                                          <p:spTgt spid="7"/>
                                        </p:tgtEl>
                                        <p:attrNameLst>
                                          <p:attrName>style.visibility</p:attrName>
                                        </p:attrNameLst>
                                      </p:cBhvr>
                                      <p:to>
                                        <p:strVal val="visible"/>
                                      </p:to>
                                    </p:set>
                                    <p:anim calcmode="lin" valueType="num">
                                      <p:cBhvr>
                                        <p:cTn id="28" dur="2000" fill="hold"/>
                                        <p:tgtEl>
                                          <p:spTgt spid="7"/>
                                        </p:tgtEl>
                                        <p:attrNameLst>
                                          <p:attrName>ppt_x</p:attrName>
                                        </p:attrNameLst>
                                      </p:cBhvr>
                                      <p:tavLst>
                                        <p:tav tm="0">
                                          <p:val>
                                            <p:strVal val="#ppt_x"/>
                                          </p:val>
                                        </p:tav>
                                        <p:tav tm="100000">
                                          <p:val>
                                            <p:strVal val="#ppt_x"/>
                                          </p:val>
                                        </p:tav>
                                      </p:tavLst>
                                    </p:anim>
                                    <p:anim calcmode="lin" valueType="num">
                                      <p:cBhvr>
                                        <p:cTn id="29"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图片 11265" descr="FG36_00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3" y="147638"/>
            <a:ext cx="4473575"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文本框 11268"/>
          <p:cNvSpPr txBox="1">
            <a:spLocks noChangeArrowheads="1"/>
          </p:cNvSpPr>
          <p:nvPr/>
        </p:nvSpPr>
        <p:spPr bwMode="auto">
          <a:xfrm>
            <a:off x="3787775" y="476250"/>
            <a:ext cx="5037138"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2800" b="1">
                <a:ea typeface="宋体" panose="02010600030101010101" pitchFamily="2" charset="-122"/>
              </a:rPr>
              <a:t>综上所述，可以</a:t>
            </a:r>
            <a:r>
              <a:rPr lang="zh-CN" altLang="en-US" sz="2800" b="1">
                <a:solidFill>
                  <a:srgbClr val="FF0000"/>
                </a:solidFill>
                <a:ea typeface="宋体" panose="02010600030101010101" pitchFamily="2" charset="-122"/>
              </a:rPr>
              <a:t>归纳得到</a:t>
            </a:r>
            <a:r>
              <a:rPr lang="zh-CN" altLang="en-US" sz="2800" b="1">
                <a:ea typeface="宋体" panose="02010600030101010101" pitchFamily="2" charset="-122"/>
              </a:rPr>
              <a:t>什么结论呢？产生</a:t>
            </a:r>
            <a:r>
              <a:rPr lang="zh-CN" altLang="en-US" sz="2800" b="1">
                <a:solidFill>
                  <a:srgbClr val="FF0000"/>
                </a:solidFill>
                <a:ea typeface="宋体" panose="02010600030101010101" pitchFamily="2" charset="-122"/>
              </a:rPr>
              <a:t>明、暗条纹</a:t>
            </a:r>
            <a:r>
              <a:rPr lang="zh-CN" altLang="en-US" sz="2800" b="1">
                <a:ea typeface="宋体" panose="02010600030101010101" pitchFamily="2" charset="-122"/>
              </a:rPr>
              <a:t>的条件又是什么呢？</a:t>
            </a:r>
          </a:p>
        </p:txBody>
      </p:sp>
      <p:graphicFrame>
        <p:nvGraphicFramePr>
          <p:cNvPr id="11270" name="对象 11269"/>
          <p:cNvGraphicFramePr>
            <a:graphicFrameLocks noChangeAspect="1"/>
          </p:cNvGraphicFramePr>
          <p:nvPr>
            <p:extLst>
              <p:ext uri="{D42A27DB-BD31-4B8C-83A1-F6EECF244321}">
                <p14:modId xmlns:p14="http://schemas.microsoft.com/office/powerpoint/2010/main" val="3605773026"/>
              </p:ext>
            </p:extLst>
          </p:nvPr>
        </p:nvGraphicFramePr>
        <p:xfrm>
          <a:off x="4605338" y="3734272"/>
          <a:ext cx="3597275" cy="2041525"/>
        </p:xfrm>
        <a:graphic>
          <a:graphicData uri="http://schemas.openxmlformats.org/presentationml/2006/ole">
            <mc:AlternateContent xmlns:mc="http://schemas.openxmlformats.org/markup-compatibility/2006">
              <mc:Choice xmlns:v="urn:schemas-microsoft-com:vml" Requires="v">
                <p:oleObj spid="_x0000_s360479" r:id="rId4" imgW="1600200" imgH="812520" progId="Equation.3">
                  <p:embed/>
                </p:oleObj>
              </mc:Choice>
              <mc:Fallback>
                <p:oleObj r:id="rId4" imgW="1600200" imgH="812520" progId="Equation.3">
                  <p:embed/>
                  <p:pic>
                    <p:nvPicPr>
                      <p:cNvPr id="11270" name="对象 112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5338" y="3734272"/>
                        <a:ext cx="3597275" cy="2041525"/>
                      </a:xfrm>
                      <a:prstGeom prst="rect">
                        <a:avLst/>
                      </a:prstGeom>
                      <a:noFill/>
                      <a:ln w="349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文本框 11270"/>
          <p:cNvSpPr txBox="1">
            <a:spLocks noChangeArrowheads="1"/>
          </p:cNvSpPr>
          <p:nvPr/>
        </p:nvSpPr>
        <p:spPr bwMode="auto">
          <a:xfrm>
            <a:off x="1366838" y="3887788"/>
            <a:ext cx="2819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800" b="1">
                <a:solidFill>
                  <a:srgbClr val="FF0000"/>
                </a:solidFill>
                <a:ea typeface="宋体" panose="02010600030101010101" pitchFamily="2" charset="-122"/>
              </a:rPr>
              <a:t>奇数个</a:t>
            </a:r>
            <a:r>
              <a:rPr lang="zh-CN" altLang="en-US" sz="2800" b="1">
                <a:ea typeface="宋体" panose="02010600030101010101" pitchFamily="2" charset="-122"/>
              </a:rPr>
              <a:t>半波带</a:t>
            </a:r>
          </a:p>
        </p:txBody>
      </p:sp>
      <p:sp>
        <p:nvSpPr>
          <p:cNvPr id="11272" name="文本框 11271"/>
          <p:cNvSpPr txBox="1">
            <a:spLocks noChangeArrowheads="1"/>
          </p:cNvSpPr>
          <p:nvPr/>
        </p:nvSpPr>
        <p:spPr bwMode="auto">
          <a:xfrm>
            <a:off x="1443038" y="5032375"/>
            <a:ext cx="2819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800" b="1">
                <a:solidFill>
                  <a:srgbClr val="FF0000"/>
                </a:solidFill>
                <a:ea typeface="宋体" panose="02010600030101010101" pitchFamily="2" charset="-122"/>
              </a:rPr>
              <a:t>偶数个</a:t>
            </a:r>
            <a:r>
              <a:rPr lang="zh-CN" altLang="en-US" sz="2800" b="1">
                <a:ea typeface="宋体" panose="02010600030101010101" pitchFamily="2" charset="-122"/>
              </a:rPr>
              <a:t>半波带</a:t>
            </a:r>
          </a:p>
        </p:txBody>
      </p:sp>
    </p:spTree>
    <p:extLst>
      <p:ext uri="{BB962C8B-B14F-4D97-AF65-F5344CB8AC3E}">
        <p14:creationId xmlns:p14="http://schemas.microsoft.com/office/powerpoint/2010/main" val="1759983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blinds(horizontal)">
                                      <p:cBhvr>
                                        <p:cTn id="7" dur="500"/>
                                        <p:tgtEl>
                                          <p:spTgt spid="11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blinds(horizontal)">
                                      <p:cBhvr>
                                        <p:cTn id="12" dur="500"/>
                                        <p:tgtEl>
                                          <p:spTgt spid="112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71"/>
                                        </p:tgtEl>
                                        <p:attrNameLst>
                                          <p:attrName>style.visibility</p:attrName>
                                        </p:attrNameLst>
                                      </p:cBhvr>
                                      <p:to>
                                        <p:strVal val="visible"/>
                                      </p:to>
                                    </p:set>
                                    <p:animEffect transition="in" filter="blinds(horizontal)">
                                      <p:cBhvr>
                                        <p:cTn id="17" dur="500"/>
                                        <p:tgtEl>
                                          <p:spTgt spid="112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72"/>
                                        </p:tgtEl>
                                        <p:attrNameLst>
                                          <p:attrName>style.visibility</p:attrName>
                                        </p:attrNameLst>
                                      </p:cBhvr>
                                      <p:to>
                                        <p:strVal val="visible"/>
                                      </p:to>
                                    </p:set>
                                    <p:animEffect transition="in" filter="blinds(horizontal)">
                                      <p:cBhvr>
                                        <p:cTn id="22" dur="500"/>
                                        <p:tgtEl>
                                          <p:spTgt spid="1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ldLvl="0"/>
      <p:bldP spid="11271" grpId="0" bldLvl="0"/>
      <p:bldP spid="11272" grpId="0" bldLvl="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381000" y="304800"/>
            <a:ext cx="8763000" cy="250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buFontTx/>
              <a:buNone/>
            </a:pPr>
            <a:r>
              <a:rPr kumimoji="1" lang="zh-CN" altLang="en-US" sz="3600" b="1">
                <a:latin typeface="Times New Roman" pitchFamily="18" charset="0"/>
                <a:ea typeface="宋体" pitchFamily="2" charset="-122"/>
              </a:rPr>
              <a:t>        </a:t>
            </a:r>
            <a:r>
              <a:rPr kumimoji="1" lang="zh-CN" altLang="en-US" sz="3200" b="1">
                <a:solidFill>
                  <a:srgbClr val="FF0000"/>
                </a:solidFill>
                <a:latin typeface="Times New Roman" pitchFamily="18" charset="0"/>
                <a:ea typeface="宋体" pitchFamily="2" charset="-122"/>
              </a:rPr>
              <a:t>例</a:t>
            </a:r>
            <a:r>
              <a:rPr kumimoji="1" lang="en-US" altLang="zh-CN" sz="3200" b="1">
                <a:latin typeface="Times New Roman" pitchFamily="18" charset="0"/>
                <a:ea typeface="宋体" pitchFamily="2" charset="-122"/>
              </a:rPr>
              <a:t>: </a:t>
            </a:r>
            <a:r>
              <a:rPr kumimoji="1" lang="zh-CN" altLang="en-US" sz="3200" b="1">
                <a:latin typeface="Times New Roman" pitchFamily="18" charset="0"/>
                <a:ea typeface="宋体" pitchFamily="2" charset="-122"/>
              </a:rPr>
              <a:t>在单缝夫琅和费衍射示意图中，所</a:t>
            </a:r>
          </a:p>
          <a:p>
            <a:pPr eaLnBrk="0" hangingPunct="0">
              <a:lnSpc>
                <a:spcPct val="120000"/>
              </a:lnSpc>
              <a:buFontTx/>
              <a:buNone/>
            </a:pPr>
            <a:r>
              <a:rPr kumimoji="1" lang="zh-CN" altLang="en-US" sz="3200" b="1">
                <a:latin typeface="Times New Roman" pitchFamily="18" charset="0"/>
                <a:ea typeface="宋体" pitchFamily="2" charset="-122"/>
              </a:rPr>
              <a:t>画出的各条正入射光线间距相等，那么光线</a:t>
            </a:r>
          </a:p>
          <a:p>
            <a:pPr eaLnBrk="0" hangingPunct="0">
              <a:lnSpc>
                <a:spcPct val="120000"/>
              </a:lnSpc>
              <a:buFontTx/>
              <a:buNone/>
            </a:pPr>
            <a:r>
              <a:rPr kumimoji="1" lang="zh-CN" altLang="en-US" sz="3200" b="1">
                <a:latin typeface="Times New Roman" pitchFamily="18" charset="0"/>
                <a:ea typeface="宋体" pitchFamily="2" charset="-122"/>
              </a:rPr>
              <a:t>  </a:t>
            </a:r>
            <a:r>
              <a:rPr kumimoji="1" lang="en-US" altLang="zh-CN" sz="3200" b="1">
                <a:latin typeface="Times New Roman" pitchFamily="18" charset="0"/>
                <a:ea typeface="宋体" pitchFamily="2" charset="-122"/>
              </a:rPr>
              <a:t>1</a:t>
            </a:r>
            <a:r>
              <a:rPr kumimoji="1" lang="zh-CN" altLang="en-US" sz="3200" b="1">
                <a:latin typeface="Times New Roman" pitchFamily="18" charset="0"/>
                <a:ea typeface="宋体" pitchFamily="2" charset="-122"/>
              </a:rPr>
              <a:t>与 </a:t>
            </a:r>
            <a:r>
              <a:rPr kumimoji="1" lang="en-US" altLang="zh-CN" sz="3200" b="1">
                <a:latin typeface="Times New Roman" pitchFamily="18" charset="0"/>
                <a:ea typeface="宋体" pitchFamily="2" charset="-122"/>
              </a:rPr>
              <a:t>3 </a:t>
            </a:r>
            <a:r>
              <a:rPr kumimoji="1" lang="zh-CN" altLang="en-US" sz="3200" b="1">
                <a:latin typeface="Times New Roman" pitchFamily="18" charset="0"/>
                <a:ea typeface="宋体" pitchFamily="2" charset="-122"/>
              </a:rPr>
              <a:t>在屏上</a:t>
            </a:r>
            <a:r>
              <a:rPr kumimoji="1" lang="en-US" altLang="zh-CN" sz="3200" b="1">
                <a:latin typeface="Times New Roman" pitchFamily="18" charset="0"/>
                <a:ea typeface="宋体" pitchFamily="2" charset="-122"/>
              </a:rPr>
              <a:t>P</a:t>
            </a:r>
            <a:r>
              <a:rPr kumimoji="1" lang="zh-CN" altLang="en-US" sz="3200" b="1">
                <a:latin typeface="Times New Roman" pitchFamily="18" charset="0"/>
                <a:ea typeface="宋体" pitchFamily="2" charset="-122"/>
              </a:rPr>
              <a:t>点相遇时的位相差为＿＿，</a:t>
            </a:r>
          </a:p>
          <a:p>
            <a:pPr eaLnBrk="0" hangingPunct="0">
              <a:lnSpc>
                <a:spcPct val="120000"/>
              </a:lnSpc>
              <a:buFontTx/>
              <a:buNone/>
            </a:pPr>
            <a:r>
              <a:rPr kumimoji="1" lang="zh-CN" altLang="en-US" sz="3200" b="1">
                <a:latin typeface="Times New Roman" pitchFamily="18" charset="0"/>
                <a:ea typeface="宋体" pitchFamily="2" charset="-122"/>
              </a:rPr>
              <a:t> </a:t>
            </a:r>
            <a:r>
              <a:rPr kumimoji="1" lang="en-US" altLang="zh-CN" sz="3200" b="1">
                <a:latin typeface="Times New Roman" pitchFamily="18" charset="0"/>
                <a:ea typeface="宋体" pitchFamily="2" charset="-122"/>
              </a:rPr>
              <a:t>P </a:t>
            </a:r>
            <a:r>
              <a:rPr kumimoji="1" lang="zh-CN" altLang="en-US" sz="3200" b="1">
                <a:latin typeface="Times New Roman" pitchFamily="18" charset="0"/>
                <a:ea typeface="宋体" pitchFamily="2" charset="-122"/>
              </a:rPr>
              <a:t>点应为＿＿点。</a:t>
            </a:r>
            <a:endParaRPr kumimoji="1" lang="zh-CN" altLang="en-US" sz="3200">
              <a:latin typeface="Times New Roman" pitchFamily="18" charset="0"/>
              <a:ea typeface="宋体" pitchFamily="2" charset="-122"/>
            </a:endParaRPr>
          </a:p>
        </p:txBody>
      </p:sp>
      <p:grpSp>
        <p:nvGrpSpPr>
          <p:cNvPr id="59395" name="Group 3"/>
          <p:cNvGrpSpPr>
            <a:grpSpLocks/>
          </p:cNvGrpSpPr>
          <p:nvPr/>
        </p:nvGrpSpPr>
        <p:grpSpPr bwMode="auto">
          <a:xfrm>
            <a:off x="990600" y="2362200"/>
            <a:ext cx="7620000" cy="4246563"/>
            <a:chOff x="288" y="1296"/>
            <a:chExt cx="5376" cy="2955"/>
          </a:xfrm>
        </p:grpSpPr>
        <p:grpSp>
          <p:nvGrpSpPr>
            <p:cNvPr id="59396" name="Group 4"/>
            <p:cNvGrpSpPr>
              <a:grpSpLocks/>
            </p:cNvGrpSpPr>
            <p:nvPr/>
          </p:nvGrpSpPr>
          <p:grpSpPr bwMode="auto">
            <a:xfrm>
              <a:off x="816" y="1296"/>
              <a:ext cx="4848" cy="2880"/>
              <a:chOff x="1247" y="675"/>
              <a:chExt cx="4848" cy="2880"/>
            </a:xfrm>
          </p:grpSpPr>
          <p:sp>
            <p:nvSpPr>
              <p:cNvPr id="59397" name="Arc 5"/>
              <p:cNvSpPr>
                <a:spLocks/>
              </p:cNvSpPr>
              <p:nvPr/>
            </p:nvSpPr>
            <p:spPr bwMode="auto">
              <a:xfrm rot="2662839">
                <a:off x="1247" y="675"/>
                <a:ext cx="2888" cy="2880"/>
              </a:xfrm>
              <a:custGeom>
                <a:avLst/>
                <a:gdLst>
                  <a:gd name="G0" fmla="+- 0 0 0"/>
                  <a:gd name="G1" fmla="+- 19382 0 0"/>
                  <a:gd name="G2" fmla="+- 21600 0 0"/>
                  <a:gd name="T0" fmla="*/ 9535 w 19498"/>
                  <a:gd name="T1" fmla="*/ 0 h 19382"/>
                  <a:gd name="T2" fmla="*/ 19498 w 19498"/>
                  <a:gd name="T3" fmla="*/ 10088 h 19382"/>
                  <a:gd name="T4" fmla="*/ 0 w 19498"/>
                  <a:gd name="T5" fmla="*/ 19382 h 19382"/>
                </a:gdLst>
                <a:ahLst/>
                <a:cxnLst>
                  <a:cxn ang="0">
                    <a:pos x="T0" y="T1"/>
                  </a:cxn>
                  <a:cxn ang="0">
                    <a:pos x="T2" y="T3"/>
                  </a:cxn>
                  <a:cxn ang="0">
                    <a:pos x="T4" y="T5"/>
                  </a:cxn>
                </a:cxnLst>
                <a:rect l="0" t="0" r="r" b="b"/>
                <a:pathLst>
                  <a:path w="19498" h="19382" fill="none" extrusionOk="0">
                    <a:moveTo>
                      <a:pt x="9534" y="0"/>
                    </a:moveTo>
                    <a:cubicBezTo>
                      <a:pt x="13896" y="2146"/>
                      <a:pt x="17406" y="5700"/>
                      <a:pt x="19498" y="10087"/>
                    </a:cubicBezTo>
                  </a:path>
                  <a:path w="19498" h="19382" stroke="0" extrusionOk="0">
                    <a:moveTo>
                      <a:pt x="9534" y="0"/>
                    </a:moveTo>
                    <a:cubicBezTo>
                      <a:pt x="13896" y="2146"/>
                      <a:pt x="17406" y="5700"/>
                      <a:pt x="19498" y="10087"/>
                    </a:cubicBezTo>
                    <a:lnTo>
                      <a:pt x="0" y="19382"/>
                    </a:lnTo>
                    <a:close/>
                  </a:path>
                </a:pathLst>
              </a:cu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FontTx/>
                  <a:buNone/>
                </a:pPr>
                <a:endParaRPr kumimoji="1" lang="zh-CN" altLang="en-US" sz="2400">
                  <a:latin typeface="Times New Roman" pitchFamily="18" charset="0"/>
                  <a:ea typeface="宋体" pitchFamily="2" charset="-122"/>
                </a:endParaRPr>
              </a:p>
            </p:txBody>
          </p:sp>
          <p:sp>
            <p:nvSpPr>
              <p:cNvPr id="59398" name="Arc 6"/>
              <p:cNvSpPr>
                <a:spLocks/>
              </p:cNvSpPr>
              <p:nvPr/>
            </p:nvSpPr>
            <p:spPr bwMode="auto">
              <a:xfrm rot="18937161" flipH="1">
                <a:off x="3207" y="675"/>
                <a:ext cx="2888" cy="2880"/>
              </a:xfrm>
              <a:custGeom>
                <a:avLst/>
                <a:gdLst>
                  <a:gd name="G0" fmla="+- 0 0 0"/>
                  <a:gd name="G1" fmla="+- 19382 0 0"/>
                  <a:gd name="G2" fmla="+- 21600 0 0"/>
                  <a:gd name="T0" fmla="*/ 9535 w 19496"/>
                  <a:gd name="T1" fmla="*/ 0 h 19382"/>
                  <a:gd name="T2" fmla="*/ 19496 w 19496"/>
                  <a:gd name="T3" fmla="*/ 10084 h 19382"/>
                  <a:gd name="T4" fmla="*/ 0 w 19496"/>
                  <a:gd name="T5" fmla="*/ 19382 h 19382"/>
                </a:gdLst>
                <a:ahLst/>
                <a:cxnLst>
                  <a:cxn ang="0">
                    <a:pos x="T0" y="T1"/>
                  </a:cxn>
                  <a:cxn ang="0">
                    <a:pos x="T2" y="T3"/>
                  </a:cxn>
                  <a:cxn ang="0">
                    <a:pos x="T4" y="T5"/>
                  </a:cxn>
                </a:cxnLst>
                <a:rect l="0" t="0" r="r" b="b"/>
                <a:pathLst>
                  <a:path w="19496" h="19382" fill="none" extrusionOk="0">
                    <a:moveTo>
                      <a:pt x="9534" y="0"/>
                    </a:moveTo>
                    <a:cubicBezTo>
                      <a:pt x="13894" y="2145"/>
                      <a:pt x="17404" y="5697"/>
                      <a:pt x="19496" y="10083"/>
                    </a:cubicBezTo>
                  </a:path>
                  <a:path w="19496" h="19382" stroke="0" extrusionOk="0">
                    <a:moveTo>
                      <a:pt x="9534" y="0"/>
                    </a:moveTo>
                    <a:cubicBezTo>
                      <a:pt x="13894" y="2145"/>
                      <a:pt x="17404" y="5697"/>
                      <a:pt x="19496" y="10083"/>
                    </a:cubicBezTo>
                    <a:lnTo>
                      <a:pt x="0" y="19382"/>
                    </a:lnTo>
                    <a:close/>
                  </a:path>
                </a:pathLst>
              </a:cu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FontTx/>
                  <a:buNone/>
                </a:pPr>
                <a:endParaRPr kumimoji="1" lang="zh-CN" altLang="en-US" sz="2400">
                  <a:latin typeface="Times New Roman" pitchFamily="18" charset="0"/>
                  <a:ea typeface="宋体" pitchFamily="2" charset="-122"/>
                </a:endParaRPr>
              </a:p>
            </p:txBody>
          </p:sp>
        </p:grpSp>
        <p:sp>
          <p:nvSpPr>
            <p:cNvPr id="59399" name="Line 7"/>
            <p:cNvSpPr>
              <a:spLocks noChangeShapeType="1"/>
            </p:cNvSpPr>
            <p:nvPr/>
          </p:nvSpPr>
          <p:spPr bwMode="auto">
            <a:xfrm>
              <a:off x="528" y="2256"/>
              <a:ext cx="105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0" name="Line 8"/>
            <p:cNvSpPr>
              <a:spLocks noChangeShapeType="1"/>
            </p:cNvSpPr>
            <p:nvPr/>
          </p:nvSpPr>
          <p:spPr bwMode="auto">
            <a:xfrm>
              <a:off x="528" y="2496"/>
              <a:ext cx="105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1" name="Line 9"/>
            <p:cNvSpPr>
              <a:spLocks noChangeShapeType="1"/>
            </p:cNvSpPr>
            <p:nvPr/>
          </p:nvSpPr>
          <p:spPr bwMode="auto">
            <a:xfrm>
              <a:off x="528" y="2736"/>
              <a:ext cx="105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2" name="Line 10"/>
            <p:cNvSpPr>
              <a:spLocks noChangeShapeType="1"/>
            </p:cNvSpPr>
            <p:nvPr/>
          </p:nvSpPr>
          <p:spPr bwMode="auto">
            <a:xfrm>
              <a:off x="528" y="2976"/>
              <a:ext cx="105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3" name="Line 11"/>
            <p:cNvSpPr>
              <a:spLocks noChangeShapeType="1"/>
            </p:cNvSpPr>
            <p:nvPr/>
          </p:nvSpPr>
          <p:spPr bwMode="auto">
            <a:xfrm flipV="1">
              <a:off x="1584" y="1728"/>
              <a:ext cx="0" cy="528"/>
            </a:xfrm>
            <a:prstGeom prst="line">
              <a:avLst/>
            </a:prstGeom>
            <a:noFill/>
            <a:ln w="76200">
              <a:solidFill>
                <a:srgbClr val="00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4" name="Line 12"/>
            <p:cNvSpPr>
              <a:spLocks noChangeShapeType="1"/>
            </p:cNvSpPr>
            <p:nvPr/>
          </p:nvSpPr>
          <p:spPr bwMode="auto">
            <a:xfrm flipV="1">
              <a:off x="1584" y="3216"/>
              <a:ext cx="0" cy="528"/>
            </a:xfrm>
            <a:prstGeom prst="line">
              <a:avLst/>
            </a:prstGeom>
            <a:noFill/>
            <a:ln w="76200">
              <a:solidFill>
                <a:srgbClr val="00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5" name="Line 13"/>
            <p:cNvSpPr>
              <a:spLocks noChangeShapeType="1"/>
            </p:cNvSpPr>
            <p:nvPr/>
          </p:nvSpPr>
          <p:spPr bwMode="auto">
            <a:xfrm>
              <a:off x="528" y="3216"/>
              <a:ext cx="105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6" name="Line 14"/>
            <p:cNvSpPr>
              <a:spLocks noChangeShapeType="1"/>
            </p:cNvSpPr>
            <p:nvPr/>
          </p:nvSpPr>
          <p:spPr bwMode="auto">
            <a:xfrm>
              <a:off x="1584" y="2736"/>
              <a:ext cx="3504"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7" name="Line 15"/>
            <p:cNvSpPr>
              <a:spLocks noChangeShapeType="1"/>
            </p:cNvSpPr>
            <p:nvPr/>
          </p:nvSpPr>
          <p:spPr bwMode="auto">
            <a:xfrm>
              <a:off x="5088" y="1680"/>
              <a:ext cx="0" cy="21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8" name="Line 16"/>
            <p:cNvSpPr>
              <a:spLocks noChangeShapeType="1"/>
            </p:cNvSpPr>
            <p:nvPr/>
          </p:nvSpPr>
          <p:spPr bwMode="auto">
            <a:xfrm flipV="1">
              <a:off x="1584" y="2496"/>
              <a:ext cx="3504"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9" name="Line 17"/>
            <p:cNvSpPr>
              <a:spLocks noChangeShapeType="1"/>
            </p:cNvSpPr>
            <p:nvPr/>
          </p:nvSpPr>
          <p:spPr bwMode="auto">
            <a:xfrm flipV="1">
              <a:off x="1584" y="2976"/>
              <a:ext cx="1584"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0" name="Line 18"/>
            <p:cNvSpPr>
              <a:spLocks noChangeShapeType="1"/>
            </p:cNvSpPr>
            <p:nvPr/>
          </p:nvSpPr>
          <p:spPr bwMode="auto">
            <a:xfrm flipV="1">
              <a:off x="1584" y="2496"/>
              <a:ext cx="1584"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1" name="Line 19"/>
            <p:cNvSpPr>
              <a:spLocks noChangeShapeType="1"/>
            </p:cNvSpPr>
            <p:nvPr/>
          </p:nvSpPr>
          <p:spPr bwMode="auto">
            <a:xfrm flipV="1">
              <a:off x="1584" y="2256"/>
              <a:ext cx="1584"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2" name="Line 20"/>
            <p:cNvSpPr>
              <a:spLocks noChangeShapeType="1"/>
            </p:cNvSpPr>
            <p:nvPr/>
          </p:nvSpPr>
          <p:spPr bwMode="auto">
            <a:xfrm flipV="1">
              <a:off x="1584" y="2016"/>
              <a:ext cx="1584"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3" name="Line 21"/>
            <p:cNvSpPr>
              <a:spLocks noChangeShapeType="1"/>
            </p:cNvSpPr>
            <p:nvPr/>
          </p:nvSpPr>
          <p:spPr bwMode="auto">
            <a:xfrm>
              <a:off x="3168" y="2016"/>
              <a:ext cx="192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4" name="Line 22"/>
            <p:cNvSpPr>
              <a:spLocks noChangeShapeType="1"/>
            </p:cNvSpPr>
            <p:nvPr/>
          </p:nvSpPr>
          <p:spPr bwMode="auto">
            <a:xfrm>
              <a:off x="3168" y="2256"/>
              <a:ext cx="192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5" name="Line 23"/>
            <p:cNvSpPr>
              <a:spLocks noChangeShapeType="1"/>
            </p:cNvSpPr>
            <p:nvPr/>
          </p:nvSpPr>
          <p:spPr bwMode="auto">
            <a:xfrm>
              <a:off x="3168" y="2496"/>
              <a:ext cx="192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6" name="Line 24"/>
            <p:cNvSpPr>
              <a:spLocks noChangeShapeType="1"/>
            </p:cNvSpPr>
            <p:nvPr/>
          </p:nvSpPr>
          <p:spPr bwMode="auto">
            <a:xfrm flipV="1">
              <a:off x="3168" y="2496"/>
              <a:ext cx="192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7" name="Line 25"/>
            <p:cNvSpPr>
              <a:spLocks noChangeShapeType="1"/>
            </p:cNvSpPr>
            <p:nvPr/>
          </p:nvSpPr>
          <p:spPr bwMode="auto">
            <a:xfrm>
              <a:off x="672" y="2256"/>
              <a:ext cx="240"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8" name="Line 26"/>
            <p:cNvSpPr>
              <a:spLocks noChangeShapeType="1"/>
            </p:cNvSpPr>
            <p:nvPr/>
          </p:nvSpPr>
          <p:spPr bwMode="auto">
            <a:xfrm>
              <a:off x="672" y="2496"/>
              <a:ext cx="240"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9" name="Line 27"/>
            <p:cNvSpPr>
              <a:spLocks noChangeShapeType="1"/>
            </p:cNvSpPr>
            <p:nvPr/>
          </p:nvSpPr>
          <p:spPr bwMode="auto">
            <a:xfrm>
              <a:off x="672" y="2736"/>
              <a:ext cx="240"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0" name="Line 28"/>
            <p:cNvSpPr>
              <a:spLocks noChangeShapeType="1"/>
            </p:cNvSpPr>
            <p:nvPr/>
          </p:nvSpPr>
          <p:spPr bwMode="auto">
            <a:xfrm>
              <a:off x="672" y="2976"/>
              <a:ext cx="240"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1" name="Line 29"/>
            <p:cNvSpPr>
              <a:spLocks noChangeShapeType="1"/>
            </p:cNvSpPr>
            <p:nvPr/>
          </p:nvSpPr>
          <p:spPr bwMode="auto">
            <a:xfrm>
              <a:off x="672" y="3216"/>
              <a:ext cx="240"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2" name="Line 30"/>
            <p:cNvSpPr>
              <a:spLocks noChangeShapeType="1"/>
            </p:cNvSpPr>
            <p:nvPr/>
          </p:nvSpPr>
          <p:spPr bwMode="auto">
            <a:xfrm>
              <a:off x="3936" y="2196"/>
              <a:ext cx="144" cy="48"/>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3" name="Line 31"/>
            <p:cNvSpPr>
              <a:spLocks noChangeShapeType="1"/>
            </p:cNvSpPr>
            <p:nvPr/>
          </p:nvSpPr>
          <p:spPr bwMode="auto">
            <a:xfrm>
              <a:off x="3936" y="2352"/>
              <a:ext cx="144"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4" name="Line 32"/>
            <p:cNvSpPr>
              <a:spLocks noChangeShapeType="1"/>
            </p:cNvSpPr>
            <p:nvPr/>
          </p:nvSpPr>
          <p:spPr bwMode="auto">
            <a:xfrm>
              <a:off x="3888" y="2496"/>
              <a:ext cx="192"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5" name="Line 33"/>
            <p:cNvSpPr>
              <a:spLocks noChangeShapeType="1"/>
            </p:cNvSpPr>
            <p:nvPr/>
          </p:nvSpPr>
          <p:spPr bwMode="auto">
            <a:xfrm flipV="1">
              <a:off x="3792" y="2628"/>
              <a:ext cx="288" cy="48"/>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6" name="Line 34"/>
            <p:cNvSpPr>
              <a:spLocks noChangeShapeType="1"/>
            </p:cNvSpPr>
            <p:nvPr/>
          </p:nvSpPr>
          <p:spPr bwMode="auto">
            <a:xfrm flipV="1">
              <a:off x="3888" y="2736"/>
              <a:ext cx="192" cy="48"/>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7" name="Line 35"/>
            <p:cNvSpPr>
              <a:spLocks noChangeShapeType="1"/>
            </p:cNvSpPr>
            <p:nvPr/>
          </p:nvSpPr>
          <p:spPr bwMode="auto">
            <a:xfrm>
              <a:off x="1632" y="3216"/>
              <a:ext cx="96" cy="6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8" name="Line 36"/>
            <p:cNvSpPr>
              <a:spLocks noChangeShapeType="1"/>
            </p:cNvSpPr>
            <p:nvPr/>
          </p:nvSpPr>
          <p:spPr bwMode="auto">
            <a:xfrm>
              <a:off x="1632" y="2256"/>
              <a:ext cx="240" cy="16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9" name="Line 37"/>
            <p:cNvSpPr>
              <a:spLocks noChangeShapeType="1"/>
            </p:cNvSpPr>
            <p:nvPr/>
          </p:nvSpPr>
          <p:spPr bwMode="auto">
            <a:xfrm flipV="1">
              <a:off x="1536" y="3792"/>
              <a:ext cx="192" cy="48"/>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30" name="Line 38"/>
            <p:cNvSpPr>
              <a:spLocks noChangeShapeType="1"/>
            </p:cNvSpPr>
            <p:nvPr/>
          </p:nvSpPr>
          <p:spPr bwMode="auto">
            <a:xfrm flipH="1">
              <a:off x="1872" y="3744"/>
              <a:ext cx="192" cy="48"/>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31" name="Line 39"/>
            <p:cNvSpPr>
              <a:spLocks noChangeShapeType="1"/>
            </p:cNvSpPr>
            <p:nvPr/>
          </p:nvSpPr>
          <p:spPr bwMode="auto">
            <a:xfrm>
              <a:off x="5088" y="384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32" name="Line 40"/>
            <p:cNvSpPr>
              <a:spLocks noChangeShapeType="1"/>
            </p:cNvSpPr>
            <p:nvPr/>
          </p:nvSpPr>
          <p:spPr bwMode="auto">
            <a:xfrm>
              <a:off x="3216" y="3792"/>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33" name="Line 41"/>
            <p:cNvSpPr>
              <a:spLocks noChangeShapeType="1"/>
            </p:cNvSpPr>
            <p:nvPr/>
          </p:nvSpPr>
          <p:spPr bwMode="auto">
            <a:xfrm>
              <a:off x="3216" y="3984"/>
              <a:ext cx="720" cy="0"/>
            </a:xfrm>
            <a:prstGeom prst="line">
              <a:avLst/>
            </a:prstGeom>
            <a:noFill/>
            <a:ln w="2857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34" name="Line 42"/>
            <p:cNvSpPr>
              <a:spLocks noChangeShapeType="1"/>
            </p:cNvSpPr>
            <p:nvPr/>
          </p:nvSpPr>
          <p:spPr bwMode="auto">
            <a:xfrm>
              <a:off x="4320" y="3984"/>
              <a:ext cx="768"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35" name="Text Box 43"/>
            <p:cNvSpPr txBox="1">
              <a:spLocks noChangeArrowheads="1"/>
            </p:cNvSpPr>
            <p:nvPr/>
          </p:nvSpPr>
          <p:spPr bwMode="auto">
            <a:xfrm>
              <a:off x="1596" y="3848"/>
              <a:ext cx="62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None/>
              </a:pPr>
              <a:r>
                <a:rPr kumimoji="1" lang="en-US" altLang="zh-CN" sz="3200" b="1">
                  <a:latin typeface="Times New Roman" pitchFamily="18" charset="0"/>
                  <a:ea typeface="宋体" pitchFamily="2" charset="-122"/>
                </a:rPr>
                <a:t>2λ</a:t>
              </a:r>
              <a:endParaRPr kumimoji="1" lang="en-US" altLang="zh-CN" sz="2400">
                <a:latin typeface="Times New Roman" pitchFamily="18" charset="0"/>
                <a:ea typeface="宋体" pitchFamily="2" charset="-122"/>
              </a:endParaRPr>
            </a:p>
          </p:txBody>
        </p:sp>
        <p:sp>
          <p:nvSpPr>
            <p:cNvPr id="59436" name="Text Box 44"/>
            <p:cNvSpPr txBox="1">
              <a:spLocks noChangeArrowheads="1"/>
            </p:cNvSpPr>
            <p:nvPr/>
          </p:nvSpPr>
          <p:spPr bwMode="auto">
            <a:xfrm>
              <a:off x="3984" y="3791"/>
              <a:ext cx="384"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None/>
              </a:pPr>
              <a:r>
                <a:rPr kumimoji="1" lang="en-US" altLang="zh-CN" sz="2800" b="1" i="1">
                  <a:latin typeface="Times New Roman" pitchFamily="18" charset="0"/>
                  <a:ea typeface="宋体" pitchFamily="2" charset="-122"/>
                </a:rPr>
                <a:t>f</a:t>
              </a:r>
            </a:p>
          </p:txBody>
        </p:sp>
        <p:sp>
          <p:nvSpPr>
            <p:cNvPr id="59437" name="Text Box 45"/>
            <p:cNvSpPr txBox="1">
              <a:spLocks noChangeArrowheads="1"/>
            </p:cNvSpPr>
            <p:nvPr/>
          </p:nvSpPr>
          <p:spPr bwMode="auto">
            <a:xfrm>
              <a:off x="5184" y="2352"/>
              <a:ext cx="384"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None/>
              </a:pPr>
              <a:r>
                <a:rPr kumimoji="1" lang="en-US" altLang="zh-CN" sz="2800" b="1" i="1">
                  <a:latin typeface="Times New Roman" pitchFamily="18" charset="0"/>
                  <a:ea typeface="宋体" pitchFamily="2" charset="-122"/>
                </a:rPr>
                <a:t>P</a:t>
              </a:r>
              <a:endParaRPr kumimoji="1" lang="en-US" altLang="zh-CN" sz="2800">
                <a:latin typeface="Times New Roman" pitchFamily="18" charset="0"/>
                <a:ea typeface="宋体" pitchFamily="2" charset="-122"/>
              </a:endParaRPr>
            </a:p>
          </p:txBody>
        </p:sp>
        <p:sp>
          <p:nvSpPr>
            <p:cNvPr id="59438" name="Text Box 46"/>
            <p:cNvSpPr txBox="1">
              <a:spLocks noChangeArrowheads="1"/>
            </p:cNvSpPr>
            <p:nvPr/>
          </p:nvSpPr>
          <p:spPr bwMode="auto">
            <a:xfrm>
              <a:off x="288" y="2064"/>
              <a:ext cx="192"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None/>
              </a:pPr>
              <a:r>
                <a:rPr kumimoji="1" lang="en-US" altLang="zh-CN" sz="2800" b="1">
                  <a:latin typeface="Times New Roman" pitchFamily="18" charset="0"/>
                  <a:ea typeface="宋体" pitchFamily="2" charset="-122"/>
                </a:rPr>
                <a:t>1</a:t>
              </a:r>
              <a:endParaRPr kumimoji="1" lang="en-US" altLang="zh-CN" sz="2400">
                <a:latin typeface="Times New Roman" pitchFamily="18" charset="0"/>
                <a:ea typeface="宋体" pitchFamily="2" charset="-122"/>
              </a:endParaRPr>
            </a:p>
          </p:txBody>
        </p:sp>
        <p:sp>
          <p:nvSpPr>
            <p:cNvPr id="59439" name="Text Box 47"/>
            <p:cNvSpPr txBox="1">
              <a:spLocks noChangeArrowheads="1"/>
            </p:cNvSpPr>
            <p:nvPr/>
          </p:nvSpPr>
          <p:spPr bwMode="auto">
            <a:xfrm>
              <a:off x="288" y="2544"/>
              <a:ext cx="288"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None/>
              </a:pPr>
              <a:r>
                <a:rPr kumimoji="1" lang="en-US" altLang="zh-CN" sz="2800" b="1">
                  <a:latin typeface="Times New Roman" pitchFamily="18" charset="0"/>
                  <a:ea typeface="宋体" pitchFamily="2" charset="-122"/>
                </a:rPr>
                <a:t>3</a:t>
              </a:r>
              <a:endParaRPr kumimoji="1" lang="en-US" altLang="zh-CN" sz="2400">
                <a:latin typeface="Times New Roman" pitchFamily="18" charset="0"/>
                <a:ea typeface="宋体" pitchFamily="2" charset="-122"/>
              </a:endParaRPr>
            </a:p>
          </p:txBody>
        </p:sp>
        <p:sp>
          <p:nvSpPr>
            <p:cNvPr id="59440" name="Text Box 48"/>
            <p:cNvSpPr txBox="1">
              <a:spLocks noChangeArrowheads="1"/>
            </p:cNvSpPr>
            <p:nvPr/>
          </p:nvSpPr>
          <p:spPr bwMode="auto">
            <a:xfrm>
              <a:off x="288" y="3024"/>
              <a:ext cx="240"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None/>
              </a:pPr>
              <a:r>
                <a:rPr kumimoji="1" lang="en-US" altLang="zh-CN" sz="2800" b="1">
                  <a:latin typeface="Times New Roman" pitchFamily="18" charset="0"/>
                  <a:ea typeface="宋体" pitchFamily="2" charset="-122"/>
                </a:rPr>
                <a:t>5</a:t>
              </a:r>
              <a:endParaRPr kumimoji="1" lang="en-US" altLang="zh-CN" sz="2400">
                <a:latin typeface="Times New Roman" pitchFamily="18" charset="0"/>
                <a:ea typeface="宋体" pitchFamily="2" charset="-122"/>
              </a:endParaRPr>
            </a:p>
          </p:txBody>
        </p:sp>
        <p:sp>
          <p:nvSpPr>
            <p:cNvPr id="59441" name="Text Box 49"/>
            <p:cNvSpPr txBox="1">
              <a:spLocks noChangeArrowheads="1"/>
            </p:cNvSpPr>
            <p:nvPr/>
          </p:nvSpPr>
          <p:spPr bwMode="auto">
            <a:xfrm>
              <a:off x="3456" y="1920"/>
              <a:ext cx="192"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None/>
              </a:pPr>
              <a:r>
                <a:rPr kumimoji="1" lang="en-US" altLang="zh-CN" sz="2800" b="1">
                  <a:latin typeface="Times New Roman" pitchFamily="18" charset="0"/>
                  <a:ea typeface="宋体" pitchFamily="2" charset="-122"/>
                </a:rPr>
                <a:t>1</a:t>
              </a:r>
              <a:endParaRPr kumimoji="1" lang="en-US" altLang="zh-CN" sz="2400">
                <a:latin typeface="Times New Roman" pitchFamily="18" charset="0"/>
                <a:ea typeface="宋体" pitchFamily="2" charset="-122"/>
              </a:endParaRPr>
            </a:p>
          </p:txBody>
        </p:sp>
        <p:sp>
          <p:nvSpPr>
            <p:cNvPr id="59442" name="Text Box 50"/>
            <p:cNvSpPr txBox="1">
              <a:spLocks noChangeArrowheads="1"/>
            </p:cNvSpPr>
            <p:nvPr/>
          </p:nvSpPr>
          <p:spPr bwMode="auto">
            <a:xfrm>
              <a:off x="3408" y="2303"/>
              <a:ext cx="288"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None/>
              </a:pPr>
              <a:r>
                <a:rPr kumimoji="1" lang="en-US" altLang="zh-CN" sz="2800" b="1">
                  <a:latin typeface="Times New Roman" pitchFamily="18" charset="0"/>
                  <a:ea typeface="宋体" pitchFamily="2" charset="-122"/>
                </a:rPr>
                <a:t>3</a:t>
              </a:r>
              <a:endParaRPr kumimoji="1" lang="en-US" altLang="zh-CN" sz="2400">
                <a:latin typeface="Times New Roman" pitchFamily="18" charset="0"/>
                <a:ea typeface="宋体" pitchFamily="2" charset="-122"/>
              </a:endParaRPr>
            </a:p>
          </p:txBody>
        </p:sp>
        <p:sp>
          <p:nvSpPr>
            <p:cNvPr id="59443" name="Text Box 51"/>
            <p:cNvSpPr txBox="1">
              <a:spLocks noChangeArrowheads="1"/>
            </p:cNvSpPr>
            <p:nvPr/>
          </p:nvSpPr>
          <p:spPr bwMode="auto">
            <a:xfrm>
              <a:off x="3456" y="2736"/>
              <a:ext cx="240"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None/>
              </a:pPr>
              <a:r>
                <a:rPr kumimoji="1" lang="en-US" altLang="zh-CN" sz="2800" b="1">
                  <a:latin typeface="Times New Roman" pitchFamily="18" charset="0"/>
                  <a:ea typeface="宋体" pitchFamily="2" charset="-122"/>
                </a:rPr>
                <a:t>5</a:t>
              </a:r>
              <a:endParaRPr kumimoji="1" lang="en-US" altLang="zh-CN" sz="2400">
                <a:latin typeface="Times New Roman" pitchFamily="18" charset="0"/>
                <a:ea typeface="宋体" pitchFamily="2" charset="-122"/>
              </a:endParaRPr>
            </a:p>
          </p:txBody>
        </p:sp>
      </p:grpSp>
      <p:sp>
        <p:nvSpPr>
          <p:cNvPr id="59444" name="Text Box 52"/>
          <p:cNvSpPr txBox="1">
            <a:spLocks noChangeArrowheads="1"/>
          </p:cNvSpPr>
          <p:nvPr/>
        </p:nvSpPr>
        <p:spPr bwMode="auto">
          <a:xfrm>
            <a:off x="6934200" y="1524000"/>
            <a:ext cx="990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None/>
            </a:pPr>
            <a:r>
              <a:rPr kumimoji="1" lang="en-US" altLang="zh-CN" sz="3200" b="1">
                <a:solidFill>
                  <a:srgbClr val="FF0000"/>
                </a:solidFill>
                <a:latin typeface="Times New Roman" pitchFamily="18" charset="0"/>
                <a:ea typeface="宋体" pitchFamily="2" charset="-122"/>
              </a:rPr>
              <a:t>2π</a:t>
            </a:r>
            <a:endParaRPr kumimoji="1" lang="en-US" altLang="zh-CN" sz="2400">
              <a:latin typeface="Times New Roman" pitchFamily="18" charset="0"/>
              <a:ea typeface="宋体" pitchFamily="2" charset="-122"/>
            </a:endParaRPr>
          </a:p>
        </p:txBody>
      </p:sp>
      <p:sp>
        <p:nvSpPr>
          <p:cNvPr id="59445" name="Text Box 53"/>
          <p:cNvSpPr txBox="1">
            <a:spLocks noChangeArrowheads="1"/>
          </p:cNvSpPr>
          <p:nvPr/>
        </p:nvSpPr>
        <p:spPr bwMode="auto">
          <a:xfrm>
            <a:off x="2209800" y="2133600"/>
            <a:ext cx="838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None/>
            </a:pPr>
            <a:r>
              <a:rPr kumimoji="1" lang="zh-CN" altLang="en-US" sz="3200" b="1">
                <a:solidFill>
                  <a:srgbClr val="FF0000"/>
                </a:solidFill>
                <a:latin typeface="Times New Roman" pitchFamily="18" charset="0"/>
                <a:ea typeface="宋体" pitchFamily="2" charset="-122"/>
              </a:rPr>
              <a:t>暗</a:t>
            </a:r>
            <a:endParaRPr kumimoji="1" lang="zh-CN" altLang="en-US" sz="3200">
              <a:latin typeface="Times New Roman" pitchFamily="18" charset="0"/>
              <a:ea typeface="宋体" pitchFamily="2" charset="-122"/>
            </a:endParaRPr>
          </a:p>
        </p:txBody>
      </p:sp>
    </p:spTree>
    <p:extLst>
      <p:ext uri="{BB962C8B-B14F-4D97-AF65-F5344CB8AC3E}">
        <p14:creationId xmlns:p14="http://schemas.microsoft.com/office/powerpoint/2010/main" val="1792254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ox(in)">
                                      <p:cBhvr>
                                        <p:cTn id="7" dur="500"/>
                                        <p:tgtEl>
                                          <p:spTgt spid="59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9444"/>
                                        </p:tgtEl>
                                        <p:attrNameLst>
                                          <p:attrName>style.visibility</p:attrName>
                                        </p:attrNameLst>
                                      </p:cBhvr>
                                      <p:to>
                                        <p:strVal val="visible"/>
                                      </p:to>
                                    </p:set>
                                    <p:anim calcmode="lin" valueType="num">
                                      <p:cBhvr additive="base">
                                        <p:cTn id="12" dur="500" fill="hold"/>
                                        <p:tgtEl>
                                          <p:spTgt spid="59444"/>
                                        </p:tgtEl>
                                        <p:attrNameLst>
                                          <p:attrName>ppt_x</p:attrName>
                                        </p:attrNameLst>
                                      </p:cBhvr>
                                      <p:tavLst>
                                        <p:tav tm="0">
                                          <p:val>
                                            <p:strVal val="0-#ppt_w/2"/>
                                          </p:val>
                                        </p:tav>
                                        <p:tav tm="100000">
                                          <p:val>
                                            <p:strVal val="#ppt_x"/>
                                          </p:val>
                                        </p:tav>
                                      </p:tavLst>
                                    </p:anim>
                                    <p:anim calcmode="lin" valueType="num">
                                      <p:cBhvr additive="base">
                                        <p:cTn id="13" dur="500" fill="hold"/>
                                        <p:tgtEl>
                                          <p:spTgt spid="5944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9445"/>
                                        </p:tgtEl>
                                        <p:attrNameLst>
                                          <p:attrName>style.visibility</p:attrName>
                                        </p:attrNameLst>
                                      </p:cBhvr>
                                      <p:to>
                                        <p:strVal val="visible"/>
                                      </p:to>
                                    </p:set>
                                    <p:anim calcmode="lin" valueType="num">
                                      <p:cBhvr additive="base">
                                        <p:cTn id="18" dur="500" fill="hold"/>
                                        <p:tgtEl>
                                          <p:spTgt spid="59445"/>
                                        </p:tgtEl>
                                        <p:attrNameLst>
                                          <p:attrName>ppt_x</p:attrName>
                                        </p:attrNameLst>
                                      </p:cBhvr>
                                      <p:tavLst>
                                        <p:tav tm="0">
                                          <p:val>
                                            <p:strVal val="0-#ppt_w/2"/>
                                          </p:val>
                                        </p:tav>
                                        <p:tav tm="100000">
                                          <p:val>
                                            <p:strVal val="#ppt_x"/>
                                          </p:val>
                                        </p:tav>
                                      </p:tavLst>
                                    </p:anim>
                                    <p:anim calcmode="lin" valueType="num">
                                      <p:cBhvr additive="base">
                                        <p:cTn id="19" dur="500" fill="hold"/>
                                        <p:tgtEl>
                                          <p:spTgt spid="594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44" grpId="0" autoUpdateAnimBg="0"/>
      <p:bldP spid="5944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a:grpSpLocks/>
          </p:cNvGrpSpPr>
          <p:nvPr/>
        </p:nvGrpSpPr>
        <p:grpSpPr bwMode="auto">
          <a:xfrm>
            <a:off x="374650" y="2665413"/>
            <a:ext cx="8458200" cy="3733800"/>
            <a:chOff x="240" y="1776"/>
            <a:chExt cx="5328" cy="2352"/>
          </a:xfrm>
        </p:grpSpPr>
        <p:sp>
          <p:nvSpPr>
            <p:cNvPr id="60419" name="Rectangle 3"/>
            <p:cNvSpPr>
              <a:spLocks noChangeArrowheads="1"/>
            </p:cNvSpPr>
            <p:nvPr/>
          </p:nvSpPr>
          <p:spPr bwMode="auto">
            <a:xfrm>
              <a:off x="240" y="1776"/>
              <a:ext cx="5328" cy="2352"/>
            </a:xfrm>
            <a:prstGeom prst="rect">
              <a:avLst/>
            </a:prstGeom>
            <a:solidFill>
              <a:schemeClr val="bg1"/>
            </a:solidFill>
            <a:ln w="9525">
              <a:solidFill>
                <a:schemeClr val="tx2"/>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420" name="Group 4"/>
            <p:cNvGrpSpPr>
              <a:grpSpLocks/>
            </p:cNvGrpSpPr>
            <p:nvPr/>
          </p:nvGrpSpPr>
          <p:grpSpPr bwMode="auto">
            <a:xfrm>
              <a:off x="432" y="1824"/>
              <a:ext cx="5018" cy="1730"/>
              <a:chOff x="432" y="1824"/>
              <a:chExt cx="5018" cy="1730"/>
            </a:xfrm>
          </p:grpSpPr>
          <p:graphicFrame>
            <p:nvGraphicFramePr>
              <p:cNvPr id="60421" name="Object 5"/>
              <p:cNvGraphicFramePr>
                <a:graphicFrameLocks noChangeAspect="1"/>
              </p:cNvGraphicFramePr>
              <p:nvPr/>
            </p:nvGraphicFramePr>
            <p:xfrm>
              <a:off x="4944" y="3120"/>
              <a:ext cx="506" cy="325"/>
            </p:xfrm>
            <a:graphic>
              <a:graphicData uri="http://schemas.openxmlformats.org/presentationml/2006/ole">
                <mc:AlternateContent xmlns:mc="http://schemas.openxmlformats.org/markup-compatibility/2006">
                  <mc:Choice xmlns:v="urn:schemas-microsoft-com:vml" Requires="v">
                    <p:oleObj spid="_x0000_s365867" name="Equation" r:id="rId3" imgW="329914" imgH="177646" progId="Equation.3">
                      <p:embed/>
                    </p:oleObj>
                  </mc:Choice>
                  <mc:Fallback>
                    <p:oleObj name="Equation" r:id="rId3" imgW="329914" imgH="177646" progId="Equation.3">
                      <p:embed/>
                      <p:pic>
                        <p:nvPicPr>
                          <p:cNvPr id="6042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 y="3120"/>
                            <a:ext cx="506"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2" name="Line 6"/>
              <p:cNvSpPr>
                <a:spLocks noChangeShapeType="1"/>
              </p:cNvSpPr>
              <p:nvPr/>
            </p:nvSpPr>
            <p:spPr bwMode="auto">
              <a:xfrm flipV="1">
                <a:off x="2640" y="1824"/>
                <a:ext cx="0" cy="1296"/>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423" name="Group 7"/>
              <p:cNvGrpSpPr>
                <a:grpSpLocks/>
              </p:cNvGrpSpPr>
              <p:nvPr/>
            </p:nvGrpSpPr>
            <p:grpSpPr bwMode="auto">
              <a:xfrm>
                <a:off x="720" y="2976"/>
                <a:ext cx="3888" cy="144"/>
                <a:chOff x="864" y="1632"/>
                <a:chExt cx="3888" cy="96"/>
              </a:xfrm>
            </p:grpSpPr>
            <p:sp>
              <p:nvSpPr>
                <p:cNvPr id="60424" name="Line 8"/>
                <p:cNvSpPr>
                  <a:spLocks noChangeShapeType="1"/>
                </p:cNvSpPr>
                <p:nvPr/>
              </p:nvSpPr>
              <p:spPr bwMode="auto">
                <a:xfrm>
                  <a:off x="3408"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9"/>
                <p:cNvSpPr>
                  <a:spLocks noChangeShapeType="1"/>
                </p:cNvSpPr>
                <p:nvPr/>
              </p:nvSpPr>
              <p:spPr bwMode="auto">
                <a:xfrm>
                  <a:off x="4080"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0"/>
                <p:cNvSpPr>
                  <a:spLocks noChangeShapeType="1"/>
                </p:cNvSpPr>
                <p:nvPr/>
              </p:nvSpPr>
              <p:spPr bwMode="auto">
                <a:xfrm>
                  <a:off x="4752"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1"/>
                <p:cNvSpPr>
                  <a:spLocks noChangeShapeType="1"/>
                </p:cNvSpPr>
                <p:nvPr/>
              </p:nvSpPr>
              <p:spPr bwMode="auto">
                <a:xfrm>
                  <a:off x="2174"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2"/>
                <p:cNvSpPr>
                  <a:spLocks noChangeShapeType="1"/>
                </p:cNvSpPr>
                <p:nvPr/>
              </p:nvSpPr>
              <p:spPr bwMode="auto">
                <a:xfrm>
                  <a:off x="1488"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3"/>
                <p:cNvSpPr>
                  <a:spLocks noChangeShapeType="1"/>
                </p:cNvSpPr>
                <p:nvPr/>
              </p:nvSpPr>
              <p:spPr bwMode="auto">
                <a:xfrm>
                  <a:off x="864"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30" name="Freeform 14"/>
              <p:cNvSpPr>
                <a:spLocks/>
              </p:cNvSpPr>
              <p:nvPr/>
            </p:nvSpPr>
            <p:spPr bwMode="auto">
              <a:xfrm>
                <a:off x="2028" y="2112"/>
                <a:ext cx="1230" cy="1014"/>
              </a:xfrm>
              <a:custGeom>
                <a:avLst/>
                <a:gdLst>
                  <a:gd name="T0" fmla="*/ 0 w 1230"/>
                  <a:gd name="T1" fmla="*/ 1014 h 1014"/>
                  <a:gd name="T2" fmla="*/ 192 w 1230"/>
                  <a:gd name="T3" fmla="*/ 819 h 1014"/>
                  <a:gd name="T4" fmla="*/ 605 w 1230"/>
                  <a:gd name="T5" fmla="*/ 0 h 1014"/>
                  <a:gd name="T6" fmla="*/ 1046 w 1230"/>
                  <a:gd name="T7" fmla="*/ 819 h 1014"/>
                  <a:gd name="T8" fmla="*/ 1230 w 1230"/>
                  <a:gd name="T9" fmla="*/ 1008 h 1014"/>
                </a:gdLst>
                <a:ahLst/>
                <a:cxnLst>
                  <a:cxn ang="0">
                    <a:pos x="T0" y="T1"/>
                  </a:cxn>
                  <a:cxn ang="0">
                    <a:pos x="T2" y="T3"/>
                  </a:cxn>
                  <a:cxn ang="0">
                    <a:pos x="T4" y="T5"/>
                  </a:cxn>
                  <a:cxn ang="0">
                    <a:pos x="T6" y="T7"/>
                  </a:cxn>
                  <a:cxn ang="0">
                    <a:pos x="T8" y="T9"/>
                  </a:cxn>
                </a:cxnLst>
                <a:rect l="0" t="0" r="r" b="b"/>
                <a:pathLst>
                  <a:path w="1230" h="1014">
                    <a:moveTo>
                      <a:pt x="0" y="1014"/>
                    </a:moveTo>
                    <a:cubicBezTo>
                      <a:pt x="31" y="982"/>
                      <a:pt x="91" y="988"/>
                      <a:pt x="192" y="819"/>
                    </a:cubicBezTo>
                    <a:cubicBezTo>
                      <a:pt x="293" y="650"/>
                      <a:pt x="463" y="0"/>
                      <a:pt x="605" y="0"/>
                    </a:cubicBezTo>
                    <a:cubicBezTo>
                      <a:pt x="747" y="0"/>
                      <a:pt x="942" y="651"/>
                      <a:pt x="1046" y="819"/>
                    </a:cubicBezTo>
                    <a:cubicBezTo>
                      <a:pt x="1150" y="987"/>
                      <a:pt x="1192" y="969"/>
                      <a:pt x="1230" y="100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0431" name="Object 15"/>
              <p:cNvGraphicFramePr>
                <a:graphicFrameLocks noChangeAspect="1"/>
              </p:cNvGraphicFramePr>
              <p:nvPr/>
            </p:nvGraphicFramePr>
            <p:xfrm>
              <a:off x="2688" y="1824"/>
              <a:ext cx="332" cy="336"/>
            </p:xfrm>
            <a:graphic>
              <a:graphicData uri="http://schemas.openxmlformats.org/presentationml/2006/ole">
                <mc:AlternateContent xmlns:mc="http://schemas.openxmlformats.org/markup-compatibility/2006">
                  <mc:Choice xmlns:v="urn:schemas-microsoft-com:vml" Requires="v">
                    <p:oleObj spid="_x0000_s365868" name="公式" r:id="rId5" imgW="165028" imgH="228501" progId="Equation.3">
                      <p:embed/>
                    </p:oleObj>
                  </mc:Choice>
                  <mc:Fallback>
                    <p:oleObj name="公式" r:id="rId5" imgW="165028" imgH="228501" progId="Equation.3">
                      <p:embed/>
                      <p:pic>
                        <p:nvPicPr>
                          <p:cNvPr id="60431"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 y="1824"/>
                            <a:ext cx="332"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32" name="Line 16"/>
              <p:cNvSpPr>
                <a:spLocks noChangeShapeType="1"/>
              </p:cNvSpPr>
              <p:nvPr/>
            </p:nvSpPr>
            <p:spPr bwMode="auto">
              <a:xfrm>
                <a:off x="432" y="3120"/>
                <a:ext cx="4800"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0433" name="Object 17"/>
              <p:cNvGraphicFramePr>
                <a:graphicFrameLocks noChangeAspect="1"/>
              </p:cNvGraphicFramePr>
              <p:nvPr/>
            </p:nvGraphicFramePr>
            <p:xfrm>
              <a:off x="2544" y="3216"/>
              <a:ext cx="208" cy="240"/>
            </p:xfrm>
            <a:graphic>
              <a:graphicData uri="http://schemas.openxmlformats.org/presentationml/2006/ole">
                <mc:AlternateContent xmlns:mc="http://schemas.openxmlformats.org/markup-compatibility/2006">
                  <mc:Choice xmlns:v="urn:schemas-microsoft-com:vml" Requires="v">
                    <p:oleObj spid="_x0000_s365869" name="Equation" r:id="rId7" imgW="164957" imgH="190335" progId="Equation.3">
                      <p:embed/>
                    </p:oleObj>
                  </mc:Choice>
                  <mc:Fallback>
                    <p:oleObj name="Equation" r:id="rId7" imgW="164957" imgH="190335" progId="Equation.3">
                      <p:embed/>
                      <p:pic>
                        <p:nvPicPr>
                          <p:cNvPr id="60433"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4" y="3216"/>
                            <a:ext cx="20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34" name="Freeform 18"/>
              <p:cNvSpPr>
                <a:spLocks/>
              </p:cNvSpPr>
              <p:nvPr/>
            </p:nvSpPr>
            <p:spPr bwMode="auto">
              <a:xfrm>
                <a:off x="3264" y="2967"/>
                <a:ext cx="1452" cy="161"/>
              </a:xfrm>
              <a:custGeom>
                <a:avLst/>
                <a:gdLst>
                  <a:gd name="T0" fmla="*/ 0 w 1452"/>
                  <a:gd name="T1" fmla="*/ 145 h 161"/>
                  <a:gd name="T2" fmla="*/ 288 w 1452"/>
                  <a:gd name="T3" fmla="*/ 1 h 161"/>
                  <a:gd name="T4" fmla="*/ 689 w 1452"/>
                  <a:gd name="T5" fmla="*/ 153 h 161"/>
                  <a:gd name="T6" fmla="*/ 986 w 1452"/>
                  <a:gd name="T7" fmla="*/ 44 h 161"/>
                  <a:gd name="T8" fmla="*/ 1344 w 1452"/>
                  <a:gd name="T9" fmla="*/ 145 h 161"/>
                  <a:gd name="T10" fmla="*/ 1452 w 1452"/>
                  <a:gd name="T11" fmla="*/ 141 h 161"/>
                </a:gdLst>
                <a:ahLst/>
                <a:cxnLst>
                  <a:cxn ang="0">
                    <a:pos x="T0" y="T1"/>
                  </a:cxn>
                  <a:cxn ang="0">
                    <a:pos x="T2" y="T3"/>
                  </a:cxn>
                  <a:cxn ang="0">
                    <a:pos x="T4" y="T5"/>
                  </a:cxn>
                  <a:cxn ang="0">
                    <a:pos x="T6" y="T7"/>
                  </a:cxn>
                  <a:cxn ang="0">
                    <a:pos x="T8" y="T9"/>
                  </a:cxn>
                  <a:cxn ang="0">
                    <a:pos x="T10" y="T11"/>
                  </a:cxn>
                </a:cxnLst>
                <a:rect l="0" t="0" r="r" b="b"/>
                <a:pathLst>
                  <a:path w="1452" h="161">
                    <a:moveTo>
                      <a:pt x="0" y="145"/>
                    </a:moveTo>
                    <a:cubicBezTo>
                      <a:pt x="88" y="73"/>
                      <a:pt x="173" y="0"/>
                      <a:pt x="288" y="1"/>
                    </a:cubicBezTo>
                    <a:cubicBezTo>
                      <a:pt x="403" y="2"/>
                      <a:pt x="573" y="146"/>
                      <a:pt x="689" y="153"/>
                    </a:cubicBezTo>
                    <a:cubicBezTo>
                      <a:pt x="805" y="160"/>
                      <a:pt x="877" y="45"/>
                      <a:pt x="986" y="44"/>
                    </a:cubicBezTo>
                    <a:cubicBezTo>
                      <a:pt x="1095" y="43"/>
                      <a:pt x="1266" y="129"/>
                      <a:pt x="1344" y="145"/>
                    </a:cubicBezTo>
                    <a:cubicBezTo>
                      <a:pt x="1422" y="161"/>
                      <a:pt x="1430" y="142"/>
                      <a:pt x="1452" y="141"/>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5" name="Freeform 19"/>
              <p:cNvSpPr>
                <a:spLocks/>
              </p:cNvSpPr>
              <p:nvPr/>
            </p:nvSpPr>
            <p:spPr bwMode="auto">
              <a:xfrm>
                <a:off x="576" y="2961"/>
                <a:ext cx="1446" cy="170"/>
              </a:xfrm>
              <a:custGeom>
                <a:avLst/>
                <a:gdLst>
                  <a:gd name="T0" fmla="*/ 1446 w 1446"/>
                  <a:gd name="T1" fmla="*/ 159 h 170"/>
                  <a:gd name="T2" fmla="*/ 1154 w 1446"/>
                  <a:gd name="T3" fmla="*/ 0 h 170"/>
                  <a:gd name="T4" fmla="*/ 765 w 1446"/>
                  <a:gd name="T5" fmla="*/ 159 h 170"/>
                  <a:gd name="T6" fmla="*/ 477 w 1446"/>
                  <a:gd name="T7" fmla="*/ 40 h 170"/>
                  <a:gd name="T8" fmla="*/ 132 w 1446"/>
                  <a:gd name="T9" fmla="*/ 153 h 170"/>
                  <a:gd name="T10" fmla="*/ 0 w 1446"/>
                  <a:gd name="T11" fmla="*/ 140 h 170"/>
                </a:gdLst>
                <a:ahLst/>
                <a:cxnLst>
                  <a:cxn ang="0">
                    <a:pos x="T0" y="T1"/>
                  </a:cxn>
                  <a:cxn ang="0">
                    <a:pos x="T2" y="T3"/>
                  </a:cxn>
                  <a:cxn ang="0">
                    <a:pos x="T4" y="T5"/>
                  </a:cxn>
                  <a:cxn ang="0">
                    <a:pos x="T6" y="T7"/>
                  </a:cxn>
                  <a:cxn ang="0">
                    <a:pos x="T8" y="T9"/>
                  </a:cxn>
                  <a:cxn ang="0">
                    <a:pos x="T10" y="T11"/>
                  </a:cxn>
                </a:cxnLst>
                <a:rect l="0" t="0" r="r" b="b"/>
                <a:pathLst>
                  <a:path w="1446" h="170">
                    <a:moveTo>
                      <a:pt x="1446" y="159"/>
                    </a:moveTo>
                    <a:cubicBezTo>
                      <a:pt x="1397" y="131"/>
                      <a:pt x="1267" y="0"/>
                      <a:pt x="1154" y="0"/>
                    </a:cubicBezTo>
                    <a:cubicBezTo>
                      <a:pt x="1041" y="0"/>
                      <a:pt x="878" y="152"/>
                      <a:pt x="765" y="159"/>
                    </a:cubicBezTo>
                    <a:cubicBezTo>
                      <a:pt x="652" y="166"/>
                      <a:pt x="582" y="41"/>
                      <a:pt x="477" y="40"/>
                    </a:cubicBezTo>
                    <a:cubicBezTo>
                      <a:pt x="372" y="39"/>
                      <a:pt x="211" y="136"/>
                      <a:pt x="132" y="153"/>
                    </a:cubicBezTo>
                    <a:cubicBezTo>
                      <a:pt x="53" y="170"/>
                      <a:pt x="27" y="143"/>
                      <a:pt x="0" y="140"/>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60436" name="Object 20"/>
              <p:cNvGraphicFramePr>
                <a:graphicFrameLocks noChangeAspect="1"/>
              </p:cNvGraphicFramePr>
              <p:nvPr/>
            </p:nvGraphicFramePr>
            <p:xfrm>
              <a:off x="3130" y="3213"/>
              <a:ext cx="216" cy="341"/>
            </p:xfrm>
            <a:graphic>
              <a:graphicData uri="http://schemas.openxmlformats.org/presentationml/2006/ole">
                <mc:AlternateContent xmlns:mc="http://schemas.openxmlformats.org/markup-compatibility/2006">
                  <mc:Choice xmlns:v="urn:schemas-microsoft-com:vml" Requires="v">
                    <p:oleObj spid="_x0000_s365870" name="Equation" r:id="rId9" imgW="190417" imgH="393529" progId="">
                      <p:embed/>
                    </p:oleObj>
                  </mc:Choice>
                  <mc:Fallback>
                    <p:oleObj name="Equation" r:id="rId9" imgW="190417" imgH="393529" progId="">
                      <p:embed/>
                      <p:pic>
                        <p:nvPicPr>
                          <p:cNvPr id="60436"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0" y="3213"/>
                            <a:ext cx="216"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37" name="Object 21"/>
              <p:cNvGraphicFramePr>
                <a:graphicFrameLocks noChangeAspect="1"/>
              </p:cNvGraphicFramePr>
              <p:nvPr/>
            </p:nvGraphicFramePr>
            <p:xfrm>
              <a:off x="3698" y="3213"/>
              <a:ext cx="333" cy="341"/>
            </p:xfrm>
            <a:graphic>
              <a:graphicData uri="http://schemas.openxmlformats.org/presentationml/2006/ole">
                <mc:AlternateContent xmlns:mc="http://schemas.openxmlformats.org/markup-compatibility/2006">
                  <mc:Choice xmlns:v="urn:schemas-microsoft-com:vml" Requires="v">
                    <p:oleObj spid="_x0000_s365871" name="Equation" r:id="rId11" imgW="291973" imgH="393529" progId="">
                      <p:embed/>
                    </p:oleObj>
                  </mc:Choice>
                  <mc:Fallback>
                    <p:oleObj name="Equation" r:id="rId11" imgW="291973" imgH="393529" progId="">
                      <p:embed/>
                      <p:pic>
                        <p:nvPicPr>
                          <p:cNvPr id="60437"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8" y="3213"/>
                            <a:ext cx="333"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38" name="Object 22"/>
              <p:cNvGraphicFramePr>
                <a:graphicFrameLocks noChangeAspect="1"/>
              </p:cNvGraphicFramePr>
              <p:nvPr/>
            </p:nvGraphicFramePr>
            <p:xfrm>
              <a:off x="4411" y="3213"/>
              <a:ext cx="318" cy="341"/>
            </p:xfrm>
            <a:graphic>
              <a:graphicData uri="http://schemas.openxmlformats.org/presentationml/2006/ole">
                <mc:AlternateContent xmlns:mc="http://schemas.openxmlformats.org/markup-compatibility/2006">
                  <mc:Choice xmlns:v="urn:schemas-microsoft-com:vml" Requires="v">
                    <p:oleObj spid="_x0000_s365872" name="Equation" r:id="rId13" imgW="279279" imgH="393529" progId="">
                      <p:embed/>
                    </p:oleObj>
                  </mc:Choice>
                  <mc:Fallback>
                    <p:oleObj name="Equation" r:id="rId13" imgW="279279" imgH="393529" progId="">
                      <p:embed/>
                      <p:pic>
                        <p:nvPicPr>
                          <p:cNvPr id="60438"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1" y="3213"/>
                            <a:ext cx="318"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39" name="Object 23"/>
              <p:cNvGraphicFramePr>
                <a:graphicFrameLocks noChangeAspect="1"/>
              </p:cNvGraphicFramePr>
              <p:nvPr/>
            </p:nvGraphicFramePr>
            <p:xfrm>
              <a:off x="1825" y="3213"/>
              <a:ext cx="253" cy="341"/>
            </p:xfrm>
            <a:graphic>
              <a:graphicData uri="http://schemas.openxmlformats.org/presentationml/2006/ole">
                <mc:AlternateContent xmlns:mc="http://schemas.openxmlformats.org/markup-compatibility/2006">
                  <mc:Choice xmlns:v="urn:schemas-microsoft-com:vml" Requires="v">
                    <p:oleObj spid="_x0000_s365873" name="Equation" r:id="rId15" imgW="291973" imgH="393529" progId="">
                      <p:embed/>
                    </p:oleObj>
                  </mc:Choice>
                  <mc:Fallback>
                    <p:oleObj name="Equation" r:id="rId15" imgW="291973" imgH="393529" progId="">
                      <p:embed/>
                      <p:pic>
                        <p:nvPicPr>
                          <p:cNvPr id="60439"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25" y="3213"/>
                            <a:ext cx="253"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40" name="Object 24"/>
              <p:cNvGraphicFramePr>
                <a:graphicFrameLocks noChangeAspect="1"/>
              </p:cNvGraphicFramePr>
              <p:nvPr/>
            </p:nvGraphicFramePr>
            <p:xfrm>
              <a:off x="1126" y="3213"/>
              <a:ext cx="270" cy="341"/>
            </p:xfrm>
            <a:graphic>
              <a:graphicData uri="http://schemas.openxmlformats.org/presentationml/2006/ole">
                <mc:AlternateContent xmlns:mc="http://schemas.openxmlformats.org/markup-compatibility/2006">
                  <mc:Choice xmlns:v="urn:schemas-microsoft-com:vml" Requires="v">
                    <p:oleObj spid="_x0000_s365874" name="Equation" r:id="rId17" imgW="368140" imgH="393529" progId="">
                      <p:embed/>
                    </p:oleObj>
                  </mc:Choice>
                  <mc:Fallback>
                    <p:oleObj name="Equation" r:id="rId17" imgW="368140" imgH="393529" progId="">
                      <p:embed/>
                      <p:pic>
                        <p:nvPicPr>
                          <p:cNvPr id="6044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6" y="3213"/>
                            <a:ext cx="270"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41" name="Object 25"/>
              <p:cNvGraphicFramePr>
                <a:graphicFrameLocks noChangeAspect="1"/>
              </p:cNvGraphicFramePr>
              <p:nvPr/>
            </p:nvGraphicFramePr>
            <p:xfrm>
              <a:off x="594" y="3213"/>
              <a:ext cx="278" cy="341"/>
            </p:xfrm>
            <a:graphic>
              <a:graphicData uri="http://schemas.openxmlformats.org/presentationml/2006/ole">
                <mc:AlternateContent xmlns:mc="http://schemas.openxmlformats.org/markup-compatibility/2006">
                  <mc:Choice xmlns:v="urn:schemas-microsoft-com:vml" Requires="v">
                    <p:oleObj spid="_x0000_s365875" name="Equation" r:id="rId19" imgW="368140" imgH="393529" progId="">
                      <p:embed/>
                    </p:oleObj>
                  </mc:Choice>
                  <mc:Fallback>
                    <p:oleObj name="Equation" r:id="rId19" imgW="368140" imgH="393529" progId="">
                      <p:embed/>
                      <p:pic>
                        <p:nvPicPr>
                          <p:cNvPr id="60441"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4" y="3213"/>
                            <a:ext cx="278"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60442" name="Text Box 26"/>
          <p:cNvSpPr txBox="1">
            <a:spLocks noChangeArrowheads="1"/>
          </p:cNvSpPr>
          <p:nvPr/>
        </p:nvSpPr>
        <p:spPr bwMode="auto">
          <a:xfrm>
            <a:off x="533400" y="404813"/>
            <a:ext cx="304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CC0000"/>
                </a:solidFill>
                <a:latin typeface="宋体" pitchFamily="2" charset="-122"/>
                <a:ea typeface="宋体" pitchFamily="2" charset="-122"/>
              </a:rPr>
              <a:t>光强分布</a:t>
            </a:r>
            <a:endParaRPr lang="zh-CN" altLang="en-US" sz="2800" b="1">
              <a:latin typeface="宋体" pitchFamily="2" charset="-122"/>
              <a:ea typeface="宋体" pitchFamily="2" charset="-122"/>
            </a:endParaRPr>
          </a:p>
        </p:txBody>
      </p:sp>
      <p:grpSp>
        <p:nvGrpSpPr>
          <p:cNvPr id="60443" name="Group 27"/>
          <p:cNvGrpSpPr>
            <a:grpSpLocks/>
          </p:cNvGrpSpPr>
          <p:nvPr/>
        </p:nvGrpSpPr>
        <p:grpSpPr bwMode="auto">
          <a:xfrm>
            <a:off x="914400" y="5662613"/>
            <a:ext cx="6781800" cy="609600"/>
            <a:chOff x="672" y="2304"/>
            <a:chExt cx="4272" cy="384"/>
          </a:xfrm>
        </p:grpSpPr>
        <p:sp>
          <p:nvSpPr>
            <p:cNvPr id="60444" name="Rectangle 28"/>
            <p:cNvSpPr>
              <a:spLocks noChangeArrowheads="1"/>
            </p:cNvSpPr>
            <p:nvPr/>
          </p:nvSpPr>
          <p:spPr bwMode="auto">
            <a:xfrm>
              <a:off x="672" y="2304"/>
              <a:ext cx="4272" cy="384"/>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5" name="Rectangle 29"/>
            <p:cNvSpPr>
              <a:spLocks noChangeArrowheads="1"/>
            </p:cNvSpPr>
            <p:nvPr/>
          </p:nvSpPr>
          <p:spPr bwMode="auto">
            <a:xfrm>
              <a:off x="2208" y="2304"/>
              <a:ext cx="1152"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6" name="Rectangle 30"/>
            <p:cNvSpPr>
              <a:spLocks noChangeArrowheads="1"/>
            </p:cNvSpPr>
            <p:nvPr/>
          </p:nvSpPr>
          <p:spPr bwMode="auto">
            <a:xfrm>
              <a:off x="3552" y="2304"/>
              <a:ext cx="384"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7" name="Rectangle 31"/>
            <p:cNvSpPr>
              <a:spLocks noChangeArrowheads="1"/>
            </p:cNvSpPr>
            <p:nvPr/>
          </p:nvSpPr>
          <p:spPr bwMode="auto">
            <a:xfrm>
              <a:off x="1632" y="2304"/>
              <a:ext cx="384"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8" name="Rectangle 32"/>
            <p:cNvSpPr>
              <a:spLocks noChangeArrowheads="1"/>
            </p:cNvSpPr>
            <p:nvPr/>
          </p:nvSpPr>
          <p:spPr bwMode="auto">
            <a:xfrm>
              <a:off x="4272" y="2304"/>
              <a:ext cx="240"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9" name="Rectangle 33"/>
            <p:cNvSpPr>
              <a:spLocks noChangeArrowheads="1"/>
            </p:cNvSpPr>
            <p:nvPr/>
          </p:nvSpPr>
          <p:spPr bwMode="auto">
            <a:xfrm>
              <a:off x="1104" y="2304"/>
              <a:ext cx="240"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0" name="Rectangle 34"/>
            <p:cNvSpPr>
              <a:spLocks noChangeArrowheads="1"/>
            </p:cNvSpPr>
            <p:nvPr/>
          </p:nvSpPr>
          <p:spPr bwMode="auto">
            <a:xfrm>
              <a:off x="4272" y="2304"/>
              <a:ext cx="240" cy="384"/>
            </a:xfrm>
            <a:prstGeom prst="rect">
              <a:avLst/>
            </a:prstGeom>
            <a:solidFill>
              <a:srgbClr val="292929">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1" name="Rectangle 35"/>
            <p:cNvSpPr>
              <a:spLocks noChangeArrowheads="1"/>
            </p:cNvSpPr>
            <p:nvPr/>
          </p:nvSpPr>
          <p:spPr bwMode="auto">
            <a:xfrm>
              <a:off x="1104" y="2304"/>
              <a:ext cx="240" cy="384"/>
            </a:xfrm>
            <a:prstGeom prst="rect">
              <a:avLst/>
            </a:prstGeom>
            <a:solidFill>
              <a:srgbClr val="292929">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2" name="Rectangle 36"/>
            <p:cNvSpPr>
              <a:spLocks noChangeArrowheads="1"/>
            </p:cNvSpPr>
            <p:nvPr/>
          </p:nvSpPr>
          <p:spPr bwMode="auto">
            <a:xfrm>
              <a:off x="1680" y="2304"/>
              <a:ext cx="288" cy="384"/>
            </a:xfrm>
            <a:prstGeom prst="rect">
              <a:avLst/>
            </a:prstGeom>
            <a:solidFill>
              <a:srgbClr val="80808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3" name="Rectangle 37"/>
            <p:cNvSpPr>
              <a:spLocks noChangeArrowheads="1"/>
            </p:cNvSpPr>
            <p:nvPr/>
          </p:nvSpPr>
          <p:spPr bwMode="auto">
            <a:xfrm>
              <a:off x="3600" y="2304"/>
              <a:ext cx="288" cy="384"/>
            </a:xfrm>
            <a:prstGeom prst="rect">
              <a:avLst/>
            </a:prstGeom>
            <a:solidFill>
              <a:srgbClr val="80808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54" name="Group 38"/>
          <p:cNvGrpSpPr>
            <a:grpSpLocks/>
          </p:cNvGrpSpPr>
          <p:nvPr/>
        </p:nvGrpSpPr>
        <p:grpSpPr bwMode="auto">
          <a:xfrm>
            <a:off x="527050" y="833438"/>
            <a:ext cx="8077200" cy="1733550"/>
            <a:chOff x="340" y="527"/>
            <a:chExt cx="5088" cy="1092"/>
          </a:xfrm>
        </p:grpSpPr>
        <p:graphicFrame>
          <p:nvGraphicFramePr>
            <p:cNvPr id="60455" name="Object 39"/>
            <p:cNvGraphicFramePr>
              <a:graphicFrameLocks noChangeAspect="1"/>
            </p:cNvGraphicFramePr>
            <p:nvPr/>
          </p:nvGraphicFramePr>
          <p:xfrm>
            <a:off x="719" y="527"/>
            <a:ext cx="2143" cy="606"/>
          </p:xfrm>
          <a:graphic>
            <a:graphicData uri="http://schemas.openxmlformats.org/presentationml/2006/ole">
              <mc:AlternateContent xmlns:mc="http://schemas.openxmlformats.org/markup-compatibility/2006">
                <mc:Choice xmlns:v="urn:schemas-microsoft-com:vml" Requires="v">
                  <p:oleObj spid="_x0000_s365876" name="Equation" r:id="rId21" imgW="1307532" imgH="393529" progId="">
                    <p:embed/>
                  </p:oleObj>
                </mc:Choice>
                <mc:Fallback>
                  <p:oleObj name="Equation" r:id="rId21" imgW="1307532" imgH="393529" progId="">
                    <p:embed/>
                    <p:pic>
                      <p:nvPicPr>
                        <p:cNvPr id="60455" name="Object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9" y="527"/>
                          <a:ext cx="2143" cy="6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56" name="Text Box 40"/>
            <p:cNvSpPr txBox="1">
              <a:spLocks noChangeArrowheads="1"/>
            </p:cNvSpPr>
            <p:nvPr/>
          </p:nvSpPr>
          <p:spPr bwMode="auto">
            <a:xfrm>
              <a:off x="2980" y="618"/>
              <a:ext cx="24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CC"/>
                  </a:solidFill>
                  <a:latin typeface="Times New Roman" pitchFamily="18" charset="0"/>
                  <a:ea typeface="宋体" pitchFamily="2" charset="-122"/>
                </a:rPr>
                <a:t>干涉相消（</a:t>
              </a:r>
              <a:r>
                <a:rPr lang="zh-CN" altLang="en-US" sz="2800" b="1">
                  <a:solidFill>
                    <a:srgbClr val="0000CC"/>
                  </a:solidFill>
                  <a:effectLst>
                    <a:outerShdw blurRad="38100" dist="38100" dir="2700000" algn="tl">
                      <a:srgbClr val="C0C0C0"/>
                    </a:outerShdw>
                  </a:effectLst>
                  <a:latin typeface="Times New Roman" pitchFamily="18" charset="0"/>
                  <a:ea typeface="宋体" pitchFamily="2" charset="-122"/>
                </a:rPr>
                <a:t>暗纹</a:t>
              </a:r>
              <a:r>
                <a:rPr lang="zh-CN" altLang="en-US" sz="2800" b="1">
                  <a:solidFill>
                    <a:srgbClr val="0000CC"/>
                  </a:solidFill>
                  <a:latin typeface="Times New Roman" pitchFamily="18" charset="0"/>
                  <a:ea typeface="宋体" pitchFamily="2" charset="-122"/>
                </a:rPr>
                <a:t>）</a:t>
              </a:r>
              <a:endParaRPr lang="zh-CN" altLang="en-US" sz="2800" b="1">
                <a:solidFill>
                  <a:srgbClr val="0000FF"/>
                </a:solidFill>
                <a:latin typeface="Times New Roman" pitchFamily="18" charset="0"/>
                <a:ea typeface="宋体" pitchFamily="2" charset="-122"/>
              </a:endParaRPr>
            </a:p>
          </p:txBody>
        </p:sp>
        <p:graphicFrame>
          <p:nvGraphicFramePr>
            <p:cNvPr id="60457" name="Object 41"/>
            <p:cNvGraphicFramePr>
              <a:graphicFrameLocks noChangeAspect="1"/>
            </p:cNvGraphicFramePr>
            <p:nvPr/>
          </p:nvGraphicFramePr>
          <p:xfrm>
            <a:off x="676" y="1026"/>
            <a:ext cx="1867" cy="593"/>
          </p:xfrm>
          <a:graphic>
            <a:graphicData uri="http://schemas.openxmlformats.org/presentationml/2006/ole">
              <mc:AlternateContent xmlns:mc="http://schemas.openxmlformats.org/markup-compatibility/2006">
                <mc:Choice xmlns:v="urn:schemas-microsoft-com:vml" Requires="v">
                  <p:oleObj spid="_x0000_s365877" name="Equation" r:id="rId23" imgW="1231366" imgH="393529" progId="">
                    <p:embed/>
                  </p:oleObj>
                </mc:Choice>
                <mc:Fallback>
                  <p:oleObj name="Equation" r:id="rId23" imgW="1231366" imgH="393529" progId="">
                    <p:embed/>
                    <p:pic>
                      <p:nvPicPr>
                        <p:cNvPr id="60457" name="Object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6" y="1026"/>
                          <a:ext cx="1867" cy="5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58" name="Text Box 42"/>
            <p:cNvSpPr txBox="1">
              <a:spLocks noChangeArrowheads="1"/>
            </p:cNvSpPr>
            <p:nvPr/>
          </p:nvSpPr>
          <p:spPr bwMode="auto">
            <a:xfrm>
              <a:off x="2980" y="1146"/>
              <a:ext cx="22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CC0000"/>
                  </a:solidFill>
                  <a:latin typeface="Times New Roman" pitchFamily="18" charset="0"/>
                  <a:ea typeface="宋体" pitchFamily="2" charset="-122"/>
                </a:rPr>
                <a:t>干涉加强（</a:t>
              </a:r>
              <a:r>
                <a:rPr lang="zh-CN" altLang="en-US" sz="2800" b="1">
                  <a:solidFill>
                    <a:srgbClr val="CC0000"/>
                  </a:solidFill>
                  <a:effectLst>
                    <a:outerShdw blurRad="38100" dist="38100" dir="2700000" algn="tl">
                      <a:srgbClr val="C0C0C0"/>
                    </a:outerShdw>
                  </a:effectLst>
                  <a:latin typeface="Times New Roman" pitchFamily="18" charset="0"/>
                  <a:ea typeface="宋体" pitchFamily="2" charset="-122"/>
                </a:rPr>
                <a:t>明纹</a:t>
              </a:r>
              <a:r>
                <a:rPr lang="zh-CN" altLang="en-US" sz="2800" b="1">
                  <a:solidFill>
                    <a:srgbClr val="CC0000"/>
                  </a:solidFill>
                  <a:latin typeface="Times New Roman" pitchFamily="18" charset="0"/>
                  <a:ea typeface="宋体" pitchFamily="2" charset="-122"/>
                </a:rPr>
                <a:t>）</a:t>
              </a:r>
            </a:p>
          </p:txBody>
        </p:sp>
        <p:sp>
          <p:nvSpPr>
            <p:cNvPr id="60459" name="AutoShape 43"/>
            <p:cNvSpPr>
              <a:spLocks/>
            </p:cNvSpPr>
            <p:nvPr/>
          </p:nvSpPr>
          <p:spPr bwMode="auto">
            <a:xfrm>
              <a:off x="340" y="714"/>
              <a:ext cx="192" cy="672"/>
            </a:xfrm>
            <a:prstGeom prst="leftBrace">
              <a:avLst>
                <a:gd name="adj1" fmla="val 29167"/>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83495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barn(outVertical)">
                                      <p:cBhvr>
                                        <p:cTn id="7" dur="500"/>
                                        <p:tgtEl>
                                          <p:spTgt spid="60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60443"/>
                                        </p:tgtEl>
                                        <p:attrNameLst>
                                          <p:attrName>style.visibility</p:attrName>
                                        </p:attrNameLst>
                                      </p:cBhvr>
                                      <p:to>
                                        <p:strVal val="visible"/>
                                      </p:to>
                                    </p:set>
                                    <p:animEffect transition="in" filter="barn(outVertical)">
                                      <p:cBhvr>
                                        <p:cTn id="12" dur="500"/>
                                        <p:tgtEl>
                                          <p:spTgt spid="60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120" y="0"/>
            <a:ext cx="9143760" cy="912814"/>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42" name="Rectangle 2"/>
          <p:cNvSpPr>
            <a:spLocks noChangeArrowheads="1"/>
          </p:cNvSpPr>
          <p:nvPr/>
        </p:nvSpPr>
        <p:spPr bwMode="auto">
          <a:xfrm>
            <a:off x="179388" y="223644"/>
            <a:ext cx="8653462"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buFontTx/>
              <a:buNone/>
            </a:pPr>
            <a:r>
              <a:rPr kumimoji="1" lang="zh-CN" altLang="en-US" sz="3200" b="1" dirty="0">
                <a:solidFill>
                  <a:srgbClr val="FF0000"/>
                </a:solidFill>
                <a:effectLst>
                  <a:outerShdw blurRad="38100" dist="38100" dir="2700000" algn="tl">
                    <a:srgbClr val="C0C0C0"/>
                  </a:outerShdw>
                </a:effectLst>
                <a:latin typeface="Bookman Old Style" pitchFamily="18" charset="0"/>
                <a:ea typeface="宋体" pitchFamily="2" charset="-122"/>
              </a:rPr>
              <a:t>思考：</a:t>
            </a:r>
            <a:r>
              <a:rPr kumimoji="1" lang="zh-CN" altLang="en-US" sz="3200" b="1" dirty="0">
                <a:solidFill>
                  <a:schemeClr val="tx2"/>
                </a:solidFill>
                <a:effectLst>
                  <a:outerShdw blurRad="38100" dist="38100" dir="2700000" algn="tl">
                    <a:srgbClr val="C0C0C0"/>
                  </a:outerShdw>
                </a:effectLst>
                <a:latin typeface="Bookman Old Style" pitchFamily="18" charset="0"/>
                <a:ea typeface="宋体" pitchFamily="2" charset="-122"/>
              </a:rPr>
              <a:t> </a:t>
            </a:r>
            <a:r>
              <a:rPr kumimoji="1" lang="zh-CN" altLang="en-US" sz="3200" b="1" dirty="0">
                <a:solidFill>
                  <a:schemeClr val="tx2"/>
                </a:solidFill>
                <a:latin typeface="Bookman Old Style" pitchFamily="18" charset="0"/>
                <a:ea typeface="宋体" pitchFamily="2" charset="-122"/>
              </a:rPr>
              <a:t>当</a:t>
            </a:r>
            <a:r>
              <a:rPr kumimoji="1" lang="zh-CN" altLang="en-US" sz="3200" i="1" dirty="0">
                <a:solidFill>
                  <a:schemeClr val="tx2"/>
                </a:solidFill>
                <a:latin typeface="Bookman Old Style" pitchFamily="18" charset="0"/>
                <a:ea typeface="宋体" pitchFamily="2" charset="-122"/>
              </a:rPr>
              <a:t>    </a:t>
            </a:r>
            <a:r>
              <a:rPr kumimoji="1" lang="zh-CN" altLang="en-US" sz="3200" b="1" dirty="0">
                <a:solidFill>
                  <a:schemeClr val="tx2"/>
                </a:solidFill>
                <a:latin typeface="Bookman Old Style" pitchFamily="18" charset="0"/>
                <a:ea typeface="宋体" pitchFamily="2" charset="-122"/>
              </a:rPr>
              <a:t>增加时光强的极大值如何变化？</a:t>
            </a:r>
          </a:p>
        </p:txBody>
      </p:sp>
      <p:graphicFrame>
        <p:nvGraphicFramePr>
          <p:cNvPr id="61443" name="Object 3"/>
          <p:cNvGraphicFramePr>
            <a:graphicFrameLocks noChangeAspect="1"/>
          </p:cNvGraphicFramePr>
          <p:nvPr/>
        </p:nvGraphicFramePr>
        <p:xfrm>
          <a:off x="2052638" y="192503"/>
          <a:ext cx="461962" cy="647700"/>
        </p:xfrm>
        <a:graphic>
          <a:graphicData uri="http://schemas.openxmlformats.org/presentationml/2006/ole">
            <mc:AlternateContent xmlns:mc="http://schemas.openxmlformats.org/markup-compatibility/2006">
              <mc:Choice xmlns:v="urn:schemas-microsoft-com:vml" Requires="v">
                <p:oleObj spid="_x0000_s366945" name="Equation" r:id="rId3" imgW="126725" imgH="177415" progId="">
                  <p:embed/>
                </p:oleObj>
              </mc:Choice>
              <mc:Fallback>
                <p:oleObj name="Equation" r:id="rId3" imgW="126725" imgH="177415" progId="">
                  <p:embed/>
                  <p:pic>
                    <p:nvPicPr>
                      <p:cNvPr id="6144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638" y="192503"/>
                        <a:ext cx="461962"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9" name="Object 39"/>
          <p:cNvGraphicFramePr>
            <a:graphicFrameLocks noChangeAspect="1"/>
          </p:cNvGraphicFramePr>
          <p:nvPr/>
        </p:nvGraphicFramePr>
        <p:xfrm>
          <a:off x="434975" y="1128713"/>
          <a:ext cx="3881438" cy="1231900"/>
        </p:xfrm>
        <a:graphic>
          <a:graphicData uri="http://schemas.openxmlformats.org/presentationml/2006/ole">
            <mc:AlternateContent xmlns:mc="http://schemas.openxmlformats.org/markup-compatibility/2006">
              <mc:Choice xmlns:v="urn:schemas-microsoft-com:vml" Requires="v">
                <p:oleObj spid="_x0000_s366946" name="Equation" r:id="rId5" imgW="1231366" imgH="393529" progId="">
                  <p:embed/>
                </p:oleObj>
              </mc:Choice>
              <mc:Fallback>
                <p:oleObj name="Equation" r:id="rId5" imgW="1231366" imgH="393529" progId="">
                  <p:embed/>
                  <p:pic>
                    <p:nvPicPr>
                      <p:cNvPr id="61479"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75" y="1128713"/>
                        <a:ext cx="3881438" cy="123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0" name="Object 40"/>
          <p:cNvGraphicFramePr>
            <a:graphicFrameLocks noChangeAspect="1"/>
          </p:cNvGraphicFramePr>
          <p:nvPr/>
        </p:nvGraphicFramePr>
        <p:xfrm>
          <a:off x="4643438" y="1196975"/>
          <a:ext cx="820737" cy="657225"/>
        </p:xfrm>
        <a:graphic>
          <a:graphicData uri="http://schemas.openxmlformats.org/presentationml/2006/ole">
            <mc:AlternateContent xmlns:mc="http://schemas.openxmlformats.org/markup-compatibility/2006">
              <mc:Choice xmlns:v="urn:schemas-microsoft-com:vml" Requires="v">
                <p:oleObj spid="_x0000_s366947" name="Equation" r:id="rId7" imgW="253780" imgH="203024" progId="">
                  <p:embed/>
                </p:oleObj>
              </mc:Choice>
              <mc:Fallback>
                <p:oleObj name="Equation" r:id="rId7" imgW="253780" imgH="203024" progId="">
                  <p:embed/>
                  <p:pic>
                    <p:nvPicPr>
                      <p:cNvPr id="6148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1196975"/>
                        <a:ext cx="820737"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81" name="AutoShape 41"/>
          <p:cNvSpPr>
            <a:spLocks noChangeArrowheads="1"/>
          </p:cNvSpPr>
          <p:nvPr/>
        </p:nvSpPr>
        <p:spPr bwMode="auto">
          <a:xfrm>
            <a:off x="5724525" y="1268413"/>
            <a:ext cx="647700" cy="576262"/>
          </a:xfrm>
          <a:prstGeom prst="rightArrow">
            <a:avLst>
              <a:gd name="adj1" fmla="val 50000"/>
              <a:gd name="adj2" fmla="val 28099"/>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482" name="Object 42"/>
          <p:cNvGraphicFramePr>
            <a:graphicFrameLocks noChangeAspect="1"/>
          </p:cNvGraphicFramePr>
          <p:nvPr/>
        </p:nvGraphicFramePr>
        <p:xfrm>
          <a:off x="6467475" y="1125538"/>
          <a:ext cx="1108075" cy="808037"/>
        </p:xfrm>
        <a:graphic>
          <a:graphicData uri="http://schemas.openxmlformats.org/presentationml/2006/ole">
            <mc:AlternateContent xmlns:mc="http://schemas.openxmlformats.org/markup-compatibility/2006">
              <mc:Choice xmlns:v="urn:schemas-microsoft-com:vml" Requires="v">
                <p:oleObj spid="_x0000_s366948" name="Equation" r:id="rId9" imgW="279279" imgH="203112" progId="">
                  <p:embed/>
                </p:oleObj>
              </mc:Choice>
              <mc:Fallback>
                <p:oleObj name="Equation" r:id="rId9" imgW="279279" imgH="203112" progId="">
                  <p:embed/>
                  <p:pic>
                    <p:nvPicPr>
                      <p:cNvPr id="61482"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7475" y="1125538"/>
                        <a:ext cx="1108075" cy="808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483" name="Group 43"/>
          <p:cNvGrpSpPr>
            <a:grpSpLocks/>
          </p:cNvGrpSpPr>
          <p:nvPr/>
        </p:nvGrpSpPr>
        <p:grpSpPr bwMode="auto">
          <a:xfrm>
            <a:off x="374650" y="2665413"/>
            <a:ext cx="8458200" cy="3733800"/>
            <a:chOff x="240" y="1776"/>
            <a:chExt cx="5328" cy="2352"/>
          </a:xfrm>
        </p:grpSpPr>
        <p:sp>
          <p:nvSpPr>
            <p:cNvPr id="61484" name="Rectangle 44"/>
            <p:cNvSpPr>
              <a:spLocks noChangeArrowheads="1"/>
            </p:cNvSpPr>
            <p:nvPr/>
          </p:nvSpPr>
          <p:spPr bwMode="auto">
            <a:xfrm>
              <a:off x="240" y="1776"/>
              <a:ext cx="5328" cy="2352"/>
            </a:xfrm>
            <a:prstGeom prst="rect">
              <a:avLst/>
            </a:prstGeom>
            <a:solidFill>
              <a:schemeClr val="bg1"/>
            </a:solidFill>
            <a:ln w="9525">
              <a:solidFill>
                <a:schemeClr val="tx2"/>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1485" name="Group 45"/>
            <p:cNvGrpSpPr>
              <a:grpSpLocks/>
            </p:cNvGrpSpPr>
            <p:nvPr/>
          </p:nvGrpSpPr>
          <p:grpSpPr bwMode="auto">
            <a:xfrm>
              <a:off x="432" y="1824"/>
              <a:ext cx="5018" cy="1730"/>
              <a:chOff x="432" y="1824"/>
              <a:chExt cx="5018" cy="1730"/>
            </a:xfrm>
          </p:grpSpPr>
          <p:graphicFrame>
            <p:nvGraphicFramePr>
              <p:cNvPr id="61486" name="Object 46"/>
              <p:cNvGraphicFramePr>
                <a:graphicFrameLocks noChangeAspect="1"/>
              </p:cNvGraphicFramePr>
              <p:nvPr/>
            </p:nvGraphicFramePr>
            <p:xfrm>
              <a:off x="4944" y="3120"/>
              <a:ext cx="506" cy="325"/>
            </p:xfrm>
            <a:graphic>
              <a:graphicData uri="http://schemas.openxmlformats.org/presentationml/2006/ole">
                <mc:AlternateContent xmlns:mc="http://schemas.openxmlformats.org/markup-compatibility/2006">
                  <mc:Choice xmlns:v="urn:schemas-microsoft-com:vml" Requires="v">
                    <p:oleObj spid="_x0000_s366949" name="Equation" r:id="rId11" imgW="329914" imgH="177646" progId="Equation.3">
                      <p:embed/>
                    </p:oleObj>
                  </mc:Choice>
                  <mc:Fallback>
                    <p:oleObj name="Equation" r:id="rId11" imgW="329914" imgH="177646" progId="Equation.3">
                      <p:embed/>
                      <p:pic>
                        <p:nvPicPr>
                          <p:cNvPr id="61486" name="Object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4" y="3120"/>
                            <a:ext cx="506"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87" name="Line 47"/>
              <p:cNvSpPr>
                <a:spLocks noChangeShapeType="1"/>
              </p:cNvSpPr>
              <p:nvPr/>
            </p:nvSpPr>
            <p:spPr bwMode="auto">
              <a:xfrm flipV="1">
                <a:off x="2640" y="1824"/>
                <a:ext cx="0" cy="1296"/>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1488" name="Group 48"/>
              <p:cNvGrpSpPr>
                <a:grpSpLocks/>
              </p:cNvGrpSpPr>
              <p:nvPr/>
            </p:nvGrpSpPr>
            <p:grpSpPr bwMode="auto">
              <a:xfrm>
                <a:off x="720" y="2976"/>
                <a:ext cx="3888" cy="144"/>
                <a:chOff x="864" y="1632"/>
                <a:chExt cx="3888" cy="96"/>
              </a:xfrm>
            </p:grpSpPr>
            <p:sp>
              <p:nvSpPr>
                <p:cNvPr id="61489" name="Line 49"/>
                <p:cNvSpPr>
                  <a:spLocks noChangeShapeType="1"/>
                </p:cNvSpPr>
                <p:nvPr/>
              </p:nvSpPr>
              <p:spPr bwMode="auto">
                <a:xfrm>
                  <a:off x="3408"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90" name="Line 50"/>
                <p:cNvSpPr>
                  <a:spLocks noChangeShapeType="1"/>
                </p:cNvSpPr>
                <p:nvPr/>
              </p:nvSpPr>
              <p:spPr bwMode="auto">
                <a:xfrm>
                  <a:off x="4080"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91" name="Line 51"/>
                <p:cNvSpPr>
                  <a:spLocks noChangeShapeType="1"/>
                </p:cNvSpPr>
                <p:nvPr/>
              </p:nvSpPr>
              <p:spPr bwMode="auto">
                <a:xfrm>
                  <a:off x="4752"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92" name="Line 52"/>
                <p:cNvSpPr>
                  <a:spLocks noChangeShapeType="1"/>
                </p:cNvSpPr>
                <p:nvPr/>
              </p:nvSpPr>
              <p:spPr bwMode="auto">
                <a:xfrm>
                  <a:off x="2174"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93" name="Line 53"/>
                <p:cNvSpPr>
                  <a:spLocks noChangeShapeType="1"/>
                </p:cNvSpPr>
                <p:nvPr/>
              </p:nvSpPr>
              <p:spPr bwMode="auto">
                <a:xfrm>
                  <a:off x="1488"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94" name="Line 54"/>
                <p:cNvSpPr>
                  <a:spLocks noChangeShapeType="1"/>
                </p:cNvSpPr>
                <p:nvPr/>
              </p:nvSpPr>
              <p:spPr bwMode="auto">
                <a:xfrm>
                  <a:off x="864"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1495" name="Freeform 55"/>
              <p:cNvSpPr>
                <a:spLocks/>
              </p:cNvSpPr>
              <p:nvPr/>
            </p:nvSpPr>
            <p:spPr bwMode="auto">
              <a:xfrm>
                <a:off x="2028" y="2112"/>
                <a:ext cx="1230" cy="1014"/>
              </a:xfrm>
              <a:custGeom>
                <a:avLst/>
                <a:gdLst>
                  <a:gd name="T0" fmla="*/ 0 w 1230"/>
                  <a:gd name="T1" fmla="*/ 1014 h 1014"/>
                  <a:gd name="T2" fmla="*/ 192 w 1230"/>
                  <a:gd name="T3" fmla="*/ 819 h 1014"/>
                  <a:gd name="T4" fmla="*/ 605 w 1230"/>
                  <a:gd name="T5" fmla="*/ 0 h 1014"/>
                  <a:gd name="T6" fmla="*/ 1046 w 1230"/>
                  <a:gd name="T7" fmla="*/ 819 h 1014"/>
                  <a:gd name="T8" fmla="*/ 1230 w 1230"/>
                  <a:gd name="T9" fmla="*/ 1008 h 1014"/>
                </a:gdLst>
                <a:ahLst/>
                <a:cxnLst>
                  <a:cxn ang="0">
                    <a:pos x="T0" y="T1"/>
                  </a:cxn>
                  <a:cxn ang="0">
                    <a:pos x="T2" y="T3"/>
                  </a:cxn>
                  <a:cxn ang="0">
                    <a:pos x="T4" y="T5"/>
                  </a:cxn>
                  <a:cxn ang="0">
                    <a:pos x="T6" y="T7"/>
                  </a:cxn>
                  <a:cxn ang="0">
                    <a:pos x="T8" y="T9"/>
                  </a:cxn>
                </a:cxnLst>
                <a:rect l="0" t="0" r="r" b="b"/>
                <a:pathLst>
                  <a:path w="1230" h="1014">
                    <a:moveTo>
                      <a:pt x="0" y="1014"/>
                    </a:moveTo>
                    <a:cubicBezTo>
                      <a:pt x="31" y="982"/>
                      <a:pt x="91" y="988"/>
                      <a:pt x="192" y="819"/>
                    </a:cubicBezTo>
                    <a:cubicBezTo>
                      <a:pt x="293" y="650"/>
                      <a:pt x="463" y="0"/>
                      <a:pt x="605" y="0"/>
                    </a:cubicBezTo>
                    <a:cubicBezTo>
                      <a:pt x="747" y="0"/>
                      <a:pt x="942" y="651"/>
                      <a:pt x="1046" y="819"/>
                    </a:cubicBezTo>
                    <a:cubicBezTo>
                      <a:pt x="1150" y="987"/>
                      <a:pt x="1192" y="969"/>
                      <a:pt x="1230" y="100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496" name="Object 56"/>
              <p:cNvGraphicFramePr>
                <a:graphicFrameLocks noChangeAspect="1"/>
              </p:cNvGraphicFramePr>
              <p:nvPr/>
            </p:nvGraphicFramePr>
            <p:xfrm>
              <a:off x="2688" y="1824"/>
              <a:ext cx="332" cy="336"/>
            </p:xfrm>
            <a:graphic>
              <a:graphicData uri="http://schemas.openxmlformats.org/presentationml/2006/ole">
                <mc:AlternateContent xmlns:mc="http://schemas.openxmlformats.org/markup-compatibility/2006">
                  <mc:Choice xmlns:v="urn:schemas-microsoft-com:vml" Requires="v">
                    <p:oleObj spid="_x0000_s366950" name="公式" r:id="rId13" imgW="165028" imgH="228501" progId="Equation.3">
                      <p:embed/>
                    </p:oleObj>
                  </mc:Choice>
                  <mc:Fallback>
                    <p:oleObj name="公式" r:id="rId13" imgW="165028" imgH="228501" progId="Equation.3">
                      <p:embed/>
                      <p:pic>
                        <p:nvPicPr>
                          <p:cNvPr id="61496" name="Object 5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8" y="1824"/>
                            <a:ext cx="332"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97" name="Line 57"/>
              <p:cNvSpPr>
                <a:spLocks noChangeShapeType="1"/>
              </p:cNvSpPr>
              <p:nvPr/>
            </p:nvSpPr>
            <p:spPr bwMode="auto">
              <a:xfrm>
                <a:off x="432" y="3120"/>
                <a:ext cx="4800"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498" name="Object 58"/>
              <p:cNvGraphicFramePr>
                <a:graphicFrameLocks noChangeAspect="1"/>
              </p:cNvGraphicFramePr>
              <p:nvPr/>
            </p:nvGraphicFramePr>
            <p:xfrm>
              <a:off x="2544" y="3216"/>
              <a:ext cx="208" cy="240"/>
            </p:xfrm>
            <a:graphic>
              <a:graphicData uri="http://schemas.openxmlformats.org/presentationml/2006/ole">
                <mc:AlternateContent xmlns:mc="http://schemas.openxmlformats.org/markup-compatibility/2006">
                  <mc:Choice xmlns:v="urn:schemas-microsoft-com:vml" Requires="v">
                    <p:oleObj spid="_x0000_s366951" name="Equation" r:id="rId15" imgW="164957" imgH="190335" progId="Equation.3">
                      <p:embed/>
                    </p:oleObj>
                  </mc:Choice>
                  <mc:Fallback>
                    <p:oleObj name="Equation" r:id="rId15" imgW="164957" imgH="190335" progId="Equation.3">
                      <p:embed/>
                      <p:pic>
                        <p:nvPicPr>
                          <p:cNvPr id="61498" name="Object 5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44" y="3216"/>
                            <a:ext cx="20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99" name="Freeform 59"/>
              <p:cNvSpPr>
                <a:spLocks/>
              </p:cNvSpPr>
              <p:nvPr/>
            </p:nvSpPr>
            <p:spPr bwMode="auto">
              <a:xfrm>
                <a:off x="3264" y="2967"/>
                <a:ext cx="1452" cy="161"/>
              </a:xfrm>
              <a:custGeom>
                <a:avLst/>
                <a:gdLst>
                  <a:gd name="T0" fmla="*/ 0 w 1452"/>
                  <a:gd name="T1" fmla="*/ 145 h 161"/>
                  <a:gd name="T2" fmla="*/ 288 w 1452"/>
                  <a:gd name="T3" fmla="*/ 1 h 161"/>
                  <a:gd name="T4" fmla="*/ 689 w 1452"/>
                  <a:gd name="T5" fmla="*/ 153 h 161"/>
                  <a:gd name="T6" fmla="*/ 986 w 1452"/>
                  <a:gd name="T7" fmla="*/ 44 h 161"/>
                  <a:gd name="T8" fmla="*/ 1344 w 1452"/>
                  <a:gd name="T9" fmla="*/ 145 h 161"/>
                  <a:gd name="T10" fmla="*/ 1452 w 1452"/>
                  <a:gd name="T11" fmla="*/ 141 h 161"/>
                </a:gdLst>
                <a:ahLst/>
                <a:cxnLst>
                  <a:cxn ang="0">
                    <a:pos x="T0" y="T1"/>
                  </a:cxn>
                  <a:cxn ang="0">
                    <a:pos x="T2" y="T3"/>
                  </a:cxn>
                  <a:cxn ang="0">
                    <a:pos x="T4" y="T5"/>
                  </a:cxn>
                  <a:cxn ang="0">
                    <a:pos x="T6" y="T7"/>
                  </a:cxn>
                  <a:cxn ang="0">
                    <a:pos x="T8" y="T9"/>
                  </a:cxn>
                  <a:cxn ang="0">
                    <a:pos x="T10" y="T11"/>
                  </a:cxn>
                </a:cxnLst>
                <a:rect l="0" t="0" r="r" b="b"/>
                <a:pathLst>
                  <a:path w="1452" h="161">
                    <a:moveTo>
                      <a:pt x="0" y="145"/>
                    </a:moveTo>
                    <a:cubicBezTo>
                      <a:pt x="88" y="73"/>
                      <a:pt x="173" y="0"/>
                      <a:pt x="288" y="1"/>
                    </a:cubicBezTo>
                    <a:cubicBezTo>
                      <a:pt x="403" y="2"/>
                      <a:pt x="573" y="146"/>
                      <a:pt x="689" y="153"/>
                    </a:cubicBezTo>
                    <a:cubicBezTo>
                      <a:pt x="805" y="160"/>
                      <a:pt x="877" y="45"/>
                      <a:pt x="986" y="44"/>
                    </a:cubicBezTo>
                    <a:cubicBezTo>
                      <a:pt x="1095" y="43"/>
                      <a:pt x="1266" y="129"/>
                      <a:pt x="1344" y="145"/>
                    </a:cubicBezTo>
                    <a:cubicBezTo>
                      <a:pt x="1422" y="161"/>
                      <a:pt x="1430" y="142"/>
                      <a:pt x="1452" y="141"/>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00" name="Freeform 60"/>
              <p:cNvSpPr>
                <a:spLocks/>
              </p:cNvSpPr>
              <p:nvPr/>
            </p:nvSpPr>
            <p:spPr bwMode="auto">
              <a:xfrm>
                <a:off x="576" y="2961"/>
                <a:ext cx="1446" cy="170"/>
              </a:xfrm>
              <a:custGeom>
                <a:avLst/>
                <a:gdLst>
                  <a:gd name="T0" fmla="*/ 1446 w 1446"/>
                  <a:gd name="T1" fmla="*/ 159 h 170"/>
                  <a:gd name="T2" fmla="*/ 1154 w 1446"/>
                  <a:gd name="T3" fmla="*/ 0 h 170"/>
                  <a:gd name="T4" fmla="*/ 765 w 1446"/>
                  <a:gd name="T5" fmla="*/ 159 h 170"/>
                  <a:gd name="T6" fmla="*/ 477 w 1446"/>
                  <a:gd name="T7" fmla="*/ 40 h 170"/>
                  <a:gd name="T8" fmla="*/ 132 w 1446"/>
                  <a:gd name="T9" fmla="*/ 153 h 170"/>
                  <a:gd name="T10" fmla="*/ 0 w 1446"/>
                  <a:gd name="T11" fmla="*/ 140 h 170"/>
                </a:gdLst>
                <a:ahLst/>
                <a:cxnLst>
                  <a:cxn ang="0">
                    <a:pos x="T0" y="T1"/>
                  </a:cxn>
                  <a:cxn ang="0">
                    <a:pos x="T2" y="T3"/>
                  </a:cxn>
                  <a:cxn ang="0">
                    <a:pos x="T4" y="T5"/>
                  </a:cxn>
                  <a:cxn ang="0">
                    <a:pos x="T6" y="T7"/>
                  </a:cxn>
                  <a:cxn ang="0">
                    <a:pos x="T8" y="T9"/>
                  </a:cxn>
                  <a:cxn ang="0">
                    <a:pos x="T10" y="T11"/>
                  </a:cxn>
                </a:cxnLst>
                <a:rect l="0" t="0" r="r" b="b"/>
                <a:pathLst>
                  <a:path w="1446" h="170">
                    <a:moveTo>
                      <a:pt x="1446" y="159"/>
                    </a:moveTo>
                    <a:cubicBezTo>
                      <a:pt x="1397" y="131"/>
                      <a:pt x="1267" y="0"/>
                      <a:pt x="1154" y="0"/>
                    </a:cubicBezTo>
                    <a:cubicBezTo>
                      <a:pt x="1041" y="0"/>
                      <a:pt x="878" y="152"/>
                      <a:pt x="765" y="159"/>
                    </a:cubicBezTo>
                    <a:cubicBezTo>
                      <a:pt x="652" y="166"/>
                      <a:pt x="582" y="41"/>
                      <a:pt x="477" y="40"/>
                    </a:cubicBezTo>
                    <a:cubicBezTo>
                      <a:pt x="372" y="39"/>
                      <a:pt x="211" y="136"/>
                      <a:pt x="132" y="153"/>
                    </a:cubicBezTo>
                    <a:cubicBezTo>
                      <a:pt x="53" y="170"/>
                      <a:pt x="27" y="143"/>
                      <a:pt x="0" y="140"/>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61501" name="Object 61"/>
              <p:cNvGraphicFramePr>
                <a:graphicFrameLocks noChangeAspect="1"/>
              </p:cNvGraphicFramePr>
              <p:nvPr/>
            </p:nvGraphicFramePr>
            <p:xfrm>
              <a:off x="3130" y="3213"/>
              <a:ext cx="216" cy="341"/>
            </p:xfrm>
            <a:graphic>
              <a:graphicData uri="http://schemas.openxmlformats.org/presentationml/2006/ole">
                <mc:AlternateContent xmlns:mc="http://schemas.openxmlformats.org/markup-compatibility/2006">
                  <mc:Choice xmlns:v="urn:schemas-microsoft-com:vml" Requires="v">
                    <p:oleObj spid="_x0000_s366952" name="Equation" r:id="rId17" imgW="190417" imgH="393529" progId="">
                      <p:embed/>
                    </p:oleObj>
                  </mc:Choice>
                  <mc:Fallback>
                    <p:oleObj name="Equation" r:id="rId17" imgW="190417" imgH="393529" progId="">
                      <p:embed/>
                      <p:pic>
                        <p:nvPicPr>
                          <p:cNvPr id="61501" name="Object 6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0" y="3213"/>
                            <a:ext cx="216"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2" name="Object 62"/>
              <p:cNvGraphicFramePr>
                <a:graphicFrameLocks noChangeAspect="1"/>
              </p:cNvGraphicFramePr>
              <p:nvPr/>
            </p:nvGraphicFramePr>
            <p:xfrm>
              <a:off x="3698" y="3213"/>
              <a:ext cx="333" cy="341"/>
            </p:xfrm>
            <a:graphic>
              <a:graphicData uri="http://schemas.openxmlformats.org/presentationml/2006/ole">
                <mc:AlternateContent xmlns:mc="http://schemas.openxmlformats.org/markup-compatibility/2006">
                  <mc:Choice xmlns:v="urn:schemas-microsoft-com:vml" Requires="v">
                    <p:oleObj spid="_x0000_s366953" name="Equation" r:id="rId19" imgW="291973" imgH="393529" progId="">
                      <p:embed/>
                    </p:oleObj>
                  </mc:Choice>
                  <mc:Fallback>
                    <p:oleObj name="Equation" r:id="rId19" imgW="291973" imgH="393529" progId="">
                      <p:embed/>
                      <p:pic>
                        <p:nvPicPr>
                          <p:cNvPr id="61502" name="Object 6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98" y="3213"/>
                            <a:ext cx="333"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3" name="Object 63"/>
              <p:cNvGraphicFramePr>
                <a:graphicFrameLocks noChangeAspect="1"/>
              </p:cNvGraphicFramePr>
              <p:nvPr/>
            </p:nvGraphicFramePr>
            <p:xfrm>
              <a:off x="4411" y="3213"/>
              <a:ext cx="318" cy="341"/>
            </p:xfrm>
            <a:graphic>
              <a:graphicData uri="http://schemas.openxmlformats.org/presentationml/2006/ole">
                <mc:AlternateContent xmlns:mc="http://schemas.openxmlformats.org/markup-compatibility/2006">
                  <mc:Choice xmlns:v="urn:schemas-microsoft-com:vml" Requires="v">
                    <p:oleObj spid="_x0000_s366954" name="Equation" r:id="rId21" imgW="279279" imgH="393529" progId="">
                      <p:embed/>
                    </p:oleObj>
                  </mc:Choice>
                  <mc:Fallback>
                    <p:oleObj name="Equation" r:id="rId21" imgW="279279" imgH="393529" progId="">
                      <p:embed/>
                      <p:pic>
                        <p:nvPicPr>
                          <p:cNvPr id="61503" name="Object 6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11" y="3213"/>
                            <a:ext cx="318"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4" name="Object 64"/>
              <p:cNvGraphicFramePr>
                <a:graphicFrameLocks noChangeAspect="1"/>
              </p:cNvGraphicFramePr>
              <p:nvPr/>
            </p:nvGraphicFramePr>
            <p:xfrm>
              <a:off x="1825" y="3213"/>
              <a:ext cx="253" cy="341"/>
            </p:xfrm>
            <a:graphic>
              <a:graphicData uri="http://schemas.openxmlformats.org/presentationml/2006/ole">
                <mc:AlternateContent xmlns:mc="http://schemas.openxmlformats.org/markup-compatibility/2006">
                  <mc:Choice xmlns:v="urn:schemas-microsoft-com:vml" Requires="v">
                    <p:oleObj spid="_x0000_s366955" name="Equation" r:id="rId23" imgW="291973" imgH="393529" progId="">
                      <p:embed/>
                    </p:oleObj>
                  </mc:Choice>
                  <mc:Fallback>
                    <p:oleObj name="Equation" r:id="rId23" imgW="291973" imgH="393529" progId="">
                      <p:embed/>
                      <p:pic>
                        <p:nvPicPr>
                          <p:cNvPr id="61504" name="Object 6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25" y="3213"/>
                            <a:ext cx="253"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5" name="Object 65"/>
              <p:cNvGraphicFramePr>
                <a:graphicFrameLocks noChangeAspect="1"/>
              </p:cNvGraphicFramePr>
              <p:nvPr/>
            </p:nvGraphicFramePr>
            <p:xfrm>
              <a:off x="1126" y="3213"/>
              <a:ext cx="270" cy="341"/>
            </p:xfrm>
            <a:graphic>
              <a:graphicData uri="http://schemas.openxmlformats.org/presentationml/2006/ole">
                <mc:AlternateContent xmlns:mc="http://schemas.openxmlformats.org/markup-compatibility/2006">
                  <mc:Choice xmlns:v="urn:schemas-microsoft-com:vml" Requires="v">
                    <p:oleObj spid="_x0000_s366956" name="Equation" r:id="rId25" imgW="368140" imgH="393529" progId="">
                      <p:embed/>
                    </p:oleObj>
                  </mc:Choice>
                  <mc:Fallback>
                    <p:oleObj name="Equation" r:id="rId25" imgW="368140" imgH="393529" progId="">
                      <p:embed/>
                      <p:pic>
                        <p:nvPicPr>
                          <p:cNvPr id="61505" name="Object 6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26" y="3213"/>
                            <a:ext cx="270"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6" name="Object 66"/>
              <p:cNvGraphicFramePr>
                <a:graphicFrameLocks noChangeAspect="1"/>
              </p:cNvGraphicFramePr>
              <p:nvPr/>
            </p:nvGraphicFramePr>
            <p:xfrm>
              <a:off x="594" y="3213"/>
              <a:ext cx="278" cy="341"/>
            </p:xfrm>
            <a:graphic>
              <a:graphicData uri="http://schemas.openxmlformats.org/presentationml/2006/ole">
                <mc:AlternateContent xmlns:mc="http://schemas.openxmlformats.org/markup-compatibility/2006">
                  <mc:Choice xmlns:v="urn:schemas-microsoft-com:vml" Requires="v">
                    <p:oleObj spid="_x0000_s366957" name="Equation" r:id="rId27" imgW="368140" imgH="393529" progId="">
                      <p:embed/>
                    </p:oleObj>
                  </mc:Choice>
                  <mc:Fallback>
                    <p:oleObj name="Equation" r:id="rId27" imgW="368140" imgH="393529" progId="">
                      <p:embed/>
                      <p:pic>
                        <p:nvPicPr>
                          <p:cNvPr id="61506" name="Object 6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4" y="3213"/>
                            <a:ext cx="278"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61507" name="Group 67"/>
          <p:cNvGrpSpPr>
            <a:grpSpLocks/>
          </p:cNvGrpSpPr>
          <p:nvPr/>
        </p:nvGrpSpPr>
        <p:grpSpPr bwMode="auto">
          <a:xfrm>
            <a:off x="914400" y="5662613"/>
            <a:ext cx="6781800" cy="609600"/>
            <a:chOff x="672" y="2304"/>
            <a:chExt cx="4272" cy="384"/>
          </a:xfrm>
        </p:grpSpPr>
        <p:sp>
          <p:nvSpPr>
            <p:cNvPr id="61508" name="Rectangle 68"/>
            <p:cNvSpPr>
              <a:spLocks noChangeArrowheads="1"/>
            </p:cNvSpPr>
            <p:nvPr/>
          </p:nvSpPr>
          <p:spPr bwMode="auto">
            <a:xfrm>
              <a:off x="672" y="2304"/>
              <a:ext cx="4272" cy="384"/>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09" name="Rectangle 69"/>
            <p:cNvSpPr>
              <a:spLocks noChangeArrowheads="1"/>
            </p:cNvSpPr>
            <p:nvPr/>
          </p:nvSpPr>
          <p:spPr bwMode="auto">
            <a:xfrm>
              <a:off x="2208" y="2304"/>
              <a:ext cx="1152"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10" name="Rectangle 70"/>
            <p:cNvSpPr>
              <a:spLocks noChangeArrowheads="1"/>
            </p:cNvSpPr>
            <p:nvPr/>
          </p:nvSpPr>
          <p:spPr bwMode="auto">
            <a:xfrm>
              <a:off x="3552" y="2304"/>
              <a:ext cx="384"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11" name="Rectangle 71"/>
            <p:cNvSpPr>
              <a:spLocks noChangeArrowheads="1"/>
            </p:cNvSpPr>
            <p:nvPr/>
          </p:nvSpPr>
          <p:spPr bwMode="auto">
            <a:xfrm>
              <a:off x="1632" y="2304"/>
              <a:ext cx="384"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12" name="Rectangle 72"/>
            <p:cNvSpPr>
              <a:spLocks noChangeArrowheads="1"/>
            </p:cNvSpPr>
            <p:nvPr/>
          </p:nvSpPr>
          <p:spPr bwMode="auto">
            <a:xfrm>
              <a:off x="4272" y="2304"/>
              <a:ext cx="240"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13" name="Rectangle 73"/>
            <p:cNvSpPr>
              <a:spLocks noChangeArrowheads="1"/>
            </p:cNvSpPr>
            <p:nvPr/>
          </p:nvSpPr>
          <p:spPr bwMode="auto">
            <a:xfrm>
              <a:off x="1104" y="2304"/>
              <a:ext cx="240"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14" name="Rectangle 74"/>
            <p:cNvSpPr>
              <a:spLocks noChangeArrowheads="1"/>
            </p:cNvSpPr>
            <p:nvPr/>
          </p:nvSpPr>
          <p:spPr bwMode="auto">
            <a:xfrm>
              <a:off x="4272" y="2304"/>
              <a:ext cx="240" cy="384"/>
            </a:xfrm>
            <a:prstGeom prst="rect">
              <a:avLst/>
            </a:prstGeom>
            <a:solidFill>
              <a:srgbClr val="292929">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15" name="Rectangle 75"/>
            <p:cNvSpPr>
              <a:spLocks noChangeArrowheads="1"/>
            </p:cNvSpPr>
            <p:nvPr/>
          </p:nvSpPr>
          <p:spPr bwMode="auto">
            <a:xfrm>
              <a:off x="1104" y="2304"/>
              <a:ext cx="240" cy="384"/>
            </a:xfrm>
            <a:prstGeom prst="rect">
              <a:avLst/>
            </a:prstGeom>
            <a:solidFill>
              <a:srgbClr val="292929">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16" name="Rectangle 76"/>
            <p:cNvSpPr>
              <a:spLocks noChangeArrowheads="1"/>
            </p:cNvSpPr>
            <p:nvPr/>
          </p:nvSpPr>
          <p:spPr bwMode="auto">
            <a:xfrm>
              <a:off x="1680" y="2304"/>
              <a:ext cx="288" cy="384"/>
            </a:xfrm>
            <a:prstGeom prst="rect">
              <a:avLst/>
            </a:prstGeom>
            <a:solidFill>
              <a:srgbClr val="80808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17" name="Rectangle 77"/>
            <p:cNvSpPr>
              <a:spLocks noChangeArrowheads="1"/>
            </p:cNvSpPr>
            <p:nvPr/>
          </p:nvSpPr>
          <p:spPr bwMode="auto">
            <a:xfrm>
              <a:off x="3600" y="2304"/>
              <a:ext cx="288" cy="384"/>
            </a:xfrm>
            <a:prstGeom prst="rect">
              <a:avLst/>
            </a:prstGeom>
            <a:solidFill>
              <a:srgbClr val="80808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065324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479"/>
                                        </p:tgtEl>
                                        <p:attrNameLst>
                                          <p:attrName>style.visibility</p:attrName>
                                        </p:attrNameLst>
                                      </p:cBhvr>
                                      <p:to>
                                        <p:strVal val="visible"/>
                                      </p:to>
                                    </p:set>
                                    <p:animEffect transition="in" filter="blinds(horizontal)">
                                      <p:cBhvr>
                                        <p:cTn id="7" dur="500"/>
                                        <p:tgtEl>
                                          <p:spTgt spid="61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480"/>
                                        </p:tgtEl>
                                        <p:attrNameLst>
                                          <p:attrName>style.visibility</p:attrName>
                                        </p:attrNameLst>
                                      </p:cBhvr>
                                      <p:to>
                                        <p:strVal val="visible"/>
                                      </p:to>
                                    </p:set>
                                    <p:animEffect transition="in" filter="blinds(horizontal)">
                                      <p:cBhvr>
                                        <p:cTn id="12" dur="500"/>
                                        <p:tgtEl>
                                          <p:spTgt spid="614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1482"/>
                                        </p:tgtEl>
                                        <p:attrNameLst>
                                          <p:attrName>style.visibility</p:attrName>
                                        </p:attrNameLst>
                                      </p:cBhvr>
                                      <p:to>
                                        <p:strVal val="visible"/>
                                      </p:to>
                                    </p:set>
                                    <p:animEffect transition="in" filter="blinds(horizontal)">
                                      <p:cBhvr>
                                        <p:cTn id="17" dur="500"/>
                                        <p:tgtEl>
                                          <p:spTgt spid="6148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1481"/>
                                        </p:tgtEl>
                                        <p:attrNameLst>
                                          <p:attrName>style.visibility</p:attrName>
                                        </p:attrNameLst>
                                      </p:cBhvr>
                                      <p:to>
                                        <p:strVal val="visible"/>
                                      </p:to>
                                    </p:set>
                                    <p:animEffect transition="in" filter="blinds(horizontal)">
                                      <p:cBhvr>
                                        <p:cTn id="20" dur="500"/>
                                        <p:tgtEl>
                                          <p:spTgt spid="61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oup 2"/>
          <p:cNvGrpSpPr>
            <a:grpSpLocks/>
          </p:cNvGrpSpPr>
          <p:nvPr/>
        </p:nvGrpSpPr>
        <p:grpSpPr bwMode="auto">
          <a:xfrm>
            <a:off x="611188" y="404813"/>
            <a:ext cx="2635250" cy="1617662"/>
            <a:chOff x="359" y="2400"/>
            <a:chExt cx="1660" cy="1019"/>
          </a:xfrm>
        </p:grpSpPr>
        <p:sp>
          <p:nvSpPr>
            <p:cNvPr id="62467" name="Rectangle 3" descr="浅色上对角线"/>
            <p:cNvSpPr>
              <a:spLocks noChangeArrowheads="1"/>
            </p:cNvSpPr>
            <p:nvPr/>
          </p:nvSpPr>
          <p:spPr bwMode="auto">
            <a:xfrm>
              <a:off x="694" y="2544"/>
              <a:ext cx="1007" cy="256"/>
            </a:xfrm>
            <a:prstGeom prst="rect">
              <a:avLst/>
            </a:prstGeom>
            <a:pattFill prst="ltUpDiag">
              <a:fgClr>
                <a:srgbClr val="009900"/>
              </a:fgClr>
              <a:bgClr>
                <a:schemeClr val="bg1"/>
              </a:bgClr>
            </a:patt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68" name="Rectangle 4" descr="浅色下对角线"/>
            <p:cNvSpPr>
              <a:spLocks noChangeArrowheads="1"/>
            </p:cNvSpPr>
            <p:nvPr/>
          </p:nvSpPr>
          <p:spPr bwMode="auto">
            <a:xfrm>
              <a:off x="694" y="2800"/>
              <a:ext cx="1007" cy="256"/>
            </a:xfrm>
            <a:prstGeom prst="rect">
              <a:avLst/>
            </a:prstGeom>
            <a:pattFill prst="ltDnDiag">
              <a:fgClr>
                <a:srgbClr val="009900"/>
              </a:fgClr>
              <a:bgClr>
                <a:schemeClr val="bg1"/>
              </a:bgClr>
            </a:patt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69" name="Rectangle 5" descr="浅色上对角线"/>
            <p:cNvSpPr>
              <a:spLocks noChangeArrowheads="1"/>
            </p:cNvSpPr>
            <p:nvPr/>
          </p:nvSpPr>
          <p:spPr bwMode="auto">
            <a:xfrm>
              <a:off x="694" y="3056"/>
              <a:ext cx="1007" cy="256"/>
            </a:xfrm>
            <a:prstGeom prst="rect">
              <a:avLst/>
            </a:prstGeom>
            <a:pattFill prst="ltUpDiag">
              <a:fgClr>
                <a:srgbClr val="009900"/>
              </a:fgClr>
              <a:bgClr>
                <a:schemeClr val="bg1"/>
              </a:bgClr>
            </a:patt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470" name="Group 6"/>
            <p:cNvGrpSpPr>
              <a:grpSpLocks/>
            </p:cNvGrpSpPr>
            <p:nvPr/>
          </p:nvGrpSpPr>
          <p:grpSpPr bwMode="auto">
            <a:xfrm>
              <a:off x="359" y="2544"/>
              <a:ext cx="336" cy="768"/>
              <a:chOff x="359" y="2544"/>
              <a:chExt cx="336" cy="768"/>
            </a:xfrm>
          </p:grpSpPr>
          <p:sp>
            <p:nvSpPr>
              <p:cNvPr id="62471" name="Line 7"/>
              <p:cNvSpPr>
                <a:spLocks noChangeShapeType="1"/>
              </p:cNvSpPr>
              <p:nvPr/>
            </p:nvSpPr>
            <p:spPr bwMode="auto">
              <a:xfrm flipH="1">
                <a:off x="359" y="2544"/>
                <a:ext cx="336"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2" name="Line 8"/>
              <p:cNvSpPr>
                <a:spLocks noChangeShapeType="1"/>
              </p:cNvSpPr>
              <p:nvPr/>
            </p:nvSpPr>
            <p:spPr bwMode="auto">
              <a:xfrm flipH="1">
                <a:off x="359" y="3312"/>
                <a:ext cx="336"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3" name="Line 9"/>
              <p:cNvSpPr>
                <a:spLocks noChangeShapeType="1"/>
              </p:cNvSpPr>
              <p:nvPr/>
            </p:nvSpPr>
            <p:spPr bwMode="auto">
              <a:xfrm>
                <a:off x="455" y="2544"/>
                <a:ext cx="0" cy="768"/>
              </a:xfrm>
              <a:prstGeom prst="line">
                <a:avLst/>
              </a:prstGeom>
              <a:noFill/>
              <a:ln w="19050">
                <a:solidFill>
                  <a:schemeClr val="tx1"/>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2474" name="Object 10"/>
              <p:cNvGraphicFramePr>
                <a:graphicFrameLocks noChangeAspect="1"/>
              </p:cNvGraphicFramePr>
              <p:nvPr/>
            </p:nvGraphicFramePr>
            <p:xfrm>
              <a:off x="468" y="2806"/>
              <a:ext cx="156" cy="173"/>
            </p:xfrm>
            <a:graphic>
              <a:graphicData uri="http://schemas.openxmlformats.org/presentationml/2006/ole">
                <mc:AlternateContent xmlns:mc="http://schemas.openxmlformats.org/markup-compatibility/2006">
                  <mc:Choice xmlns:v="urn:schemas-microsoft-com:vml" Requires="v">
                    <p:oleObj spid="_x0000_s367780" name="Equation" r:id="rId3" imgW="126835" imgH="139518" progId="">
                      <p:embed/>
                    </p:oleObj>
                  </mc:Choice>
                  <mc:Fallback>
                    <p:oleObj name="Equation" r:id="rId3" imgW="126835" imgH="139518" progId="">
                      <p:embed/>
                      <p:pic>
                        <p:nvPicPr>
                          <p:cNvPr id="6247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 y="2806"/>
                            <a:ext cx="156" cy="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2475" name="Object 11"/>
            <p:cNvGraphicFramePr>
              <a:graphicFrameLocks noChangeAspect="1"/>
            </p:cNvGraphicFramePr>
            <p:nvPr/>
          </p:nvGraphicFramePr>
          <p:xfrm>
            <a:off x="1708" y="2400"/>
            <a:ext cx="311" cy="336"/>
          </p:xfrm>
          <a:graphic>
            <a:graphicData uri="http://schemas.openxmlformats.org/presentationml/2006/ole">
              <mc:AlternateContent xmlns:mc="http://schemas.openxmlformats.org/markup-compatibility/2006">
                <mc:Choice xmlns:v="urn:schemas-microsoft-com:vml" Requires="v">
                  <p:oleObj spid="_x0000_s367781" name="Equation" r:id="rId5" imgW="190440" imgH="203040" progId="">
                    <p:embed/>
                  </p:oleObj>
                </mc:Choice>
                <mc:Fallback>
                  <p:oleObj name="Equation" r:id="rId5" imgW="190440" imgH="203040" progId="">
                    <p:embed/>
                    <p:pic>
                      <p:nvPicPr>
                        <p:cNvPr id="6247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8" y="2400"/>
                          <a:ext cx="311"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6" name="Object 12"/>
            <p:cNvGraphicFramePr>
              <a:graphicFrameLocks noChangeAspect="1"/>
            </p:cNvGraphicFramePr>
            <p:nvPr/>
          </p:nvGraphicFramePr>
          <p:xfrm>
            <a:off x="1704" y="3109"/>
            <a:ext cx="267" cy="310"/>
          </p:xfrm>
          <a:graphic>
            <a:graphicData uri="http://schemas.openxmlformats.org/presentationml/2006/ole">
              <mc:AlternateContent xmlns:mc="http://schemas.openxmlformats.org/markup-compatibility/2006">
                <mc:Choice xmlns:v="urn:schemas-microsoft-com:vml" Requires="v">
                  <p:oleObj spid="_x0000_s367782" name="Equation" r:id="rId7" imgW="190440" imgH="228600" progId="">
                    <p:embed/>
                  </p:oleObj>
                </mc:Choice>
                <mc:Fallback>
                  <p:oleObj name="Equation" r:id="rId7" imgW="190440" imgH="228600" progId="">
                    <p:embed/>
                    <p:pic>
                      <p:nvPicPr>
                        <p:cNvPr id="62476"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4" y="3109"/>
                          <a:ext cx="267"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2477" name="AutoShape 13"/>
          <p:cNvSpPr>
            <a:spLocks/>
          </p:cNvSpPr>
          <p:nvPr/>
        </p:nvSpPr>
        <p:spPr bwMode="auto">
          <a:xfrm>
            <a:off x="3059113" y="765175"/>
            <a:ext cx="215900" cy="576263"/>
          </a:xfrm>
          <a:prstGeom prst="rightBrace">
            <a:avLst>
              <a:gd name="adj1" fmla="val 22243"/>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8" name="Text Box 14"/>
          <p:cNvSpPr txBox="1">
            <a:spLocks noChangeArrowheads="1"/>
          </p:cNvSpPr>
          <p:nvPr/>
        </p:nvSpPr>
        <p:spPr bwMode="auto">
          <a:xfrm>
            <a:off x="3490913" y="765175"/>
            <a:ext cx="215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干涉相消</a:t>
            </a:r>
          </a:p>
        </p:txBody>
      </p:sp>
      <p:sp>
        <p:nvSpPr>
          <p:cNvPr id="62479" name="Line 15"/>
          <p:cNvSpPr>
            <a:spLocks noChangeShapeType="1"/>
          </p:cNvSpPr>
          <p:nvPr/>
        </p:nvSpPr>
        <p:spPr bwMode="auto">
          <a:xfrm>
            <a:off x="2625725" y="1628775"/>
            <a:ext cx="936625"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0" name="Text Box 16"/>
          <p:cNvSpPr txBox="1">
            <a:spLocks noChangeArrowheads="1"/>
          </p:cNvSpPr>
          <p:nvPr/>
        </p:nvSpPr>
        <p:spPr bwMode="auto">
          <a:xfrm>
            <a:off x="3633788" y="1341438"/>
            <a:ext cx="38382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zh-CN" altLang="en-US" sz="2800" b="1" dirty="0">
                <a:ea typeface="宋体" pitchFamily="2" charset="-122"/>
              </a:rPr>
              <a:t>剩下一个半波带的作用</a:t>
            </a:r>
          </a:p>
        </p:txBody>
      </p:sp>
      <p:grpSp>
        <p:nvGrpSpPr>
          <p:cNvPr id="62481" name="Group 17"/>
          <p:cNvGrpSpPr>
            <a:grpSpLocks/>
          </p:cNvGrpSpPr>
          <p:nvPr/>
        </p:nvGrpSpPr>
        <p:grpSpPr bwMode="auto">
          <a:xfrm>
            <a:off x="684213" y="3429000"/>
            <a:ext cx="2635250" cy="1617663"/>
            <a:chOff x="431" y="2160"/>
            <a:chExt cx="1660" cy="1019"/>
          </a:xfrm>
        </p:grpSpPr>
        <p:sp>
          <p:nvSpPr>
            <p:cNvPr id="62482" name="Rectangle 18" descr="浅色上对角线"/>
            <p:cNvSpPr>
              <a:spLocks noChangeArrowheads="1"/>
            </p:cNvSpPr>
            <p:nvPr/>
          </p:nvSpPr>
          <p:spPr bwMode="auto">
            <a:xfrm>
              <a:off x="748" y="2296"/>
              <a:ext cx="1007" cy="174"/>
            </a:xfrm>
            <a:prstGeom prst="rect">
              <a:avLst/>
            </a:prstGeom>
            <a:pattFill prst="ltUpDiag">
              <a:fgClr>
                <a:srgbClr val="009900"/>
              </a:fgClr>
              <a:bgClr>
                <a:schemeClr val="bg1"/>
              </a:bgClr>
            </a:patt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3" name="Rectangle 19" descr="浅色下对角线"/>
            <p:cNvSpPr>
              <a:spLocks noChangeArrowheads="1"/>
            </p:cNvSpPr>
            <p:nvPr/>
          </p:nvSpPr>
          <p:spPr bwMode="auto">
            <a:xfrm>
              <a:off x="748" y="2478"/>
              <a:ext cx="1007" cy="181"/>
            </a:xfrm>
            <a:prstGeom prst="rect">
              <a:avLst/>
            </a:prstGeom>
            <a:pattFill prst="ltDnDiag">
              <a:fgClr>
                <a:srgbClr val="009900"/>
              </a:fgClr>
              <a:bgClr>
                <a:schemeClr val="bg1"/>
              </a:bgClr>
            </a:patt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4" name="Rectangle 20" descr="浅色上对角线"/>
            <p:cNvSpPr>
              <a:spLocks noChangeArrowheads="1"/>
            </p:cNvSpPr>
            <p:nvPr/>
          </p:nvSpPr>
          <p:spPr bwMode="auto">
            <a:xfrm>
              <a:off x="748" y="2931"/>
              <a:ext cx="1007" cy="141"/>
            </a:xfrm>
            <a:prstGeom prst="rect">
              <a:avLst/>
            </a:prstGeom>
            <a:pattFill prst="ltUpDiag">
              <a:fgClr>
                <a:srgbClr val="009900"/>
              </a:fgClr>
              <a:bgClr>
                <a:schemeClr val="bg1"/>
              </a:bgClr>
            </a:patt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485" name="Group 21"/>
            <p:cNvGrpSpPr>
              <a:grpSpLocks/>
            </p:cNvGrpSpPr>
            <p:nvPr/>
          </p:nvGrpSpPr>
          <p:grpSpPr bwMode="auto">
            <a:xfrm>
              <a:off x="431" y="2304"/>
              <a:ext cx="336" cy="768"/>
              <a:chOff x="359" y="2544"/>
              <a:chExt cx="336" cy="768"/>
            </a:xfrm>
          </p:grpSpPr>
          <p:sp>
            <p:nvSpPr>
              <p:cNvPr id="62486" name="Line 22"/>
              <p:cNvSpPr>
                <a:spLocks noChangeShapeType="1"/>
              </p:cNvSpPr>
              <p:nvPr/>
            </p:nvSpPr>
            <p:spPr bwMode="auto">
              <a:xfrm flipH="1">
                <a:off x="359" y="2544"/>
                <a:ext cx="336"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7" name="Line 23"/>
              <p:cNvSpPr>
                <a:spLocks noChangeShapeType="1"/>
              </p:cNvSpPr>
              <p:nvPr/>
            </p:nvSpPr>
            <p:spPr bwMode="auto">
              <a:xfrm flipH="1">
                <a:off x="359" y="3312"/>
                <a:ext cx="336"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8" name="Line 24"/>
              <p:cNvSpPr>
                <a:spLocks noChangeShapeType="1"/>
              </p:cNvSpPr>
              <p:nvPr/>
            </p:nvSpPr>
            <p:spPr bwMode="auto">
              <a:xfrm>
                <a:off x="455" y="2544"/>
                <a:ext cx="0" cy="768"/>
              </a:xfrm>
              <a:prstGeom prst="line">
                <a:avLst/>
              </a:prstGeom>
              <a:noFill/>
              <a:ln w="19050">
                <a:solidFill>
                  <a:schemeClr val="tx1"/>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2489" name="Object 25"/>
              <p:cNvGraphicFramePr>
                <a:graphicFrameLocks noChangeAspect="1"/>
              </p:cNvGraphicFramePr>
              <p:nvPr/>
            </p:nvGraphicFramePr>
            <p:xfrm>
              <a:off x="468" y="2806"/>
              <a:ext cx="155" cy="173"/>
            </p:xfrm>
            <a:graphic>
              <a:graphicData uri="http://schemas.openxmlformats.org/presentationml/2006/ole">
                <mc:AlternateContent xmlns:mc="http://schemas.openxmlformats.org/markup-compatibility/2006">
                  <mc:Choice xmlns:v="urn:schemas-microsoft-com:vml" Requires="v">
                    <p:oleObj spid="_x0000_s367783" name="Equation" r:id="rId9" imgW="126835" imgH="139518" progId="">
                      <p:embed/>
                    </p:oleObj>
                  </mc:Choice>
                  <mc:Fallback>
                    <p:oleObj name="Equation" r:id="rId9" imgW="126835" imgH="139518" progId="">
                      <p:embed/>
                      <p:pic>
                        <p:nvPicPr>
                          <p:cNvPr id="62489"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 y="2806"/>
                            <a:ext cx="155" cy="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2490" name="Object 26"/>
            <p:cNvGraphicFramePr>
              <a:graphicFrameLocks noChangeAspect="1"/>
            </p:cNvGraphicFramePr>
            <p:nvPr/>
          </p:nvGraphicFramePr>
          <p:xfrm>
            <a:off x="1780" y="2160"/>
            <a:ext cx="311" cy="336"/>
          </p:xfrm>
          <a:graphic>
            <a:graphicData uri="http://schemas.openxmlformats.org/presentationml/2006/ole">
              <mc:AlternateContent xmlns:mc="http://schemas.openxmlformats.org/markup-compatibility/2006">
                <mc:Choice xmlns:v="urn:schemas-microsoft-com:vml" Requires="v">
                  <p:oleObj spid="_x0000_s367784" name="Equation" r:id="rId11" imgW="190440" imgH="203040" progId="">
                    <p:embed/>
                  </p:oleObj>
                </mc:Choice>
                <mc:Fallback>
                  <p:oleObj name="Equation" r:id="rId11" imgW="190440" imgH="203040" progId="">
                    <p:embed/>
                    <p:pic>
                      <p:nvPicPr>
                        <p:cNvPr id="6249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0" y="2160"/>
                          <a:ext cx="311"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91" name="Object 27"/>
            <p:cNvGraphicFramePr>
              <a:graphicFrameLocks noChangeAspect="1"/>
            </p:cNvGraphicFramePr>
            <p:nvPr/>
          </p:nvGraphicFramePr>
          <p:xfrm>
            <a:off x="1776" y="2869"/>
            <a:ext cx="267" cy="310"/>
          </p:xfrm>
          <a:graphic>
            <a:graphicData uri="http://schemas.openxmlformats.org/presentationml/2006/ole">
              <mc:AlternateContent xmlns:mc="http://schemas.openxmlformats.org/markup-compatibility/2006">
                <mc:Choice xmlns:v="urn:schemas-microsoft-com:vml" Requires="v">
                  <p:oleObj spid="_x0000_s367785" name="Equation" r:id="rId13" imgW="190440" imgH="228600" progId="">
                    <p:embed/>
                  </p:oleObj>
                </mc:Choice>
                <mc:Fallback>
                  <p:oleObj name="Equation" r:id="rId13" imgW="190440" imgH="228600" progId="">
                    <p:embed/>
                    <p:pic>
                      <p:nvPicPr>
                        <p:cNvPr id="62491"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6" y="2869"/>
                          <a:ext cx="267"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92" name="Rectangle 28" descr="浅色下对角线"/>
            <p:cNvSpPr>
              <a:spLocks noChangeArrowheads="1"/>
            </p:cNvSpPr>
            <p:nvPr/>
          </p:nvSpPr>
          <p:spPr bwMode="auto">
            <a:xfrm>
              <a:off x="748" y="2659"/>
              <a:ext cx="1007" cy="136"/>
            </a:xfrm>
            <a:prstGeom prst="rect">
              <a:avLst/>
            </a:prstGeom>
            <a:pattFill prst="ltDnDiag">
              <a:fgClr>
                <a:srgbClr val="009900"/>
              </a:fgClr>
              <a:bgClr>
                <a:schemeClr val="bg1"/>
              </a:bgClr>
            </a:patt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3" name="Rectangle 29" descr="浅色下对角线"/>
            <p:cNvSpPr>
              <a:spLocks noChangeArrowheads="1"/>
            </p:cNvSpPr>
            <p:nvPr/>
          </p:nvSpPr>
          <p:spPr bwMode="auto">
            <a:xfrm>
              <a:off x="748" y="2795"/>
              <a:ext cx="1007" cy="136"/>
            </a:xfrm>
            <a:prstGeom prst="rect">
              <a:avLst/>
            </a:prstGeom>
            <a:pattFill prst="ltDnDiag">
              <a:fgClr>
                <a:srgbClr val="009900"/>
              </a:fgClr>
              <a:bgClr>
                <a:schemeClr val="bg1"/>
              </a:bgClr>
            </a:patt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494" name="AutoShape 30"/>
          <p:cNvSpPr>
            <a:spLocks/>
          </p:cNvSpPr>
          <p:nvPr/>
        </p:nvSpPr>
        <p:spPr bwMode="auto">
          <a:xfrm>
            <a:off x="2843213" y="3789363"/>
            <a:ext cx="215900" cy="792162"/>
          </a:xfrm>
          <a:prstGeom prst="rightBrace">
            <a:avLst>
              <a:gd name="adj1" fmla="val 30576"/>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5" name="Text Box 31"/>
          <p:cNvSpPr txBox="1">
            <a:spLocks noChangeArrowheads="1"/>
          </p:cNvSpPr>
          <p:nvPr/>
        </p:nvSpPr>
        <p:spPr bwMode="auto">
          <a:xfrm>
            <a:off x="3276600" y="3933825"/>
            <a:ext cx="215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干涉相消</a:t>
            </a:r>
          </a:p>
        </p:txBody>
      </p:sp>
      <p:sp>
        <p:nvSpPr>
          <p:cNvPr id="62496" name="Line 32"/>
          <p:cNvSpPr>
            <a:spLocks noChangeShapeType="1"/>
          </p:cNvSpPr>
          <p:nvPr/>
        </p:nvSpPr>
        <p:spPr bwMode="auto">
          <a:xfrm>
            <a:off x="2700338" y="4795838"/>
            <a:ext cx="936625"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7" name="Text Box 33"/>
          <p:cNvSpPr txBox="1">
            <a:spLocks noChangeArrowheads="1"/>
          </p:cNvSpPr>
          <p:nvPr/>
        </p:nvSpPr>
        <p:spPr bwMode="auto">
          <a:xfrm>
            <a:off x="3708400" y="4508500"/>
            <a:ext cx="39163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zh-CN" altLang="en-US" sz="2800" b="1" dirty="0">
                <a:ea typeface="宋体" pitchFamily="2" charset="-122"/>
              </a:rPr>
              <a:t>剩下一个半波带的作用</a:t>
            </a:r>
          </a:p>
        </p:txBody>
      </p:sp>
      <p:sp>
        <p:nvSpPr>
          <p:cNvPr id="62498" name="AutoShape 34"/>
          <p:cNvSpPr>
            <a:spLocks noChangeArrowheads="1"/>
          </p:cNvSpPr>
          <p:nvPr/>
        </p:nvSpPr>
        <p:spPr bwMode="auto">
          <a:xfrm>
            <a:off x="1476375" y="2060575"/>
            <a:ext cx="792163" cy="1223963"/>
          </a:xfrm>
          <a:prstGeom prst="downArrow">
            <a:avLst>
              <a:gd name="adj1" fmla="val 50000"/>
              <a:gd name="adj2" fmla="val 38627"/>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9" name="AutoShape 35"/>
          <p:cNvSpPr>
            <a:spLocks noChangeArrowheads="1"/>
          </p:cNvSpPr>
          <p:nvPr/>
        </p:nvSpPr>
        <p:spPr bwMode="auto">
          <a:xfrm>
            <a:off x="1547813" y="5084763"/>
            <a:ext cx="719137" cy="936625"/>
          </a:xfrm>
          <a:prstGeom prst="downArrow">
            <a:avLst>
              <a:gd name="adj1" fmla="val 50000"/>
              <a:gd name="adj2" fmla="val 32561"/>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0" name="Text Box 36"/>
          <p:cNvSpPr txBox="1">
            <a:spLocks noChangeArrowheads="1"/>
          </p:cNvSpPr>
          <p:nvPr/>
        </p:nvSpPr>
        <p:spPr bwMode="auto">
          <a:xfrm>
            <a:off x="2700338" y="5516563"/>
            <a:ext cx="23764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光强迅速衰减</a:t>
            </a:r>
          </a:p>
        </p:txBody>
      </p:sp>
    </p:spTree>
    <p:extLst>
      <p:ext uri="{BB962C8B-B14F-4D97-AF65-F5344CB8AC3E}">
        <p14:creationId xmlns:p14="http://schemas.microsoft.com/office/powerpoint/2010/main" val="2098143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77"/>
                                        </p:tgtEl>
                                        <p:attrNameLst>
                                          <p:attrName>style.visibility</p:attrName>
                                        </p:attrNameLst>
                                      </p:cBhvr>
                                      <p:to>
                                        <p:strVal val="visible"/>
                                      </p:to>
                                    </p:set>
                                    <p:animEffect transition="in" filter="blinds(horizontal)">
                                      <p:cBhvr>
                                        <p:cTn id="7" dur="500"/>
                                        <p:tgtEl>
                                          <p:spTgt spid="624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2478"/>
                                        </p:tgtEl>
                                        <p:attrNameLst>
                                          <p:attrName>style.visibility</p:attrName>
                                        </p:attrNameLst>
                                      </p:cBhvr>
                                      <p:to>
                                        <p:strVal val="visible"/>
                                      </p:to>
                                    </p:set>
                                    <p:animEffect transition="in" filter="blinds(horizontal)">
                                      <p:cBhvr>
                                        <p:cTn id="10" dur="500"/>
                                        <p:tgtEl>
                                          <p:spTgt spid="6247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2479"/>
                                        </p:tgtEl>
                                        <p:attrNameLst>
                                          <p:attrName>style.visibility</p:attrName>
                                        </p:attrNameLst>
                                      </p:cBhvr>
                                      <p:to>
                                        <p:strVal val="visible"/>
                                      </p:to>
                                    </p:set>
                                    <p:animEffect transition="in" filter="blinds(horizontal)">
                                      <p:cBhvr>
                                        <p:cTn id="15" dur="500"/>
                                        <p:tgtEl>
                                          <p:spTgt spid="6247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2480"/>
                                        </p:tgtEl>
                                        <p:attrNameLst>
                                          <p:attrName>style.visibility</p:attrName>
                                        </p:attrNameLst>
                                      </p:cBhvr>
                                      <p:to>
                                        <p:strVal val="visible"/>
                                      </p:to>
                                    </p:set>
                                    <p:animEffect transition="in" filter="blinds(horizontal)">
                                      <p:cBhvr>
                                        <p:cTn id="20" dur="500"/>
                                        <p:tgtEl>
                                          <p:spTgt spid="6248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2498"/>
                                        </p:tgtEl>
                                        <p:attrNameLst>
                                          <p:attrName>style.visibility</p:attrName>
                                        </p:attrNameLst>
                                      </p:cBhvr>
                                      <p:to>
                                        <p:strVal val="visible"/>
                                      </p:to>
                                    </p:set>
                                    <p:animEffect transition="in" filter="blinds(horizontal)">
                                      <p:cBhvr>
                                        <p:cTn id="25" dur="500"/>
                                        <p:tgtEl>
                                          <p:spTgt spid="6249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62481"/>
                                        </p:tgtEl>
                                        <p:attrNameLst>
                                          <p:attrName>style.visibility</p:attrName>
                                        </p:attrNameLst>
                                      </p:cBhvr>
                                      <p:to>
                                        <p:strVal val="visible"/>
                                      </p:to>
                                    </p:set>
                                    <p:animEffect transition="in" filter="blinds(horizontal)">
                                      <p:cBhvr>
                                        <p:cTn id="30" dur="500"/>
                                        <p:tgtEl>
                                          <p:spTgt spid="6248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2494"/>
                                        </p:tgtEl>
                                        <p:attrNameLst>
                                          <p:attrName>style.visibility</p:attrName>
                                        </p:attrNameLst>
                                      </p:cBhvr>
                                      <p:to>
                                        <p:strVal val="visible"/>
                                      </p:to>
                                    </p:set>
                                    <p:animEffect transition="in" filter="blinds(horizontal)">
                                      <p:cBhvr>
                                        <p:cTn id="35" dur="500"/>
                                        <p:tgtEl>
                                          <p:spTgt spid="6249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62495"/>
                                        </p:tgtEl>
                                        <p:attrNameLst>
                                          <p:attrName>style.visibility</p:attrName>
                                        </p:attrNameLst>
                                      </p:cBhvr>
                                      <p:to>
                                        <p:strVal val="visible"/>
                                      </p:to>
                                    </p:set>
                                    <p:animEffect transition="in" filter="blinds(horizontal)">
                                      <p:cBhvr>
                                        <p:cTn id="38" dur="500"/>
                                        <p:tgtEl>
                                          <p:spTgt spid="6249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62496"/>
                                        </p:tgtEl>
                                        <p:attrNameLst>
                                          <p:attrName>style.visibility</p:attrName>
                                        </p:attrNameLst>
                                      </p:cBhvr>
                                      <p:to>
                                        <p:strVal val="visible"/>
                                      </p:to>
                                    </p:set>
                                    <p:animEffect transition="in" filter="blinds(horizontal)">
                                      <p:cBhvr>
                                        <p:cTn id="43" dur="500"/>
                                        <p:tgtEl>
                                          <p:spTgt spid="6249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62497"/>
                                        </p:tgtEl>
                                        <p:attrNameLst>
                                          <p:attrName>style.visibility</p:attrName>
                                        </p:attrNameLst>
                                      </p:cBhvr>
                                      <p:to>
                                        <p:strVal val="visible"/>
                                      </p:to>
                                    </p:set>
                                    <p:animEffect transition="in" filter="blinds(horizontal)">
                                      <p:cBhvr>
                                        <p:cTn id="48" dur="500"/>
                                        <p:tgtEl>
                                          <p:spTgt spid="6249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2499"/>
                                        </p:tgtEl>
                                        <p:attrNameLst>
                                          <p:attrName>style.visibility</p:attrName>
                                        </p:attrNameLst>
                                      </p:cBhvr>
                                      <p:to>
                                        <p:strVal val="visible"/>
                                      </p:to>
                                    </p:set>
                                    <p:anim calcmode="lin" valueType="num">
                                      <p:cBhvr additive="base">
                                        <p:cTn id="53" dur="500" fill="hold"/>
                                        <p:tgtEl>
                                          <p:spTgt spid="62499"/>
                                        </p:tgtEl>
                                        <p:attrNameLst>
                                          <p:attrName>ppt_x</p:attrName>
                                        </p:attrNameLst>
                                      </p:cBhvr>
                                      <p:tavLst>
                                        <p:tav tm="0">
                                          <p:val>
                                            <p:strVal val="#ppt_x"/>
                                          </p:val>
                                        </p:tav>
                                        <p:tav tm="100000">
                                          <p:val>
                                            <p:strVal val="#ppt_x"/>
                                          </p:val>
                                        </p:tav>
                                      </p:tavLst>
                                    </p:anim>
                                    <p:anim calcmode="lin" valueType="num">
                                      <p:cBhvr additive="base">
                                        <p:cTn id="54" dur="500" fill="hold"/>
                                        <p:tgtEl>
                                          <p:spTgt spid="62499"/>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62500"/>
                                        </p:tgtEl>
                                        <p:attrNameLst>
                                          <p:attrName>style.visibility</p:attrName>
                                        </p:attrNameLst>
                                      </p:cBhvr>
                                      <p:to>
                                        <p:strVal val="visible"/>
                                      </p:to>
                                    </p:set>
                                    <p:animEffect transition="in" filter="blinds(horizontal)">
                                      <p:cBhvr>
                                        <p:cTn id="59" dur="500"/>
                                        <p:tgtEl>
                                          <p:spTgt spid="62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7" grpId="0" animBg="1"/>
      <p:bldP spid="62478" grpId="0"/>
      <p:bldP spid="62479" grpId="0" animBg="1"/>
      <p:bldP spid="62480" grpId="0"/>
      <p:bldP spid="62494" grpId="0" animBg="1"/>
      <p:bldP spid="62495" grpId="0"/>
      <p:bldP spid="62496" grpId="0" animBg="1"/>
      <p:bldP spid="62497" grpId="0"/>
      <p:bldP spid="62498" grpId="0" animBg="1"/>
      <p:bldP spid="62499" grpId="0" animBg="1"/>
      <p:bldP spid="625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4099" name="Rectangle 24"/>
          <p:cNvSpPr>
            <a:spLocks noChangeArrowheads="1"/>
          </p:cNvSpPr>
          <p:nvPr/>
        </p:nvSpPr>
        <p:spPr bwMode="auto">
          <a:xfrm>
            <a:off x="221874" y="196344"/>
            <a:ext cx="384663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lnSpc>
                <a:spcPct val="125000"/>
              </a:lnSpc>
              <a:spcBef>
                <a:spcPct val="40000"/>
              </a:spcBef>
              <a:buClr>
                <a:schemeClr val="hlink"/>
              </a:buClr>
              <a:buFont typeface="Wingdings" pitchFamily="2" charset="2"/>
              <a:buChar char="v"/>
            </a:pPr>
            <a:r>
              <a:rPr lang="zh-CN" altLang="en-US" sz="4400" b="1" dirty="0">
                <a:solidFill>
                  <a:schemeClr val="accent2"/>
                </a:solidFill>
                <a:latin typeface="宋体" pitchFamily="2" charset="-122"/>
                <a:ea typeface="宋体" pitchFamily="2" charset="-122"/>
              </a:rPr>
              <a:t>开篇问题</a:t>
            </a:r>
          </a:p>
        </p:txBody>
      </p:sp>
      <p:sp>
        <p:nvSpPr>
          <p:cNvPr id="4100" name="Text Box 4"/>
          <p:cNvSpPr txBox="1">
            <a:spLocks noChangeArrowheads="1"/>
          </p:cNvSpPr>
          <p:nvPr/>
        </p:nvSpPr>
        <p:spPr bwMode="auto">
          <a:xfrm>
            <a:off x="603250" y="1139825"/>
            <a:ext cx="80899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r>
              <a:rPr lang="zh-CN" altLang="en-US" sz="2400" b="1" dirty="0">
                <a:solidFill>
                  <a:srgbClr val="000000"/>
                </a:solidFill>
                <a:ea typeface="宋体" pitchFamily="2" charset="-122"/>
              </a:rPr>
              <a:t>由于衍射的存在，光学显微镜有一个有效的最大放大倍率为：</a:t>
            </a:r>
            <a:r>
              <a:rPr lang="en-US" altLang="zh-CN" sz="2400" b="1" dirty="0">
                <a:solidFill>
                  <a:srgbClr val="000000"/>
                </a:solidFill>
                <a:ea typeface="宋体" pitchFamily="2" charset="-122"/>
              </a:rPr>
              <a:t>____</a:t>
            </a:r>
          </a:p>
          <a:p>
            <a:pPr eaLnBrk="1" hangingPunct="1"/>
            <a:r>
              <a:rPr lang="en-US" altLang="zh-CN" sz="2400" b="1" dirty="0">
                <a:solidFill>
                  <a:srgbClr val="000000"/>
                </a:solidFill>
                <a:ea typeface="宋体" pitchFamily="2" charset="-122"/>
              </a:rPr>
              <a:t>A. 50X</a:t>
            </a:r>
          </a:p>
          <a:p>
            <a:pPr eaLnBrk="1" hangingPunct="1"/>
            <a:r>
              <a:rPr lang="en-US" altLang="zh-CN" sz="2400" b="1" dirty="0">
                <a:solidFill>
                  <a:srgbClr val="000000"/>
                </a:solidFill>
                <a:ea typeface="宋体" pitchFamily="2" charset="-122"/>
              </a:rPr>
              <a:t>B.100X</a:t>
            </a:r>
          </a:p>
          <a:p>
            <a:pPr eaLnBrk="1" hangingPunct="1"/>
            <a:r>
              <a:rPr lang="en-US" altLang="zh-CN" sz="2400" b="1" dirty="0">
                <a:solidFill>
                  <a:srgbClr val="000000"/>
                </a:solidFill>
                <a:ea typeface="宋体" pitchFamily="2" charset="-122"/>
              </a:rPr>
              <a:t>C.500X</a:t>
            </a:r>
          </a:p>
          <a:p>
            <a:pPr eaLnBrk="1" hangingPunct="1"/>
            <a:r>
              <a:rPr lang="en-US" altLang="zh-CN" sz="2400" b="1" dirty="0">
                <a:solidFill>
                  <a:srgbClr val="000000"/>
                </a:solidFill>
                <a:ea typeface="宋体" pitchFamily="2" charset="-122"/>
              </a:rPr>
              <a:t>D.2000X</a:t>
            </a:r>
          </a:p>
          <a:p>
            <a:pPr eaLnBrk="1" hangingPunct="1"/>
            <a:r>
              <a:rPr lang="en-US" altLang="zh-CN" sz="2400" b="1" dirty="0">
                <a:solidFill>
                  <a:srgbClr val="000000"/>
                </a:solidFill>
                <a:ea typeface="宋体" pitchFamily="2" charset="-122"/>
              </a:rPr>
              <a:t>E.5000X</a:t>
            </a:r>
          </a:p>
          <a:p>
            <a:pPr eaLnBrk="1" hangingPunct="1"/>
            <a:endParaRPr lang="en-US" altLang="zh-CN" sz="2400" b="1" dirty="0">
              <a:solidFill>
                <a:srgbClr val="000000"/>
              </a:solidFill>
              <a:ea typeface="宋体" pitchFamily="2" charset="-122"/>
            </a:endParaRPr>
          </a:p>
          <a:p>
            <a:pPr eaLnBrk="1" hangingPunct="1"/>
            <a:r>
              <a:rPr lang="zh-CN" altLang="en-US" sz="2400" b="1" dirty="0">
                <a:solidFill>
                  <a:srgbClr val="000000"/>
                </a:solidFill>
                <a:ea typeface="宋体" pitchFamily="2" charset="-122"/>
              </a:rPr>
              <a:t>它可以显示最小物体的尺寸为：</a:t>
            </a:r>
            <a:r>
              <a:rPr lang="en-US" altLang="zh-CN" sz="2400" b="1" dirty="0">
                <a:solidFill>
                  <a:srgbClr val="000000"/>
                </a:solidFill>
                <a:ea typeface="宋体" pitchFamily="2" charset="-122"/>
              </a:rPr>
              <a:t>____</a:t>
            </a:r>
          </a:p>
          <a:p>
            <a:pPr eaLnBrk="1" hangingPunct="1"/>
            <a:r>
              <a:rPr lang="en-US" altLang="zh-CN" sz="2400" b="1" dirty="0">
                <a:solidFill>
                  <a:srgbClr val="000000"/>
                </a:solidFill>
                <a:ea typeface="宋体" pitchFamily="2" charset="-122"/>
              </a:rPr>
              <a:t>A.10nm</a:t>
            </a:r>
          </a:p>
          <a:p>
            <a:pPr eaLnBrk="1" hangingPunct="1"/>
            <a:r>
              <a:rPr lang="en-US" altLang="zh-CN" sz="2400" b="1" dirty="0">
                <a:solidFill>
                  <a:srgbClr val="000000"/>
                </a:solidFill>
                <a:ea typeface="宋体" pitchFamily="2" charset="-122"/>
              </a:rPr>
              <a:t>B.100nm</a:t>
            </a:r>
          </a:p>
          <a:p>
            <a:pPr eaLnBrk="1" hangingPunct="1"/>
            <a:r>
              <a:rPr lang="en-US" altLang="zh-CN" sz="2400" b="1" dirty="0">
                <a:solidFill>
                  <a:srgbClr val="000000"/>
                </a:solidFill>
                <a:ea typeface="宋体" pitchFamily="2" charset="-122"/>
              </a:rPr>
              <a:t>C.500nm</a:t>
            </a:r>
          </a:p>
          <a:p>
            <a:pPr eaLnBrk="1" hangingPunct="1"/>
            <a:r>
              <a:rPr lang="en-US" altLang="zh-CN" sz="2400" b="1" dirty="0">
                <a:solidFill>
                  <a:srgbClr val="000000"/>
                </a:solidFill>
                <a:ea typeface="宋体" pitchFamily="2" charset="-122"/>
              </a:rPr>
              <a:t>D.2500nm</a:t>
            </a:r>
          </a:p>
          <a:p>
            <a:pPr eaLnBrk="1" hangingPunct="1"/>
            <a:r>
              <a:rPr lang="en-US" altLang="zh-CN" sz="2400" b="1" dirty="0">
                <a:solidFill>
                  <a:srgbClr val="000000"/>
                </a:solidFill>
                <a:ea typeface="宋体" pitchFamily="2" charset="-122"/>
              </a:rPr>
              <a:t>E.5500nm</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3866"/>
            <a:ext cx="1070385" cy="1255360"/>
          </a:xfrm>
          <a:prstGeom prst="rect">
            <a:avLst/>
          </a:prstGeom>
        </p:spPr>
      </p:pic>
      <p:pic>
        <p:nvPicPr>
          <p:cNvPr id="7" name="图片 4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724" y="1978958"/>
            <a:ext cx="2527802" cy="3948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ChangeArrowheads="1"/>
          </p:cNvSpPr>
          <p:nvPr/>
        </p:nvSpPr>
        <p:spPr bwMode="auto">
          <a:xfrm>
            <a:off x="1019175" y="1196975"/>
            <a:ext cx="6792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1" lang="zh-CN" altLang="en-US" sz="2800" b="1">
                <a:latin typeface="宋体" pitchFamily="2" charset="-122"/>
                <a:ea typeface="宋体" pitchFamily="2" charset="-122"/>
              </a:rPr>
              <a:t>衍射图样中各级条纹的相对光强如图所示</a:t>
            </a:r>
            <a:r>
              <a:rPr kumimoji="1" lang="en-US" altLang="zh-CN" sz="2800" b="1">
                <a:latin typeface="宋体" pitchFamily="2" charset="-122"/>
                <a:ea typeface="宋体" pitchFamily="2" charset="-122"/>
              </a:rPr>
              <a:t>.</a:t>
            </a:r>
          </a:p>
        </p:txBody>
      </p:sp>
      <p:grpSp>
        <p:nvGrpSpPr>
          <p:cNvPr id="65540" name="Group 4"/>
          <p:cNvGrpSpPr>
            <a:grpSpLocks/>
          </p:cNvGrpSpPr>
          <p:nvPr/>
        </p:nvGrpSpPr>
        <p:grpSpPr bwMode="auto">
          <a:xfrm>
            <a:off x="1908175" y="1916113"/>
            <a:ext cx="5402263" cy="2362200"/>
            <a:chOff x="1248" y="1296"/>
            <a:chExt cx="3403" cy="1488"/>
          </a:xfrm>
        </p:grpSpPr>
        <p:sp>
          <p:nvSpPr>
            <p:cNvPr id="65541" name="Rectangle 5"/>
            <p:cNvSpPr>
              <a:spLocks noChangeArrowheads="1"/>
            </p:cNvSpPr>
            <p:nvPr/>
          </p:nvSpPr>
          <p:spPr bwMode="auto">
            <a:xfrm>
              <a:off x="3024" y="2516"/>
              <a:ext cx="522" cy="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i="1">
                  <a:latin typeface="Times New Roman" pitchFamily="18" charset="0"/>
                  <a:ea typeface="宋体" pitchFamily="2" charset="-122"/>
                  <a:sym typeface="Symbol" pitchFamily="18" charset="2"/>
                </a:rPr>
                <a:t> </a:t>
              </a:r>
              <a:r>
                <a:rPr kumimoji="1" lang="en-US" altLang="zh-CN" sz="2400" b="1">
                  <a:latin typeface="Times New Roman" pitchFamily="18" charset="0"/>
                  <a:ea typeface="宋体" pitchFamily="2" charset="-122"/>
                </a:rPr>
                <a:t>/</a:t>
              </a:r>
              <a:r>
                <a:rPr kumimoji="1" lang="en-US" altLang="zh-CN" sz="2400" b="1" i="1">
                  <a:latin typeface="Times New Roman" pitchFamily="18" charset="0"/>
                  <a:ea typeface="宋体" pitchFamily="2" charset="-122"/>
                </a:rPr>
                <a:t>D</a:t>
              </a:r>
              <a:endParaRPr kumimoji="1" lang="en-US" altLang="zh-CN" sz="2400" b="1">
                <a:latin typeface="Times New Roman" pitchFamily="18" charset="0"/>
                <a:ea typeface="宋体" pitchFamily="2" charset="-122"/>
              </a:endParaRPr>
            </a:p>
          </p:txBody>
        </p:sp>
        <p:sp>
          <p:nvSpPr>
            <p:cNvPr id="65542" name="Rectangle 6"/>
            <p:cNvSpPr>
              <a:spLocks noChangeArrowheads="1"/>
            </p:cNvSpPr>
            <p:nvPr/>
          </p:nvSpPr>
          <p:spPr bwMode="auto">
            <a:xfrm>
              <a:off x="2184" y="2496"/>
              <a:ext cx="696" cy="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a:latin typeface="Times New Roman" pitchFamily="18" charset="0"/>
                  <a:ea typeface="宋体" pitchFamily="2" charset="-122"/>
                </a:rPr>
                <a:t>-(</a:t>
              </a:r>
              <a:r>
                <a:rPr kumimoji="1" lang="en-US" altLang="zh-CN" sz="2400" b="1" i="1">
                  <a:latin typeface="Times New Roman" pitchFamily="18" charset="0"/>
                  <a:ea typeface="宋体" pitchFamily="2" charset="-122"/>
                  <a:sym typeface="Symbol" pitchFamily="18" charset="2"/>
                </a:rPr>
                <a:t> </a:t>
              </a:r>
              <a:r>
                <a:rPr kumimoji="1" lang="en-US" altLang="zh-CN" sz="2400" b="1">
                  <a:latin typeface="Times New Roman" pitchFamily="18" charset="0"/>
                  <a:ea typeface="宋体" pitchFamily="2" charset="-122"/>
                </a:rPr>
                <a:t>/</a:t>
              </a:r>
              <a:r>
                <a:rPr kumimoji="1" lang="en-US" altLang="zh-CN" sz="2400" b="1" i="1">
                  <a:latin typeface="Times New Roman" pitchFamily="18" charset="0"/>
                  <a:ea typeface="宋体" pitchFamily="2" charset="-122"/>
                </a:rPr>
                <a:t>D</a:t>
              </a:r>
              <a:r>
                <a:rPr kumimoji="1" lang="en-US" altLang="zh-CN" sz="2400" b="1">
                  <a:latin typeface="Times New Roman" pitchFamily="18" charset="0"/>
                  <a:ea typeface="宋体" pitchFamily="2" charset="-122"/>
                </a:rPr>
                <a:t>)</a:t>
              </a:r>
            </a:p>
          </p:txBody>
        </p:sp>
        <p:sp>
          <p:nvSpPr>
            <p:cNvPr id="65543" name="Rectangle 7"/>
            <p:cNvSpPr>
              <a:spLocks noChangeArrowheads="1"/>
            </p:cNvSpPr>
            <p:nvPr/>
          </p:nvSpPr>
          <p:spPr bwMode="auto">
            <a:xfrm>
              <a:off x="3454" y="2496"/>
              <a:ext cx="674" cy="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a:latin typeface="Times New Roman" pitchFamily="18" charset="0"/>
                  <a:ea typeface="宋体" pitchFamily="2" charset="-122"/>
                </a:rPr>
                <a:t>2(</a:t>
              </a:r>
              <a:r>
                <a:rPr kumimoji="1" lang="en-US" altLang="zh-CN" sz="2400" b="1" i="1">
                  <a:latin typeface="Times New Roman" pitchFamily="18" charset="0"/>
                  <a:ea typeface="宋体" pitchFamily="2" charset="-122"/>
                  <a:sym typeface="Symbol" pitchFamily="18" charset="2"/>
                </a:rPr>
                <a:t> </a:t>
              </a:r>
              <a:r>
                <a:rPr kumimoji="1" lang="en-US" altLang="zh-CN" sz="2400" b="1">
                  <a:latin typeface="Times New Roman" pitchFamily="18" charset="0"/>
                  <a:ea typeface="宋体" pitchFamily="2" charset="-122"/>
                </a:rPr>
                <a:t>/</a:t>
              </a:r>
              <a:r>
                <a:rPr kumimoji="1" lang="en-US" altLang="zh-CN" sz="2400" b="1" i="1">
                  <a:latin typeface="Times New Roman" pitchFamily="18" charset="0"/>
                  <a:ea typeface="宋体" pitchFamily="2" charset="-122"/>
                </a:rPr>
                <a:t>D</a:t>
              </a:r>
              <a:r>
                <a:rPr kumimoji="1" lang="en-US" altLang="zh-CN" sz="2400" b="1">
                  <a:latin typeface="Times New Roman" pitchFamily="18" charset="0"/>
                  <a:ea typeface="宋体" pitchFamily="2" charset="-122"/>
                </a:rPr>
                <a:t>)</a:t>
              </a:r>
            </a:p>
          </p:txBody>
        </p:sp>
        <p:sp>
          <p:nvSpPr>
            <p:cNvPr id="65544" name="Rectangle 8"/>
            <p:cNvSpPr>
              <a:spLocks noChangeArrowheads="1"/>
            </p:cNvSpPr>
            <p:nvPr/>
          </p:nvSpPr>
          <p:spPr bwMode="auto">
            <a:xfrm>
              <a:off x="1488" y="2512"/>
              <a:ext cx="616"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a:latin typeface="Times New Roman" pitchFamily="18" charset="0"/>
                  <a:ea typeface="宋体" pitchFamily="2" charset="-122"/>
                </a:rPr>
                <a:t>-2(</a:t>
              </a:r>
              <a:r>
                <a:rPr kumimoji="1" lang="en-US" altLang="zh-CN" sz="2400" b="1" i="1">
                  <a:latin typeface="Times New Roman" pitchFamily="18" charset="0"/>
                  <a:ea typeface="宋体" pitchFamily="2" charset="-122"/>
                  <a:sym typeface="Symbol" pitchFamily="18" charset="2"/>
                </a:rPr>
                <a:t></a:t>
              </a:r>
              <a:r>
                <a:rPr kumimoji="1" lang="en-US" altLang="zh-CN" sz="2400" b="1">
                  <a:latin typeface="Times New Roman" pitchFamily="18" charset="0"/>
                  <a:ea typeface="宋体" pitchFamily="2" charset="-122"/>
                  <a:sym typeface="Symbol" pitchFamily="18" charset="2"/>
                </a:rPr>
                <a:t> </a:t>
              </a:r>
              <a:r>
                <a:rPr kumimoji="1" lang="en-US" altLang="zh-CN" sz="2400" b="1">
                  <a:latin typeface="Times New Roman" pitchFamily="18" charset="0"/>
                  <a:ea typeface="宋体" pitchFamily="2" charset="-122"/>
                </a:rPr>
                <a:t>/</a:t>
              </a:r>
              <a:r>
                <a:rPr kumimoji="1" lang="en-US" altLang="zh-CN" sz="2400" b="1" i="1">
                  <a:latin typeface="Times New Roman" pitchFamily="18" charset="0"/>
                  <a:ea typeface="宋体" pitchFamily="2" charset="-122"/>
                </a:rPr>
                <a:t>D</a:t>
              </a:r>
              <a:r>
                <a:rPr kumimoji="1" lang="en-US" altLang="zh-CN" sz="2400" b="1">
                  <a:latin typeface="Times New Roman" pitchFamily="18" charset="0"/>
                  <a:ea typeface="宋体" pitchFamily="2" charset="-122"/>
                </a:rPr>
                <a:t>)</a:t>
              </a:r>
            </a:p>
          </p:txBody>
        </p:sp>
        <p:sp>
          <p:nvSpPr>
            <p:cNvPr id="65545" name="Rectangle 9"/>
            <p:cNvSpPr>
              <a:spLocks noChangeArrowheads="1"/>
            </p:cNvSpPr>
            <p:nvPr/>
          </p:nvSpPr>
          <p:spPr bwMode="auto">
            <a:xfrm>
              <a:off x="3192" y="2208"/>
              <a:ext cx="501" cy="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000" b="1">
                  <a:solidFill>
                    <a:srgbClr val="CC0000"/>
                  </a:solidFill>
                  <a:latin typeface="Times New Roman" pitchFamily="18" charset="0"/>
                  <a:ea typeface="宋体" pitchFamily="2" charset="-122"/>
                </a:rPr>
                <a:t>0.047</a:t>
              </a:r>
              <a:endParaRPr kumimoji="1" lang="en-US" altLang="zh-CN" sz="2400" b="1">
                <a:solidFill>
                  <a:srgbClr val="CC0000"/>
                </a:solidFill>
                <a:latin typeface="Times New Roman" pitchFamily="18" charset="0"/>
                <a:ea typeface="宋体" pitchFamily="2" charset="-122"/>
              </a:endParaRPr>
            </a:p>
          </p:txBody>
        </p:sp>
        <p:sp>
          <p:nvSpPr>
            <p:cNvPr id="65546" name="Rectangle 10"/>
            <p:cNvSpPr>
              <a:spLocks noChangeArrowheads="1"/>
            </p:cNvSpPr>
            <p:nvPr/>
          </p:nvSpPr>
          <p:spPr bwMode="auto">
            <a:xfrm>
              <a:off x="3720" y="2208"/>
              <a:ext cx="600"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000" b="1">
                  <a:solidFill>
                    <a:srgbClr val="CC0000"/>
                  </a:solidFill>
                  <a:latin typeface="Times New Roman" pitchFamily="18" charset="0"/>
                  <a:ea typeface="宋体" pitchFamily="2" charset="-122"/>
                </a:rPr>
                <a:t>0.017</a:t>
              </a:r>
            </a:p>
          </p:txBody>
        </p:sp>
        <p:sp>
          <p:nvSpPr>
            <p:cNvPr id="65547" name="Rectangle 11"/>
            <p:cNvSpPr>
              <a:spLocks noChangeArrowheads="1"/>
            </p:cNvSpPr>
            <p:nvPr/>
          </p:nvSpPr>
          <p:spPr bwMode="auto">
            <a:xfrm>
              <a:off x="2607" y="1390"/>
              <a:ext cx="192"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a:solidFill>
                    <a:srgbClr val="FF0000"/>
                  </a:solidFill>
                  <a:latin typeface="Times New Roman" pitchFamily="18" charset="0"/>
                  <a:ea typeface="宋体" pitchFamily="2" charset="-122"/>
                </a:rPr>
                <a:t> </a:t>
              </a:r>
              <a:r>
                <a:rPr kumimoji="1" lang="en-US" altLang="zh-CN" sz="2400" b="1">
                  <a:solidFill>
                    <a:srgbClr val="FF0000"/>
                  </a:solidFill>
                  <a:latin typeface="Times New Roman" pitchFamily="18" charset="0"/>
                  <a:ea typeface="宋体" pitchFamily="2" charset="-122"/>
                </a:rPr>
                <a:t>1</a:t>
              </a:r>
              <a:endParaRPr kumimoji="1" lang="en-US" altLang="zh-CN" sz="2400" b="1">
                <a:latin typeface="Times New Roman" pitchFamily="18" charset="0"/>
                <a:ea typeface="宋体" pitchFamily="2" charset="-122"/>
              </a:endParaRPr>
            </a:p>
          </p:txBody>
        </p:sp>
        <p:sp>
          <p:nvSpPr>
            <p:cNvPr id="65548" name="Rectangle 12"/>
            <p:cNvSpPr>
              <a:spLocks noChangeArrowheads="1"/>
            </p:cNvSpPr>
            <p:nvPr/>
          </p:nvSpPr>
          <p:spPr bwMode="auto">
            <a:xfrm>
              <a:off x="2965" y="1296"/>
              <a:ext cx="467"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latin typeface="Times New Roman" pitchFamily="18" charset="0"/>
                  <a:ea typeface="宋体" pitchFamily="2" charset="-122"/>
                </a:rPr>
                <a:t>I </a:t>
              </a:r>
              <a:r>
                <a:rPr kumimoji="1" lang="en-US" altLang="zh-CN" sz="2400" b="1">
                  <a:latin typeface="Times New Roman" pitchFamily="18" charset="0"/>
                  <a:ea typeface="宋体" pitchFamily="2" charset="-122"/>
                </a:rPr>
                <a:t>/ </a:t>
              </a:r>
              <a:r>
                <a:rPr kumimoji="1" lang="en-US" altLang="zh-CN" sz="2400" b="1" i="1">
                  <a:latin typeface="Times New Roman" pitchFamily="18" charset="0"/>
                  <a:ea typeface="宋体" pitchFamily="2" charset="-122"/>
                </a:rPr>
                <a:t>I</a:t>
              </a:r>
              <a:r>
                <a:rPr kumimoji="1" lang="en-US" altLang="zh-CN" sz="2400" b="1" baseline="-25000">
                  <a:latin typeface="Times New Roman" pitchFamily="18" charset="0"/>
                  <a:ea typeface="宋体" pitchFamily="2" charset="-122"/>
                </a:rPr>
                <a:t>0</a:t>
              </a:r>
              <a:endParaRPr kumimoji="1" lang="en-US" altLang="zh-CN" sz="2400" b="1">
                <a:latin typeface="Times New Roman" pitchFamily="18" charset="0"/>
                <a:ea typeface="宋体" pitchFamily="2" charset="-122"/>
              </a:endParaRPr>
            </a:p>
          </p:txBody>
        </p:sp>
        <p:sp>
          <p:nvSpPr>
            <p:cNvPr id="65549" name="Line 13"/>
            <p:cNvSpPr>
              <a:spLocks noChangeShapeType="1"/>
            </p:cNvSpPr>
            <p:nvPr/>
          </p:nvSpPr>
          <p:spPr bwMode="auto">
            <a:xfrm>
              <a:off x="1302" y="2503"/>
              <a:ext cx="3186" cy="5"/>
            </a:xfrm>
            <a:prstGeom prst="line">
              <a:avLst/>
            </a:prstGeom>
            <a:noFill/>
            <a:ln w="38100">
              <a:solidFill>
                <a:srgbClr val="0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0" name="Line 14"/>
            <p:cNvSpPr>
              <a:spLocks noChangeShapeType="1"/>
            </p:cNvSpPr>
            <p:nvPr/>
          </p:nvSpPr>
          <p:spPr bwMode="auto">
            <a:xfrm>
              <a:off x="2807" y="1350"/>
              <a:ext cx="1" cy="1154"/>
            </a:xfrm>
            <a:prstGeom prst="line">
              <a:avLst/>
            </a:prstGeom>
            <a:noFill/>
            <a:ln w="38100">
              <a:solidFill>
                <a:srgbClr val="000000"/>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1" name="Rectangle 15"/>
            <p:cNvSpPr>
              <a:spLocks noChangeArrowheads="1"/>
            </p:cNvSpPr>
            <p:nvPr/>
          </p:nvSpPr>
          <p:spPr bwMode="auto">
            <a:xfrm>
              <a:off x="2752" y="2507"/>
              <a:ext cx="224" cy="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a:latin typeface="Times New Roman" pitchFamily="18" charset="0"/>
                  <a:ea typeface="宋体" pitchFamily="2" charset="-122"/>
                </a:rPr>
                <a:t> </a:t>
              </a:r>
              <a:r>
                <a:rPr kumimoji="1" lang="en-US" altLang="zh-CN" sz="2400" b="1">
                  <a:latin typeface="Times New Roman" pitchFamily="18" charset="0"/>
                  <a:ea typeface="宋体" pitchFamily="2" charset="-122"/>
                </a:rPr>
                <a:t>0</a:t>
              </a:r>
            </a:p>
          </p:txBody>
        </p:sp>
        <p:sp>
          <p:nvSpPr>
            <p:cNvPr id="65552" name="Rectangle 16"/>
            <p:cNvSpPr>
              <a:spLocks noChangeArrowheads="1"/>
            </p:cNvSpPr>
            <p:nvPr/>
          </p:nvSpPr>
          <p:spPr bwMode="auto">
            <a:xfrm>
              <a:off x="1248" y="1587"/>
              <a:ext cx="1391"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a:solidFill>
                    <a:srgbClr val="CC0000"/>
                  </a:solidFill>
                  <a:latin typeface="Times New Roman" pitchFamily="18" charset="0"/>
                  <a:ea typeface="宋体" pitchFamily="2" charset="-122"/>
                </a:rPr>
                <a:t>相对光强曲线</a:t>
              </a:r>
            </a:p>
          </p:txBody>
        </p:sp>
        <p:sp>
          <p:nvSpPr>
            <p:cNvPr id="65553" name="Freeform 17"/>
            <p:cNvSpPr>
              <a:spLocks/>
            </p:cNvSpPr>
            <p:nvPr/>
          </p:nvSpPr>
          <p:spPr bwMode="auto">
            <a:xfrm rot="353380">
              <a:off x="3130" y="2447"/>
              <a:ext cx="196" cy="52"/>
            </a:xfrm>
            <a:custGeom>
              <a:avLst/>
              <a:gdLst>
                <a:gd name="T0" fmla="*/ 239 w 20000"/>
                <a:gd name="T1" fmla="*/ 738 h 20000"/>
                <a:gd name="T2" fmla="*/ 512 w 20000"/>
                <a:gd name="T3" fmla="*/ 1885 h 20000"/>
                <a:gd name="T4" fmla="*/ 990 w 20000"/>
                <a:gd name="T5" fmla="*/ 3115 h 20000"/>
                <a:gd name="T6" fmla="*/ 1365 w 20000"/>
                <a:gd name="T7" fmla="*/ 4262 h 20000"/>
                <a:gd name="T8" fmla="*/ 1843 w 20000"/>
                <a:gd name="T9" fmla="*/ 5328 h 20000"/>
                <a:gd name="T10" fmla="*/ 2116 w 20000"/>
                <a:gd name="T11" fmla="*/ 6803 h 20000"/>
                <a:gd name="T12" fmla="*/ 2560 w 20000"/>
                <a:gd name="T13" fmla="*/ 7869 h 20000"/>
                <a:gd name="T14" fmla="*/ 2867 w 20000"/>
                <a:gd name="T15" fmla="*/ 8934 h 20000"/>
                <a:gd name="T16" fmla="*/ 3379 w 20000"/>
                <a:gd name="T17" fmla="*/ 10082 h 20000"/>
                <a:gd name="T18" fmla="*/ 3720 w 20000"/>
                <a:gd name="T19" fmla="*/ 11148 h 20000"/>
                <a:gd name="T20" fmla="*/ 4164 w 20000"/>
                <a:gd name="T21" fmla="*/ 12131 h 20000"/>
                <a:gd name="T22" fmla="*/ 4573 w 20000"/>
                <a:gd name="T23" fmla="*/ 13115 h 20000"/>
                <a:gd name="T24" fmla="*/ 5017 w 20000"/>
                <a:gd name="T25" fmla="*/ 14098 h 20000"/>
                <a:gd name="T26" fmla="*/ 5358 w 20000"/>
                <a:gd name="T27" fmla="*/ 14918 h 20000"/>
                <a:gd name="T28" fmla="*/ 5734 w 20000"/>
                <a:gd name="T29" fmla="*/ 15738 h 20000"/>
                <a:gd name="T30" fmla="*/ 6177 w 20000"/>
                <a:gd name="T31" fmla="*/ 16393 h 20000"/>
                <a:gd name="T32" fmla="*/ 6587 w 20000"/>
                <a:gd name="T33" fmla="*/ 17131 h 20000"/>
                <a:gd name="T34" fmla="*/ 6928 w 20000"/>
                <a:gd name="T35" fmla="*/ 17705 h 20000"/>
                <a:gd name="T36" fmla="*/ 7406 w 20000"/>
                <a:gd name="T37" fmla="*/ 18361 h 20000"/>
                <a:gd name="T38" fmla="*/ 7816 w 20000"/>
                <a:gd name="T39" fmla="*/ 18852 h 20000"/>
                <a:gd name="T40" fmla="*/ 8191 w 20000"/>
                <a:gd name="T41" fmla="*/ 19262 h 20000"/>
                <a:gd name="T42" fmla="*/ 8703 w 20000"/>
                <a:gd name="T43" fmla="*/ 19590 h 20000"/>
                <a:gd name="T44" fmla="*/ 8942 w 20000"/>
                <a:gd name="T45" fmla="*/ 19754 h 20000"/>
                <a:gd name="T46" fmla="*/ 9386 w 20000"/>
                <a:gd name="T47" fmla="*/ 19918 h 20000"/>
                <a:gd name="T48" fmla="*/ 9795 w 20000"/>
                <a:gd name="T49" fmla="*/ 19918 h 20000"/>
                <a:gd name="T50" fmla="*/ 10341 w 20000"/>
                <a:gd name="T51" fmla="*/ 19672 h 20000"/>
                <a:gd name="T52" fmla="*/ 10785 w 20000"/>
                <a:gd name="T53" fmla="*/ 19344 h 20000"/>
                <a:gd name="T54" fmla="*/ 11229 w 20000"/>
                <a:gd name="T55" fmla="*/ 19098 h 20000"/>
                <a:gd name="T56" fmla="*/ 11741 w 20000"/>
                <a:gd name="T57" fmla="*/ 18443 h 20000"/>
                <a:gd name="T58" fmla="*/ 12184 w 20000"/>
                <a:gd name="T59" fmla="*/ 17705 h 20000"/>
                <a:gd name="T60" fmla="*/ 12594 w 20000"/>
                <a:gd name="T61" fmla="*/ 17049 h 20000"/>
                <a:gd name="T62" fmla="*/ 13174 w 20000"/>
                <a:gd name="T63" fmla="*/ 16148 h 20000"/>
                <a:gd name="T64" fmla="*/ 13652 w 20000"/>
                <a:gd name="T65" fmla="*/ 15246 h 20000"/>
                <a:gd name="T66" fmla="*/ 14130 w 20000"/>
                <a:gd name="T67" fmla="*/ 14344 h 20000"/>
                <a:gd name="T68" fmla="*/ 14642 w 20000"/>
                <a:gd name="T69" fmla="*/ 13115 h 20000"/>
                <a:gd name="T70" fmla="*/ 15188 w 20000"/>
                <a:gd name="T71" fmla="*/ 12131 h 20000"/>
                <a:gd name="T72" fmla="*/ 15631 w 20000"/>
                <a:gd name="T73" fmla="*/ 11148 h 20000"/>
                <a:gd name="T74" fmla="*/ 16212 w 20000"/>
                <a:gd name="T75" fmla="*/ 10082 h 20000"/>
                <a:gd name="T76" fmla="*/ 16587 w 20000"/>
                <a:gd name="T77" fmla="*/ 8852 h 20000"/>
                <a:gd name="T78" fmla="*/ 17133 w 20000"/>
                <a:gd name="T79" fmla="*/ 7869 h 20000"/>
                <a:gd name="T80" fmla="*/ 17440 w 20000"/>
                <a:gd name="T81" fmla="*/ 6803 h 20000"/>
                <a:gd name="T82" fmla="*/ 17918 w 20000"/>
                <a:gd name="T83" fmla="*/ 5656 h 20000"/>
                <a:gd name="T84" fmla="*/ 18294 w 20000"/>
                <a:gd name="T85" fmla="*/ 4754 h 20000"/>
                <a:gd name="T86" fmla="*/ 18669 w 20000"/>
                <a:gd name="T87" fmla="*/ 3852 h 20000"/>
                <a:gd name="T88" fmla="*/ 19010 w 20000"/>
                <a:gd name="T89" fmla="*/ 2951 h 20000"/>
                <a:gd name="T90" fmla="*/ 19454 w 20000"/>
                <a:gd name="T91" fmla="*/ 2295 h 20000"/>
                <a:gd name="T92" fmla="*/ 19556 w 20000"/>
                <a:gd name="T93" fmla="*/ 1639 h 20000"/>
                <a:gd name="T94" fmla="*/ 19829 w 20000"/>
                <a:gd name="T95" fmla="*/ 106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0" y="0"/>
                  </a:moveTo>
                  <a:lnTo>
                    <a:pt x="239" y="738"/>
                  </a:lnTo>
                  <a:lnTo>
                    <a:pt x="444" y="1148"/>
                  </a:lnTo>
                  <a:lnTo>
                    <a:pt x="512" y="1885"/>
                  </a:lnTo>
                  <a:lnTo>
                    <a:pt x="785" y="2541"/>
                  </a:lnTo>
                  <a:lnTo>
                    <a:pt x="990" y="3115"/>
                  </a:lnTo>
                  <a:lnTo>
                    <a:pt x="1058" y="3852"/>
                  </a:lnTo>
                  <a:lnTo>
                    <a:pt x="1365" y="4262"/>
                  </a:lnTo>
                  <a:lnTo>
                    <a:pt x="1604" y="4918"/>
                  </a:lnTo>
                  <a:lnTo>
                    <a:pt x="1843" y="5328"/>
                  </a:lnTo>
                  <a:lnTo>
                    <a:pt x="2014" y="6148"/>
                  </a:lnTo>
                  <a:lnTo>
                    <a:pt x="2116" y="6803"/>
                  </a:lnTo>
                  <a:lnTo>
                    <a:pt x="2423" y="7213"/>
                  </a:lnTo>
                  <a:lnTo>
                    <a:pt x="2560" y="7869"/>
                  </a:lnTo>
                  <a:lnTo>
                    <a:pt x="2696" y="8443"/>
                  </a:lnTo>
                  <a:lnTo>
                    <a:pt x="2867" y="8934"/>
                  </a:lnTo>
                  <a:lnTo>
                    <a:pt x="3106" y="9590"/>
                  </a:lnTo>
                  <a:lnTo>
                    <a:pt x="3379" y="10082"/>
                  </a:lnTo>
                  <a:lnTo>
                    <a:pt x="3584" y="10574"/>
                  </a:lnTo>
                  <a:lnTo>
                    <a:pt x="3720" y="11148"/>
                  </a:lnTo>
                  <a:lnTo>
                    <a:pt x="3959" y="11639"/>
                  </a:lnTo>
                  <a:lnTo>
                    <a:pt x="4164" y="12131"/>
                  </a:lnTo>
                  <a:lnTo>
                    <a:pt x="4403" y="12705"/>
                  </a:lnTo>
                  <a:lnTo>
                    <a:pt x="4573" y="13115"/>
                  </a:lnTo>
                  <a:lnTo>
                    <a:pt x="4812" y="13607"/>
                  </a:lnTo>
                  <a:lnTo>
                    <a:pt x="5017" y="14098"/>
                  </a:lnTo>
                  <a:lnTo>
                    <a:pt x="5119" y="14672"/>
                  </a:lnTo>
                  <a:lnTo>
                    <a:pt x="5358" y="14918"/>
                  </a:lnTo>
                  <a:lnTo>
                    <a:pt x="5597" y="15328"/>
                  </a:lnTo>
                  <a:lnTo>
                    <a:pt x="5734" y="15738"/>
                  </a:lnTo>
                  <a:lnTo>
                    <a:pt x="5939" y="16148"/>
                  </a:lnTo>
                  <a:lnTo>
                    <a:pt x="6177" y="16393"/>
                  </a:lnTo>
                  <a:lnTo>
                    <a:pt x="6348" y="16885"/>
                  </a:lnTo>
                  <a:lnTo>
                    <a:pt x="6587" y="17131"/>
                  </a:lnTo>
                  <a:lnTo>
                    <a:pt x="6826" y="17459"/>
                  </a:lnTo>
                  <a:lnTo>
                    <a:pt x="6928" y="17705"/>
                  </a:lnTo>
                  <a:lnTo>
                    <a:pt x="7167" y="18115"/>
                  </a:lnTo>
                  <a:lnTo>
                    <a:pt x="7406" y="18361"/>
                  </a:lnTo>
                  <a:lnTo>
                    <a:pt x="7611" y="18689"/>
                  </a:lnTo>
                  <a:lnTo>
                    <a:pt x="7816" y="18852"/>
                  </a:lnTo>
                  <a:lnTo>
                    <a:pt x="7986" y="19098"/>
                  </a:lnTo>
                  <a:lnTo>
                    <a:pt x="8191" y="19262"/>
                  </a:lnTo>
                  <a:lnTo>
                    <a:pt x="8464" y="19262"/>
                  </a:lnTo>
                  <a:lnTo>
                    <a:pt x="8703" y="19590"/>
                  </a:lnTo>
                  <a:lnTo>
                    <a:pt x="8771" y="19672"/>
                  </a:lnTo>
                  <a:lnTo>
                    <a:pt x="8942" y="19754"/>
                  </a:lnTo>
                  <a:lnTo>
                    <a:pt x="9215" y="19754"/>
                  </a:lnTo>
                  <a:lnTo>
                    <a:pt x="9386" y="19918"/>
                  </a:lnTo>
                  <a:lnTo>
                    <a:pt x="9625" y="19918"/>
                  </a:lnTo>
                  <a:lnTo>
                    <a:pt x="9795" y="19918"/>
                  </a:lnTo>
                  <a:lnTo>
                    <a:pt x="10205" y="19754"/>
                  </a:lnTo>
                  <a:lnTo>
                    <a:pt x="10341" y="19672"/>
                  </a:lnTo>
                  <a:lnTo>
                    <a:pt x="10614" y="19590"/>
                  </a:lnTo>
                  <a:lnTo>
                    <a:pt x="10785" y="19344"/>
                  </a:lnTo>
                  <a:lnTo>
                    <a:pt x="11058" y="19262"/>
                  </a:lnTo>
                  <a:lnTo>
                    <a:pt x="11229" y="19098"/>
                  </a:lnTo>
                  <a:lnTo>
                    <a:pt x="11433" y="18852"/>
                  </a:lnTo>
                  <a:lnTo>
                    <a:pt x="11741" y="18443"/>
                  </a:lnTo>
                  <a:lnTo>
                    <a:pt x="12014" y="18115"/>
                  </a:lnTo>
                  <a:lnTo>
                    <a:pt x="12184" y="17705"/>
                  </a:lnTo>
                  <a:lnTo>
                    <a:pt x="12389" y="17295"/>
                  </a:lnTo>
                  <a:lnTo>
                    <a:pt x="12594" y="17049"/>
                  </a:lnTo>
                  <a:lnTo>
                    <a:pt x="12901" y="16639"/>
                  </a:lnTo>
                  <a:lnTo>
                    <a:pt x="13174" y="16148"/>
                  </a:lnTo>
                  <a:lnTo>
                    <a:pt x="13345" y="15738"/>
                  </a:lnTo>
                  <a:lnTo>
                    <a:pt x="13652" y="15246"/>
                  </a:lnTo>
                  <a:lnTo>
                    <a:pt x="13925" y="14754"/>
                  </a:lnTo>
                  <a:lnTo>
                    <a:pt x="14130" y="14344"/>
                  </a:lnTo>
                  <a:lnTo>
                    <a:pt x="14403" y="13689"/>
                  </a:lnTo>
                  <a:lnTo>
                    <a:pt x="14642" y="13115"/>
                  </a:lnTo>
                  <a:lnTo>
                    <a:pt x="14915" y="12787"/>
                  </a:lnTo>
                  <a:lnTo>
                    <a:pt x="15188" y="12131"/>
                  </a:lnTo>
                  <a:lnTo>
                    <a:pt x="15427" y="11639"/>
                  </a:lnTo>
                  <a:lnTo>
                    <a:pt x="15631" y="11148"/>
                  </a:lnTo>
                  <a:lnTo>
                    <a:pt x="15836" y="10574"/>
                  </a:lnTo>
                  <a:lnTo>
                    <a:pt x="16212" y="10082"/>
                  </a:lnTo>
                  <a:lnTo>
                    <a:pt x="16348" y="9426"/>
                  </a:lnTo>
                  <a:lnTo>
                    <a:pt x="16587" y="8852"/>
                  </a:lnTo>
                  <a:lnTo>
                    <a:pt x="16792" y="8361"/>
                  </a:lnTo>
                  <a:lnTo>
                    <a:pt x="17133" y="7869"/>
                  </a:lnTo>
                  <a:lnTo>
                    <a:pt x="17304" y="7213"/>
                  </a:lnTo>
                  <a:lnTo>
                    <a:pt x="17440" y="6803"/>
                  </a:lnTo>
                  <a:lnTo>
                    <a:pt x="17645" y="6148"/>
                  </a:lnTo>
                  <a:lnTo>
                    <a:pt x="17918" y="5656"/>
                  </a:lnTo>
                  <a:lnTo>
                    <a:pt x="17986" y="5164"/>
                  </a:lnTo>
                  <a:lnTo>
                    <a:pt x="18294" y="4754"/>
                  </a:lnTo>
                  <a:lnTo>
                    <a:pt x="18396" y="4262"/>
                  </a:lnTo>
                  <a:lnTo>
                    <a:pt x="18669" y="3852"/>
                  </a:lnTo>
                  <a:lnTo>
                    <a:pt x="18771" y="3361"/>
                  </a:lnTo>
                  <a:lnTo>
                    <a:pt x="19010" y="2951"/>
                  </a:lnTo>
                  <a:lnTo>
                    <a:pt x="19181" y="2705"/>
                  </a:lnTo>
                  <a:lnTo>
                    <a:pt x="19454" y="2295"/>
                  </a:lnTo>
                  <a:lnTo>
                    <a:pt x="19522" y="1885"/>
                  </a:lnTo>
                  <a:lnTo>
                    <a:pt x="19556" y="1639"/>
                  </a:lnTo>
                  <a:lnTo>
                    <a:pt x="19693" y="1230"/>
                  </a:lnTo>
                  <a:lnTo>
                    <a:pt x="19829" y="1066"/>
                  </a:lnTo>
                  <a:lnTo>
                    <a:pt x="19966" y="820"/>
                  </a:lnTo>
                </a:path>
              </a:pathLst>
            </a:custGeom>
            <a:noFill/>
            <a:ln w="38100" cap="flat">
              <a:solidFill>
                <a:srgbClr val="CC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4" name="Freeform 18"/>
            <p:cNvSpPr>
              <a:spLocks/>
            </p:cNvSpPr>
            <p:nvPr/>
          </p:nvSpPr>
          <p:spPr bwMode="auto">
            <a:xfrm rot="-690341">
              <a:off x="2259" y="2440"/>
              <a:ext cx="196" cy="60"/>
            </a:xfrm>
            <a:custGeom>
              <a:avLst/>
              <a:gdLst>
                <a:gd name="T0" fmla="*/ 19727 w 20000"/>
                <a:gd name="T1" fmla="*/ 738 h 20000"/>
                <a:gd name="T2" fmla="*/ 19454 w 20000"/>
                <a:gd name="T3" fmla="*/ 1885 h 20000"/>
                <a:gd name="T4" fmla="*/ 18976 w 20000"/>
                <a:gd name="T5" fmla="*/ 3115 h 20000"/>
                <a:gd name="T6" fmla="*/ 18601 w 20000"/>
                <a:gd name="T7" fmla="*/ 4262 h 20000"/>
                <a:gd name="T8" fmla="*/ 18123 w 20000"/>
                <a:gd name="T9" fmla="*/ 5328 h 20000"/>
                <a:gd name="T10" fmla="*/ 17850 w 20000"/>
                <a:gd name="T11" fmla="*/ 6803 h 20000"/>
                <a:gd name="T12" fmla="*/ 17406 w 20000"/>
                <a:gd name="T13" fmla="*/ 7869 h 20000"/>
                <a:gd name="T14" fmla="*/ 17099 w 20000"/>
                <a:gd name="T15" fmla="*/ 8934 h 20000"/>
                <a:gd name="T16" fmla="*/ 16587 w 20000"/>
                <a:gd name="T17" fmla="*/ 10082 h 20000"/>
                <a:gd name="T18" fmla="*/ 16246 w 20000"/>
                <a:gd name="T19" fmla="*/ 11148 h 20000"/>
                <a:gd name="T20" fmla="*/ 15802 w 20000"/>
                <a:gd name="T21" fmla="*/ 12131 h 20000"/>
                <a:gd name="T22" fmla="*/ 15358 w 20000"/>
                <a:gd name="T23" fmla="*/ 13115 h 20000"/>
                <a:gd name="T24" fmla="*/ 14983 w 20000"/>
                <a:gd name="T25" fmla="*/ 14098 h 20000"/>
                <a:gd name="T26" fmla="*/ 14608 w 20000"/>
                <a:gd name="T27" fmla="*/ 14918 h 20000"/>
                <a:gd name="T28" fmla="*/ 14232 w 20000"/>
                <a:gd name="T29" fmla="*/ 15738 h 20000"/>
                <a:gd name="T30" fmla="*/ 13788 w 20000"/>
                <a:gd name="T31" fmla="*/ 16393 h 20000"/>
                <a:gd name="T32" fmla="*/ 13379 w 20000"/>
                <a:gd name="T33" fmla="*/ 17131 h 20000"/>
                <a:gd name="T34" fmla="*/ 13038 w 20000"/>
                <a:gd name="T35" fmla="*/ 17705 h 20000"/>
                <a:gd name="T36" fmla="*/ 12560 w 20000"/>
                <a:gd name="T37" fmla="*/ 18361 h 20000"/>
                <a:gd name="T38" fmla="*/ 12150 w 20000"/>
                <a:gd name="T39" fmla="*/ 18852 h 20000"/>
                <a:gd name="T40" fmla="*/ 11775 w 20000"/>
                <a:gd name="T41" fmla="*/ 19262 h 20000"/>
                <a:gd name="T42" fmla="*/ 11263 w 20000"/>
                <a:gd name="T43" fmla="*/ 19590 h 20000"/>
                <a:gd name="T44" fmla="*/ 11024 w 20000"/>
                <a:gd name="T45" fmla="*/ 19754 h 20000"/>
                <a:gd name="T46" fmla="*/ 10580 w 20000"/>
                <a:gd name="T47" fmla="*/ 19918 h 20000"/>
                <a:gd name="T48" fmla="*/ 10171 w 20000"/>
                <a:gd name="T49" fmla="*/ 19918 h 20000"/>
                <a:gd name="T50" fmla="*/ 9625 w 20000"/>
                <a:gd name="T51" fmla="*/ 19672 h 20000"/>
                <a:gd name="T52" fmla="*/ 9181 w 20000"/>
                <a:gd name="T53" fmla="*/ 19344 h 20000"/>
                <a:gd name="T54" fmla="*/ 8737 w 20000"/>
                <a:gd name="T55" fmla="*/ 19098 h 20000"/>
                <a:gd name="T56" fmla="*/ 8225 w 20000"/>
                <a:gd name="T57" fmla="*/ 18443 h 20000"/>
                <a:gd name="T58" fmla="*/ 7782 w 20000"/>
                <a:gd name="T59" fmla="*/ 17705 h 20000"/>
                <a:gd name="T60" fmla="*/ 7372 w 20000"/>
                <a:gd name="T61" fmla="*/ 17049 h 20000"/>
                <a:gd name="T62" fmla="*/ 6792 w 20000"/>
                <a:gd name="T63" fmla="*/ 16148 h 20000"/>
                <a:gd name="T64" fmla="*/ 6314 w 20000"/>
                <a:gd name="T65" fmla="*/ 15246 h 20000"/>
                <a:gd name="T66" fmla="*/ 5836 w 20000"/>
                <a:gd name="T67" fmla="*/ 14344 h 20000"/>
                <a:gd name="T68" fmla="*/ 5324 w 20000"/>
                <a:gd name="T69" fmla="*/ 13115 h 20000"/>
                <a:gd name="T70" fmla="*/ 4778 w 20000"/>
                <a:gd name="T71" fmla="*/ 12131 h 20000"/>
                <a:gd name="T72" fmla="*/ 4334 w 20000"/>
                <a:gd name="T73" fmla="*/ 11148 h 20000"/>
                <a:gd name="T74" fmla="*/ 3754 w 20000"/>
                <a:gd name="T75" fmla="*/ 10082 h 20000"/>
                <a:gd name="T76" fmla="*/ 3379 w 20000"/>
                <a:gd name="T77" fmla="*/ 8852 h 20000"/>
                <a:gd name="T78" fmla="*/ 2833 w 20000"/>
                <a:gd name="T79" fmla="*/ 7869 h 20000"/>
                <a:gd name="T80" fmla="*/ 2526 w 20000"/>
                <a:gd name="T81" fmla="*/ 6803 h 20000"/>
                <a:gd name="T82" fmla="*/ 2048 w 20000"/>
                <a:gd name="T83" fmla="*/ 5656 h 20000"/>
                <a:gd name="T84" fmla="*/ 1604 w 20000"/>
                <a:gd name="T85" fmla="*/ 4754 h 20000"/>
                <a:gd name="T86" fmla="*/ 1297 w 20000"/>
                <a:gd name="T87" fmla="*/ 3852 h 20000"/>
                <a:gd name="T88" fmla="*/ 956 w 20000"/>
                <a:gd name="T89" fmla="*/ 2951 h 20000"/>
                <a:gd name="T90" fmla="*/ 546 w 20000"/>
                <a:gd name="T91" fmla="*/ 2295 h 20000"/>
                <a:gd name="T92" fmla="*/ 410 w 20000"/>
                <a:gd name="T93" fmla="*/ 1639 h 20000"/>
                <a:gd name="T94" fmla="*/ 137 w 20000"/>
                <a:gd name="T95" fmla="*/ 106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19966" y="0"/>
                  </a:moveTo>
                  <a:lnTo>
                    <a:pt x="19727" y="738"/>
                  </a:lnTo>
                  <a:lnTo>
                    <a:pt x="19522" y="1148"/>
                  </a:lnTo>
                  <a:lnTo>
                    <a:pt x="19454" y="1885"/>
                  </a:lnTo>
                  <a:lnTo>
                    <a:pt x="19181" y="2541"/>
                  </a:lnTo>
                  <a:lnTo>
                    <a:pt x="18976" y="3115"/>
                  </a:lnTo>
                  <a:lnTo>
                    <a:pt x="18908" y="3852"/>
                  </a:lnTo>
                  <a:lnTo>
                    <a:pt x="18601" y="4262"/>
                  </a:lnTo>
                  <a:lnTo>
                    <a:pt x="18396" y="4918"/>
                  </a:lnTo>
                  <a:lnTo>
                    <a:pt x="18123" y="5328"/>
                  </a:lnTo>
                  <a:lnTo>
                    <a:pt x="17952" y="6148"/>
                  </a:lnTo>
                  <a:lnTo>
                    <a:pt x="17850" y="6803"/>
                  </a:lnTo>
                  <a:lnTo>
                    <a:pt x="17543" y="7213"/>
                  </a:lnTo>
                  <a:lnTo>
                    <a:pt x="17406" y="7869"/>
                  </a:lnTo>
                  <a:lnTo>
                    <a:pt x="17304" y="8443"/>
                  </a:lnTo>
                  <a:lnTo>
                    <a:pt x="17099" y="8934"/>
                  </a:lnTo>
                  <a:lnTo>
                    <a:pt x="16860" y="9590"/>
                  </a:lnTo>
                  <a:lnTo>
                    <a:pt x="16587" y="10082"/>
                  </a:lnTo>
                  <a:lnTo>
                    <a:pt x="16382" y="10574"/>
                  </a:lnTo>
                  <a:lnTo>
                    <a:pt x="16246" y="11148"/>
                  </a:lnTo>
                  <a:lnTo>
                    <a:pt x="16041" y="11639"/>
                  </a:lnTo>
                  <a:lnTo>
                    <a:pt x="15802" y="12131"/>
                  </a:lnTo>
                  <a:lnTo>
                    <a:pt x="15563" y="12705"/>
                  </a:lnTo>
                  <a:lnTo>
                    <a:pt x="15358" y="13115"/>
                  </a:lnTo>
                  <a:lnTo>
                    <a:pt x="15154" y="13607"/>
                  </a:lnTo>
                  <a:lnTo>
                    <a:pt x="14983" y="14098"/>
                  </a:lnTo>
                  <a:lnTo>
                    <a:pt x="14846" y="14672"/>
                  </a:lnTo>
                  <a:lnTo>
                    <a:pt x="14608" y="14918"/>
                  </a:lnTo>
                  <a:lnTo>
                    <a:pt x="14369" y="15328"/>
                  </a:lnTo>
                  <a:lnTo>
                    <a:pt x="14232" y="15738"/>
                  </a:lnTo>
                  <a:lnTo>
                    <a:pt x="14027" y="16148"/>
                  </a:lnTo>
                  <a:lnTo>
                    <a:pt x="13788" y="16393"/>
                  </a:lnTo>
                  <a:lnTo>
                    <a:pt x="13618" y="16885"/>
                  </a:lnTo>
                  <a:lnTo>
                    <a:pt x="13379" y="17131"/>
                  </a:lnTo>
                  <a:lnTo>
                    <a:pt x="13140" y="17459"/>
                  </a:lnTo>
                  <a:lnTo>
                    <a:pt x="13038" y="17705"/>
                  </a:lnTo>
                  <a:lnTo>
                    <a:pt x="12730" y="18115"/>
                  </a:lnTo>
                  <a:lnTo>
                    <a:pt x="12560" y="18361"/>
                  </a:lnTo>
                  <a:lnTo>
                    <a:pt x="12355" y="18689"/>
                  </a:lnTo>
                  <a:lnTo>
                    <a:pt x="12150" y="18852"/>
                  </a:lnTo>
                  <a:lnTo>
                    <a:pt x="11980" y="19098"/>
                  </a:lnTo>
                  <a:lnTo>
                    <a:pt x="11775" y="19262"/>
                  </a:lnTo>
                  <a:lnTo>
                    <a:pt x="11502" y="19262"/>
                  </a:lnTo>
                  <a:lnTo>
                    <a:pt x="11263" y="19590"/>
                  </a:lnTo>
                  <a:lnTo>
                    <a:pt x="11195" y="19672"/>
                  </a:lnTo>
                  <a:lnTo>
                    <a:pt x="11024" y="19754"/>
                  </a:lnTo>
                  <a:lnTo>
                    <a:pt x="10751" y="19754"/>
                  </a:lnTo>
                  <a:lnTo>
                    <a:pt x="10580" y="19918"/>
                  </a:lnTo>
                  <a:lnTo>
                    <a:pt x="10341" y="19918"/>
                  </a:lnTo>
                  <a:lnTo>
                    <a:pt x="10171" y="19918"/>
                  </a:lnTo>
                  <a:lnTo>
                    <a:pt x="9761" y="19754"/>
                  </a:lnTo>
                  <a:lnTo>
                    <a:pt x="9625" y="19672"/>
                  </a:lnTo>
                  <a:lnTo>
                    <a:pt x="9352" y="19590"/>
                  </a:lnTo>
                  <a:lnTo>
                    <a:pt x="9181" y="19344"/>
                  </a:lnTo>
                  <a:lnTo>
                    <a:pt x="8908" y="19262"/>
                  </a:lnTo>
                  <a:lnTo>
                    <a:pt x="8737" y="19098"/>
                  </a:lnTo>
                  <a:lnTo>
                    <a:pt x="8532" y="18852"/>
                  </a:lnTo>
                  <a:lnTo>
                    <a:pt x="8225" y="18443"/>
                  </a:lnTo>
                  <a:lnTo>
                    <a:pt x="7952" y="18115"/>
                  </a:lnTo>
                  <a:lnTo>
                    <a:pt x="7782" y="17705"/>
                  </a:lnTo>
                  <a:lnTo>
                    <a:pt x="7577" y="17295"/>
                  </a:lnTo>
                  <a:lnTo>
                    <a:pt x="7372" y="17049"/>
                  </a:lnTo>
                  <a:lnTo>
                    <a:pt x="7065" y="16639"/>
                  </a:lnTo>
                  <a:lnTo>
                    <a:pt x="6792" y="16148"/>
                  </a:lnTo>
                  <a:lnTo>
                    <a:pt x="6621" y="15738"/>
                  </a:lnTo>
                  <a:lnTo>
                    <a:pt x="6314" y="15246"/>
                  </a:lnTo>
                  <a:lnTo>
                    <a:pt x="6041" y="14754"/>
                  </a:lnTo>
                  <a:lnTo>
                    <a:pt x="5836" y="14344"/>
                  </a:lnTo>
                  <a:lnTo>
                    <a:pt x="5563" y="13689"/>
                  </a:lnTo>
                  <a:lnTo>
                    <a:pt x="5324" y="13115"/>
                  </a:lnTo>
                  <a:lnTo>
                    <a:pt x="5051" y="12787"/>
                  </a:lnTo>
                  <a:lnTo>
                    <a:pt x="4778" y="12131"/>
                  </a:lnTo>
                  <a:lnTo>
                    <a:pt x="4539" y="11639"/>
                  </a:lnTo>
                  <a:lnTo>
                    <a:pt x="4334" y="11148"/>
                  </a:lnTo>
                  <a:lnTo>
                    <a:pt x="4130" y="10574"/>
                  </a:lnTo>
                  <a:lnTo>
                    <a:pt x="3754" y="10082"/>
                  </a:lnTo>
                  <a:lnTo>
                    <a:pt x="3618" y="9426"/>
                  </a:lnTo>
                  <a:lnTo>
                    <a:pt x="3379" y="8852"/>
                  </a:lnTo>
                  <a:lnTo>
                    <a:pt x="3174" y="8361"/>
                  </a:lnTo>
                  <a:lnTo>
                    <a:pt x="2833" y="7869"/>
                  </a:lnTo>
                  <a:lnTo>
                    <a:pt x="2696" y="7213"/>
                  </a:lnTo>
                  <a:lnTo>
                    <a:pt x="2526" y="6803"/>
                  </a:lnTo>
                  <a:lnTo>
                    <a:pt x="2321" y="6148"/>
                  </a:lnTo>
                  <a:lnTo>
                    <a:pt x="2048" y="5656"/>
                  </a:lnTo>
                  <a:lnTo>
                    <a:pt x="1980" y="5164"/>
                  </a:lnTo>
                  <a:lnTo>
                    <a:pt x="1604" y="4754"/>
                  </a:lnTo>
                  <a:lnTo>
                    <a:pt x="1570" y="4262"/>
                  </a:lnTo>
                  <a:lnTo>
                    <a:pt x="1297" y="3852"/>
                  </a:lnTo>
                  <a:lnTo>
                    <a:pt x="1195" y="3361"/>
                  </a:lnTo>
                  <a:lnTo>
                    <a:pt x="956" y="2951"/>
                  </a:lnTo>
                  <a:lnTo>
                    <a:pt x="785" y="2705"/>
                  </a:lnTo>
                  <a:lnTo>
                    <a:pt x="546" y="2295"/>
                  </a:lnTo>
                  <a:lnTo>
                    <a:pt x="444" y="1885"/>
                  </a:lnTo>
                  <a:lnTo>
                    <a:pt x="410" y="1639"/>
                  </a:lnTo>
                  <a:lnTo>
                    <a:pt x="273" y="1230"/>
                  </a:lnTo>
                  <a:lnTo>
                    <a:pt x="137" y="1066"/>
                  </a:lnTo>
                  <a:lnTo>
                    <a:pt x="0" y="820"/>
                  </a:lnTo>
                </a:path>
              </a:pathLst>
            </a:custGeom>
            <a:noFill/>
            <a:ln w="38100" cap="flat">
              <a:solidFill>
                <a:srgbClr val="CC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5" name="Rectangle 19"/>
            <p:cNvSpPr>
              <a:spLocks noChangeArrowheads="1"/>
            </p:cNvSpPr>
            <p:nvPr/>
          </p:nvSpPr>
          <p:spPr bwMode="auto">
            <a:xfrm>
              <a:off x="2027" y="2208"/>
              <a:ext cx="384"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000" b="1">
                  <a:solidFill>
                    <a:srgbClr val="CC0000"/>
                  </a:solidFill>
                  <a:latin typeface="Times New Roman" pitchFamily="18" charset="0"/>
                  <a:ea typeface="宋体" pitchFamily="2" charset="-122"/>
                </a:rPr>
                <a:t>0.047</a:t>
              </a:r>
              <a:endParaRPr kumimoji="1" lang="en-US" altLang="zh-CN" sz="2400" b="1">
                <a:solidFill>
                  <a:srgbClr val="CC0000"/>
                </a:solidFill>
                <a:latin typeface="Times New Roman" pitchFamily="18" charset="0"/>
                <a:ea typeface="宋体" pitchFamily="2" charset="-122"/>
              </a:endParaRPr>
            </a:p>
          </p:txBody>
        </p:sp>
        <p:sp>
          <p:nvSpPr>
            <p:cNvPr id="65556" name="Rectangle 20"/>
            <p:cNvSpPr>
              <a:spLocks noChangeArrowheads="1"/>
            </p:cNvSpPr>
            <p:nvPr/>
          </p:nvSpPr>
          <p:spPr bwMode="auto">
            <a:xfrm>
              <a:off x="1512" y="2208"/>
              <a:ext cx="378" cy="1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000" b="1">
                  <a:solidFill>
                    <a:srgbClr val="CC0000"/>
                  </a:solidFill>
                  <a:latin typeface="Times New Roman" pitchFamily="18" charset="0"/>
                  <a:ea typeface="宋体" pitchFamily="2" charset="-122"/>
                </a:rPr>
                <a:t>0.017</a:t>
              </a:r>
            </a:p>
          </p:txBody>
        </p:sp>
        <p:sp>
          <p:nvSpPr>
            <p:cNvPr id="65557" name="Line 21"/>
            <p:cNvSpPr>
              <a:spLocks noChangeShapeType="1"/>
            </p:cNvSpPr>
            <p:nvPr/>
          </p:nvSpPr>
          <p:spPr bwMode="auto">
            <a:xfrm>
              <a:off x="1456" y="2496"/>
              <a:ext cx="0" cy="2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8" name="Line 22"/>
            <p:cNvSpPr>
              <a:spLocks noChangeShapeType="1"/>
            </p:cNvSpPr>
            <p:nvPr/>
          </p:nvSpPr>
          <p:spPr bwMode="auto">
            <a:xfrm>
              <a:off x="1902" y="2490"/>
              <a:ext cx="0" cy="3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9" name="Line 23"/>
            <p:cNvSpPr>
              <a:spLocks noChangeShapeType="1"/>
            </p:cNvSpPr>
            <p:nvPr/>
          </p:nvSpPr>
          <p:spPr bwMode="auto">
            <a:xfrm>
              <a:off x="2361" y="2490"/>
              <a:ext cx="0" cy="3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5560" name="Group 24"/>
            <p:cNvGrpSpPr>
              <a:grpSpLocks/>
            </p:cNvGrpSpPr>
            <p:nvPr/>
          </p:nvGrpSpPr>
          <p:grpSpPr bwMode="auto">
            <a:xfrm>
              <a:off x="1300" y="1538"/>
              <a:ext cx="2985" cy="987"/>
              <a:chOff x="1300" y="1538"/>
              <a:chExt cx="2985" cy="987"/>
            </a:xfrm>
          </p:grpSpPr>
          <p:sp>
            <p:nvSpPr>
              <p:cNvPr id="65561" name="Freeform 25"/>
              <p:cNvSpPr>
                <a:spLocks/>
              </p:cNvSpPr>
              <p:nvPr/>
            </p:nvSpPr>
            <p:spPr bwMode="auto">
              <a:xfrm>
                <a:off x="2457" y="1538"/>
                <a:ext cx="675" cy="898"/>
              </a:xfrm>
              <a:custGeom>
                <a:avLst/>
                <a:gdLst>
                  <a:gd name="T0" fmla="*/ 211 w 20000"/>
                  <a:gd name="T1" fmla="*/ 18494 h 20000"/>
                  <a:gd name="T2" fmla="*/ 680 w 20000"/>
                  <a:gd name="T3" fmla="*/ 17283 h 20000"/>
                  <a:gd name="T4" fmla="*/ 1111 w 20000"/>
                  <a:gd name="T5" fmla="*/ 16072 h 20000"/>
                  <a:gd name="T6" fmla="*/ 1541 w 20000"/>
                  <a:gd name="T7" fmla="*/ 14894 h 20000"/>
                  <a:gd name="T8" fmla="*/ 1953 w 20000"/>
                  <a:gd name="T9" fmla="*/ 13715 h 20000"/>
                  <a:gd name="T10" fmla="*/ 2470 w 20000"/>
                  <a:gd name="T11" fmla="*/ 12591 h 20000"/>
                  <a:gd name="T12" fmla="*/ 2891 w 20000"/>
                  <a:gd name="T13" fmla="*/ 11468 h 20000"/>
                  <a:gd name="T14" fmla="*/ 3332 w 20000"/>
                  <a:gd name="T15" fmla="*/ 10344 h 20000"/>
                  <a:gd name="T16" fmla="*/ 3791 w 20000"/>
                  <a:gd name="T17" fmla="*/ 9285 h 20000"/>
                  <a:gd name="T18" fmla="*/ 4203 w 20000"/>
                  <a:gd name="T19" fmla="*/ 8249 h 20000"/>
                  <a:gd name="T20" fmla="*/ 4682 w 20000"/>
                  <a:gd name="T21" fmla="*/ 7256 h 20000"/>
                  <a:gd name="T22" fmla="*/ 5103 w 20000"/>
                  <a:gd name="T23" fmla="*/ 6339 h 20000"/>
                  <a:gd name="T24" fmla="*/ 5572 w 20000"/>
                  <a:gd name="T25" fmla="*/ 5434 h 20000"/>
                  <a:gd name="T26" fmla="*/ 5945 w 20000"/>
                  <a:gd name="T27" fmla="*/ 4572 h 20000"/>
                  <a:gd name="T28" fmla="*/ 6415 w 20000"/>
                  <a:gd name="T29" fmla="*/ 3775 h 20000"/>
                  <a:gd name="T30" fmla="*/ 6865 w 20000"/>
                  <a:gd name="T31" fmla="*/ 3066 h 20000"/>
                  <a:gd name="T32" fmla="*/ 7295 w 20000"/>
                  <a:gd name="T33" fmla="*/ 2411 h 20000"/>
                  <a:gd name="T34" fmla="*/ 7755 w 20000"/>
                  <a:gd name="T35" fmla="*/ 1811 h 20000"/>
                  <a:gd name="T36" fmla="*/ 8138 w 20000"/>
                  <a:gd name="T37" fmla="*/ 1298 h 20000"/>
                  <a:gd name="T38" fmla="*/ 8578 w 20000"/>
                  <a:gd name="T39" fmla="*/ 873 h 20000"/>
                  <a:gd name="T40" fmla="*/ 8990 w 20000"/>
                  <a:gd name="T41" fmla="*/ 502 h 20000"/>
                  <a:gd name="T42" fmla="*/ 9469 w 20000"/>
                  <a:gd name="T43" fmla="*/ 240 h 20000"/>
                  <a:gd name="T44" fmla="*/ 9852 w 20000"/>
                  <a:gd name="T45" fmla="*/ 87 h 20000"/>
                  <a:gd name="T46" fmla="*/ 10321 w 20000"/>
                  <a:gd name="T47" fmla="*/ 0 h 20000"/>
                  <a:gd name="T48" fmla="*/ 10685 w 20000"/>
                  <a:gd name="T49" fmla="*/ 22 h 20000"/>
                  <a:gd name="T50" fmla="*/ 11125 w 20000"/>
                  <a:gd name="T51" fmla="*/ 207 h 20000"/>
                  <a:gd name="T52" fmla="*/ 11546 w 20000"/>
                  <a:gd name="T53" fmla="*/ 524 h 20000"/>
                  <a:gd name="T54" fmla="*/ 11987 w 20000"/>
                  <a:gd name="T55" fmla="*/ 993 h 20000"/>
                  <a:gd name="T56" fmla="*/ 12504 w 20000"/>
                  <a:gd name="T57" fmla="*/ 1571 h 20000"/>
                  <a:gd name="T58" fmla="*/ 12915 w 20000"/>
                  <a:gd name="T59" fmla="*/ 2280 h 20000"/>
                  <a:gd name="T60" fmla="*/ 13404 w 20000"/>
                  <a:gd name="T61" fmla="*/ 3099 h 20000"/>
                  <a:gd name="T62" fmla="*/ 13806 w 20000"/>
                  <a:gd name="T63" fmla="*/ 3983 h 20000"/>
                  <a:gd name="T64" fmla="*/ 14275 w 20000"/>
                  <a:gd name="T65" fmla="*/ 4932 h 20000"/>
                  <a:gd name="T66" fmla="*/ 14725 w 20000"/>
                  <a:gd name="T67" fmla="*/ 5990 h 20000"/>
                  <a:gd name="T68" fmla="*/ 15184 w 20000"/>
                  <a:gd name="T69" fmla="*/ 7059 h 20000"/>
                  <a:gd name="T70" fmla="*/ 15711 w 20000"/>
                  <a:gd name="T71" fmla="*/ 8194 h 20000"/>
                  <a:gd name="T72" fmla="*/ 16103 w 20000"/>
                  <a:gd name="T73" fmla="*/ 9340 h 20000"/>
                  <a:gd name="T74" fmla="*/ 16534 w 20000"/>
                  <a:gd name="T75" fmla="*/ 10475 h 20000"/>
                  <a:gd name="T76" fmla="*/ 16946 w 20000"/>
                  <a:gd name="T77" fmla="*/ 11620 h 20000"/>
                  <a:gd name="T78" fmla="*/ 17338 w 20000"/>
                  <a:gd name="T79" fmla="*/ 12755 h 20000"/>
                  <a:gd name="T80" fmla="*/ 17741 w 20000"/>
                  <a:gd name="T81" fmla="*/ 13835 h 20000"/>
                  <a:gd name="T82" fmla="*/ 18124 w 20000"/>
                  <a:gd name="T83" fmla="*/ 14926 h 20000"/>
                  <a:gd name="T84" fmla="*/ 18468 w 20000"/>
                  <a:gd name="T85" fmla="*/ 15941 h 20000"/>
                  <a:gd name="T86" fmla="*/ 18842 w 20000"/>
                  <a:gd name="T87" fmla="*/ 16869 h 20000"/>
                  <a:gd name="T88" fmla="*/ 19110 w 20000"/>
                  <a:gd name="T89" fmla="*/ 17752 h 20000"/>
                  <a:gd name="T90" fmla="*/ 19387 w 20000"/>
                  <a:gd name="T91" fmla="*/ 18538 h 20000"/>
                  <a:gd name="T92" fmla="*/ 19627 w 20000"/>
                  <a:gd name="T93" fmla="*/ 19193 h 20000"/>
                  <a:gd name="T94" fmla="*/ 19876 w 20000"/>
                  <a:gd name="T95" fmla="*/ 1978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0" y="19105"/>
                    </a:moveTo>
                    <a:lnTo>
                      <a:pt x="211" y="18494"/>
                    </a:lnTo>
                    <a:lnTo>
                      <a:pt x="469" y="17894"/>
                    </a:lnTo>
                    <a:lnTo>
                      <a:pt x="680" y="17283"/>
                    </a:lnTo>
                    <a:lnTo>
                      <a:pt x="890" y="16683"/>
                    </a:lnTo>
                    <a:lnTo>
                      <a:pt x="1111" y="16072"/>
                    </a:lnTo>
                    <a:lnTo>
                      <a:pt x="1331" y="15483"/>
                    </a:lnTo>
                    <a:lnTo>
                      <a:pt x="1541" y="14894"/>
                    </a:lnTo>
                    <a:lnTo>
                      <a:pt x="1771" y="14304"/>
                    </a:lnTo>
                    <a:lnTo>
                      <a:pt x="1953" y="13715"/>
                    </a:lnTo>
                    <a:lnTo>
                      <a:pt x="2231" y="13159"/>
                    </a:lnTo>
                    <a:lnTo>
                      <a:pt x="2470" y="12591"/>
                    </a:lnTo>
                    <a:lnTo>
                      <a:pt x="2681" y="12024"/>
                    </a:lnTo>
                    <a:lnTo>
                      <a:pt x="2891" y="11468"/>
                    </a:lnTo>
                    <a:lnTo>
                      <a:pt x="3112" y="10900"/>
                    </a:lnTo>
                    <a:lnTo>
                      <a:pt x="3332" y="10344"/>
                    </a:lnTo>
                    <a:lnTo>
                      <a:pt x="3552" y="9809"/>
                    </a:lnTo>
                    <a:lnTo>
                      <a:pt x="3791" y="9285"/>
                    </a:lnTo>
                    <a:lnTo>
                      <a:pt x="4011" y="8751"/>
                    </a:lnTo>
                    <a:lnTo>
                      <a:pt x="4203" y="8249"/>
                    </a:lnTo>
                    <a:lnTo>
                      <a:pt x="4442" y="7747"/>
                    </a:lnTo>
                    <a:lnTo>
                      <a:pt x="4682" y="7256"/>
                    </a:lnTo>
                    <a:lnTo>
                      <a:pt x="4883" y="6787"/>
                    </a:lnTo>
                    <a:lnTo>
                      <a:pt x="5103" y="6339"/>
                    </a:lnTo>
                    <a:lnTo>
                      <a:pt x="5352" y="5892"/>
                    </a:lnTo>
                    <a:lnTo>
                      <a:pt x="5572" y="5434"/>
                    </a:lnTo>
                    <a:lnTo>
                      <a:pt x="5744" y="4986"/>
                    </a:lnTo>
                    <a:lnTo>
                      <a:pt x="5945" y="4572"/>
                    </a:lnTo>
                    <a:lnTo>
                      <a:pt x="6204" y="4179"/>
                    </a:lnTo>
                    <a:lnTo>
                      <a:pt x="6415" y="3775"/>
                    </a:lnTo>
                    <a:lnTo>
                      <a:pt x="6644" y="3404"/>
                    </a:lnTo>
                    <a:lnTo>
                      <a:pt x="6865" y="3066"/>
                    </a:lnTo>
                    <a:lnTo>
                      <a:pt x="7085" y="2717"/>
                    </a:lnTo>
                    <a:lnTo>
                      <a:pt x="7295" y="2411"/>
                    </a:lnTo>
                    <a:lnTo>
                      <a:pt x="7487" y="2095"/>
                    </a:lnTo>
                    <a:lnTo>
                      <a:pt x="7755" y="1811"/>
                    </a:lnTo>
                    <a:lnTo>
                      <a:pt x="7985" y="1571"/>
                    </a:lnTo>
                    <a:lnTo>
                      <a:pt x="8138" y="1298"/>
                    </a:lnTo>
                    <a:lnTo>
                      <a:pt x="8368" y="1069"/>
                    </a:lnTo>
                    <a:lnTo>
                      <a:pt x="8578" y="873"/>
                    </a:lnTo>
                    <a:lnTo>
                      <a:pt x="8837" y="655"/>
                    </a:lnTo>
                    <a:lnTo>
                      <a:pt x="8990" y="502"/>
                    </a:lnTo>
                    <a:lnTo>
                      <a:pt x="9248" y="382"/>
                    </a:lnTo>
                    <a:lnTo>
                      <a:pt x="9469" y="240"/>
                    </a:lnTo>
                    <a:lnTo>
                      <a:pt x="9631" y="153"/>
                    </a:lnTo>
                    <a:lnTo>
                      <a:pt x="9852" y="87"/>
                    </a:lnTo>
                    <a:lnTo>
                      <a:pt x="10101" y="22"/>
                    </a:lnTo>
                    <a:lnTo>
                      <a:pt x="10321" y="0"/>
                    </a:lnTo>
                    <a:lnTo>
                      <a:pt x="10474" y="22"/>
                    </a:lnTo>
                    <a:lnTo>
                      <a:pt x="10685" y="22"/>
                    </a:lnTo>
                    <a:lnTo>
                      <a:pt x="10962" y="87"/>
                    </a:lnTo>
                    <a:lnTo>
                      <a:pt x="11125" y="207"/>
                    </a:lnTo>
                    <a:lnTo>
                      <a:pt x="11336" y="349"/>
                    </a:lnTo>
                    <a:lnTo>
                      <a:pt x="11546" y="524"/>
                    </a:lnTo>
                    <a:lnTo>
                      <a:pt x="11776" y="742"/>
                    </a:lnTo>
                    <a:lnTo>
                      <a:pt x="11987" y="993"/>
                    </a:lnTo>
                    <a:lnTo>
                      <a:pt x="12226" y="1244"/>
                    </a:lnTo>
                    <a:lnTo>
                      <a:pt x="12504" y="1571"/>
                    </a:lnTo>
                    <a:lnTo>
                      <a:pt x="12695" y="1909"/>
                    </a:lnTo>
                    <a:lnTo>
                      <a:pt x="12915" y="2280"/>
                    </a:lnTo>
                    <a:lnTo>
                      <a:pt x="13145" y="2706"/>
                    </a:lnTo>
                    <a:lnTo>
                      <a:pt x="13404" y="3099"/>
                    </a:lnTo>
                    <a:lnTo>
                      <a:pt x="13585" y="3524"/>
                    </a:lnTo>
                    <a:lnTo>
                      <a:pt x="13806" y="3983"/>
                    </a:lnTo>
                    <a:lnTo>
                      <a:pt x="14102" y="4430"/>
                    </a:lnTo>
                    <a:lnTo>
                      <a:pt x="14275" y="4932"/>
                    </a:lnTo>
                    <a:lnTo>
                      <a:pt x="14552" y="5466"/>
                    </a:lnTo>
                    <a:lnTo>
                      <a:pt x="14725" y="5990"/>
                    </a:lnTo>
                    <a:lnTo>
                      <a:pt x="14983" y="6514"/>
                    </a:lnTo>
                    <a:lnTo>
                      <a:pt x="15184" y="7059"/>
                    </a:lnTo>
                    <a:lnTo>
                      <a:pt x="15433" y="7616"/>
                    </a:lnTo>
                    <a:lnTo>
                      <a:pt x="15711" y="8194"/>
                    </a:lnTo>
                    <a:lnTo>
                      <a:pt x="15912" y="8783"/>
                    </a:lnTo>
                    <a:lnTo>
                      <a:pt x="16103" y="9340"/>
                    </a:lnTo>
                    <a:lnTo>
                      <a:pt x="16324" y="9907"/>
                    </a:lnTo>
                    <a:lnTo>
                      <a:pt x="16534" y="10475"/>
                    </a:lnTo>
                    <a:lnTo>
                      <a:pt x="16726" y="11053"/>
                    </a:lnTo>
                    <a:lnTo>
                      <a:pt x="16946" y="11620"/>
                    </a:lnTo>
                    <a:lnTo>
                      <a:pt x="17157" y="12188"/>
                    </a:lnTo>
                    <a:lnTo>
                      <a:pt x="17338" y="12755"/>
                    </a:lnTo>
                    <a:lnTo>
                      <a:pt x="17530" y="13301"/>
                    </a:lnTo>
                    <a:lnTo>
                      <a:pt x="17741" y="13835"/>
                    </a:lnTo>
                    <a:lnTo>
                      <a:pt x="17894" y="14392"/>
                    </a:lnTo>
                    <a:lnTo>
                      <a:pt x="18124" y="14926"/>
                    </a:lnTo>
                    <a:lnTo>
                      <a:pt x="18267" y="15428"/>
                    </a:lnTo>
                    <a:lnTo>
                      <a:pt x="18468" y="15941"/>
                    </a:lnTo>
                    <a:lnTo>
                      <a:pt x="18593" y="16432"/>
                    </a:lnTo>
                    <a:lnTo>
                      <a:pt x="18842" y="16869"/>
                    </a:lnTo>
                    <a:lnTo>
                      <a:pt x="18947" y="17338"/>
                    </a:lnTo>
                    <a:lnTo>
                      <a:pt x="19110" y="17752"/>
                    </a:lnTo>
                    <a:lnTo>
                      <a:pt x="19244" y="18145"/>
                    </a:lnTo>
                    <a:lnTo>
                      <a:pt x="19387" y="18538"/>
                    </a:lnTo>
                    <a:lnTo>
                      <a:pt x="19512" y="18898"/>
                    </a:lnTo>
                    <a:lnTo>
                      <a:pt x="19627" y="19193"/>
                    </a:lnTo>
                    <a:lnTo>
                      <a:pt x="19789" y="19509"/>
                    </a:lnTo>
                    <a:lnTo>
                      <a:pt x="19876" y="19782"/>
                    </a:lnTo>
                    <a:lnTo>
                      <a:pt x="19990" y="19989"/>
                    </a:lnTo>
                  </a:path>
                </a:pathLst>
              </a:custGeom>
              <a:noFill/>
              <a:ln w="38100" cap="flat">
                <a:solidFill>
                  <a:srgbClr val="CC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2" name="Freeform 26"/>
              <p:cNvSpPr>
                <a:spLocks/>
              </p:cNvSpPr>
              <p:nvPr/>
            </p:nvSpPr>
            <p:spPr bwMode="auto">
              <a:xfrm>
                <a:off x="3285" y="2428"/>
                <a:ext cx="271" cy="51"/>
              </a:xfrm>
              <a:custGeom>
                <a:avLst/>
                <a:gdLst>
                  <a:gd name="T0" fmla="*/ 198 w 20000"/>
                  <a:gd name="T1" fmla="*/ 19244 h 20000"/>
                  <a:gd name="T2" fmla="*/ 570 w 20000"/>
                  <a:gd name="T3" fmla="*/ 17983 h 20000"/>
                  <a:gd name="T4" fmla="*/ 1016 w 20000"/>
                  <a:gd name="T5" fmla="*/ 16723 h 20000"/>
                  <a:gd name="T6" fmla="*/ 1388 w 20000"/>
                  <a:gd name="T7" fmla="*/ 15630 h 20000"/>
                  <a:gd name="T8" fmla="*/ 1735 w 20000"/>
                  <a:gd name="T9" fmla="*/ 14454 h 20000"/>
                  <a:gd name="T10" fmla="*/ 2156 w 20000"/>
                  <a:gd name="T11" fmla="*/ 13277 h 20000"/>
                  <a:gd name="T12" fmla="*/ 2553 w 20000"/>
                  <a:gd name="T13" fmla="*/ 12017 h 20000"/>
                  <a:gd name="T14" fmla="*/ 2949 w 20000"/>
                  <a:gd name="T15" fmla="*/ 10924 h 20000"/>
                  <a:gd name="T16" fmla="*/ 3346 w 20000"/>
                  <a:gd name="T17" fmla="*/ 9748 h 20000"/>
                  <a:gd name="T18" fmla="*/ 3767 w 20000"/>
                  <a:gd name="T19" fmla="*/ 8739 h 20000"/>
                  <a:gd name="T20" fmla="*/ 4139 w 20000"/>
                  <a:gd name="T21" fmla="*/ 7731 h 20000"/>
                  <a:gd name="T22" fmla="*/ 4560 w 20000"/>
                  <a:gd name="T23" fmla="*/ 6723 h 20000"/>
                  <a:gd name="T24" fmla="*/ 4932 w 20000"/>
                  <a:gd name="T25" fmla="*/ 5714 h 20000"/>
                  <a:gd name="T26" fmla="*/ 5304 w 20000"/>
                  <a:gd name="T27" fmla="*/ 4874 h 20000"/>
                  <a:gd name="T28" fmla="*/ 5799 w 20000"/>
                  <a:gd name="T29" fmla="*/ 4118 h 20000"/>
                  <a:gd name="T30" fmla="*/ 6171 w 20000"/>
                  <a:gd name="T31" fmla="*/ 3445 h 20000"/>
                  <a:gd name="T32" fmla="*/ 6568 w 20000"/>
                  <a:gd name="T33" fmla="*/ 2689 h 20000"/>
                  <a:gd name="T34" fmla="*/ 6964 w 20000"/>
                  <a:gd name="T35" fmla="*/ 2101 h 20000"/>
                  <a:gd name="T36" fmla="*/ 7410 w 20000"/>
                  <a:gd name="T37" fmla="*/ 1513 h 20000"/>
                  <a:gd name="T38" fmla="*/ 7807 w 20000"/>
                  <a:gd name="T39" fmla="*/ 1092 h 20000"/>
                  <a:gd name="T40" fmla="*/ 8253 w 20000"/>
                  <a:gd name="T41" fmla="*/ 672 h 20000"/>
                  <a:gd name="T42" fmla="*/ 8649 w 20000"/>
                  <a:gd name="T43" fmla="*/ 420 h 20000"/>
                  <a:gd name="T44" fmla="*/ 9046 w 20000"/>
                  <a:gd name="T45" fmla="*/ 84 h 20000"/>
                  <a:gd name="T46" fmla="*/ 9442 w 20000"/>
                  <a:gd name="T47" fmla="*/ 0 h 20000"/>
                  <a:gd name="T48" fmla="*/ 9888 w 20000"/>
                  <a:gd name="T49" fmla="*/ 0 h 20000"/>
                  <a:gd name="T50" fmla="*/ 10310 w 20000"/>
                  <a:gd name="T51" fmla="*/ 84 h 20000"/>
                  <a:gd name="T52" fmla="*/ 10781 w 20000"/>
                  <a:gd name="T53" fmla="*/ 420 h 20000"/>
                  <a:gd name="T54" fmla="*/ 11202 w 20000"/>
                  <a:gd name="T55" fmla="*/ 840 h 20000"/>
                  <a:gd name="T56" fmla="*/ 11698 w 20000"/>
                  <a:gd name="T57" fmla="*/ 1513 h 20000"/>
                  <a:gd name="T58" fmla="*/ 12193 w 20000"/>
                  <a:gd name="T59" fmla="*/ 2101 h 20000"/>
                  <a:gd name="T60" fmla="*/ 12689 w 20000"/>
                  <a:gd name="T61" fmla="*/ 2773 h 20000"/>
                  <a:gd name="T62" fmla="*/ 13209 w 20000"/>
                  <a:gd name="T63" fmla="*/ 3866 h 20000"/>
                  <a:gd name="T64" fmla="*/ 13680 w 20000"/>
                  <a:gd name="T65" fmla="*/ 4706 h 20000"/>
                  <a:gd name="T66" fmla="*/ 14176 w 20000"/>
                  <a:gd name="T67" fmla="*/ 5546 h 20000"/>
                  <a:gd name="T68" fmla="*/ 14696 w 20000"/>
                  <a:gd name="T69" fmla="*/ 6723 h 20000"/>
                  <a:gd name="T70" fmla="*/ 15192 w 20000"/>
                  <a:gd name="T71" fmla="*/ 7731 h 20000"/>
                  <a:gd name="T72" fmla="*/ 15638 w 20000"/>
                  <a:gd name="T73" fmla="*/ 8739 h 20000"/>
                  <a:gd name="T74" fmla="*/ 16084 w 20000"/>
                  <a:gd name="T75" fmla="*/ 9916 h 20000"/>
                  <a:gd name="T76" fmla="*/ 16605 w 20000"/>
                  <a:gd name="T77" fmla="*/ 11176 h 20000"/>
                  <a:gd name="T78" fmla="*/ 17051 w 20000"/>
                  <a:gd name="T79" fmla="*/ 12017 h 20000"/>
                  <a:gd name="T80" fmla="*/ 17472 w 20000"/>
                  <a:gd name="T81" fmla="*/ 13109 h 20000"/>
                  <a:gd name="T82" fmla="*/ 17918 w 20000"/>
                  <a:gd name="T83" fmla="*/ 14286 h 20000"/>
                  <a:gd name="T84" fmla="*/ 18290 w 20000"/>
                  <a:gd name="T85" fmla="*/ 15210 h 20000"/>
                  <a:gd name="T86" fmla="*/ 18686 w 20000"/>
                  <a:gd name="T87" fmla="*/ 16134 h 20000"/>
                  <a:gd name="T88" fmla="*/ 18984 w 20000"/>
                  <a:gd name="T89" fmla="*/ 16891 h 20000"/>
                  <a:gd name="T90" fmla="*/ 19306 w 20000"/>
                  <a:gd name="T91" fmla="*/ 17647 h 20000"/>
                  <a:gd name="T92" fmla="*/ 19603 w 20000"/>
                  <a:gd name="T93" fmla="*/ 18319 h 20000"/>
                  <a:gd name="T94" fmla="*/ 19851 w 20000"/>
                  <a:gd name="T95" fmla="*/ 1890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0" y="19916"/>
                    </a:moveTo>
                    <a:lnTo>
                      <a:pt x="198" y="19244"/>
                    </a:lnTo>
                    <a:lnTo>
                      <a:pt x="372" y="18739"/>
                    </a:lnTo>
                    <a:lnTo>
                      <a:pt x="570" y="17983"/>
                    </a:lnTo>
                    <a:lnTo>
                      <a:pt x="818" y="17479"/>
                    </a:lnTo>
                    <a:lnTo>
                      <a:pt x="1016" y="16723"/>
                    </a:lnTo>
                    <a:lnTo>
                      <a:pt x="1214" y="16134"/>
                    </a:lnTo>
                    <a:lnTo>
                      <a:pt x="1388" y="15630"/>
                    </a:lnTo>
                    <a:lnTo>
                      <a:pt x="1561" y="15042"/>
                    </a:lnTo>
                    <a:lnTo>
                      <a:pt x="1735" y="14454"/>
                    </a:lnTo>
                    <a:lnTo>
                      <a:pt x="1958" y="13697"/>
                    </a:lnTo>
                    <a:lnTo>
                      <a:pt x="2156" y="13277"/>
                    </a:lnTo>
                    <a:lnTo>
                      <a:pt x="2354" y="12689"/>
                    </a:lnTo>
                    <a:lnTo>
                      <a:pt x="2553" y="12017"/>
                    </a:lnTo>
                    <a:lnTo>
                      <a:pt x="2825" y="11513"/>
                    </a:lnTo>
                    <a:lnTo>
                      <a:pt x="2949" y="10924"/>
                    </a:lnTo>
                    <a:lnTo>
                      <a:pt x="3172" y="10336"/>
                    </a:lnTo>
                    <a:lnTo>
                      <a:pt x="3346" y="9748"/>
                    </a:lnTo>
                    <a:lnTo>
                      <a:pt x="3544" y="9244"/>
                    </a:lnTo>
                    <a:lnTo>
                      <a:pt x="3767" y="8739"/>
                    </a:lnTo>
                    <a:lnTo>
                      <a:pt x="3941" y="8319"/>
                    </a:lnTo>
                    <a:lnTo>
                      <a:pt x="4139" y="7731"/>
                    </a:lnTo>
                    <a:lnTo>
                      <a:pt x="4362" y="7143"/>
                    </a:lnTo>
                    <a:lnTo>
                      <a:pt x="4560" y="6723"/>
                    </a:lnTo>
                    <a:lnTo>
                      <a:pt x="4783" y="6303"/>
                    </a:lnTo>
                    <a:lnTo>
                      <a:pt x="4932" y="5714"/>
                    </a:lnTo>
                    <a:lnTo>
                      <a:pt x="5130" y="5462"/>
                    </a:lnTo>
                    <a:lnTo>
                      <a:pt x="5304" y="4874"/>
                    </a:lnTo>
                    <a:lnTo>
                      <a:pt x="5551" y="4454"/>
                    </a:lnTo>
                    <a:lnTo>
                      <a:pt x="5799" y="4118"/>
                    </a:lnTo>
                    <a:lnTo>
                      <a:pt x="5973" y="3866"/>
                    </a:lnTo>
                    <a:lnTo>
                      <a:pt x="6171" y="3445"/>
                    </a:lnTo>
                    <a:lnTo>
                      <a:pt x="6369" y="3109"/>
                    </a:lnTo>
                    <a:lnTo>
                      <a:pt x="6568" y="2689"/>
                    </a:lnTo>
                    <a:lnTo>
                      <a:pt x="6766" y="2353"/>
                    </a:lnTo>
                    <a:lnTo>
                      <a:pt x="6964" y="2101"/>
                    </a:lnTo>
                    <a:lnTo>
                      <a:pt x="7237" y="1681"/>
                    </a:lnTo>
                    <a:lnTo>
                      <a:pt x="7410" y="1513"/>
                    </a:lnTo>
                    <a:lnTo>
                      <a:pt x="7608" y="1176"/>
                    </a:lnTo>
                    <a:lnTo>
                      <a:pt x="7807" y="1092"/>
                    </a:lnTo>
                    <a:lnTo>
                      <a:pt x="7980" y="756"/>
                    </a:lnTo>
                    <a:lnTo>
                      <a:pt x="8253" y="672"/>
                    </a:lnTo>
                    <a:lnTo>
                      <a:pt x="8401" y="504"/>
                    </a:lnTo>
                    <a:lnTo>
                      <a:pt x="8649" y="420"/>
                    </a:lnTo>
                    <a:lnTo>
                      <a:pt x="8848" y="252"/>
                    </a:lnTo>
                    <a:lnTo>
                      <a:pt x="9046" y="84"/>
                    </a:lnTo>
                    <a:lnTo>
                      <a:pt x="9269" y="84"/>
                    </a:lnTo>
                    <a:lnTo>
                      <a:pt x="9442" y="0"/>
                    </a:lnTo>
                    <a:lnTo>
                      <a:pt x="9690" y="0"/>
                    </a:lnTo>
                    <a:lnTo>
                      <a:pt x="9888" y="0"/>
                    </a:lnTo>
                    <a:lnTo>
                      <a:pt x="10112" y="84"/>
                    </a:lnTo>
                    <a:lnTo>
                      <a:pt x="10310" y="84"/>
                    </a:lnTo>
                    <a:lnTo>
                      <a:pt x="10508" y="252"/>
                    </a:lnTo>
                    <a:lnTo>
                      <a:pt x="10781" y="420"/>
                    </a:lnTo>
                    <a:lnTo>
                      <a:pt x="11004" y="672"/>
                    </a:lnTo>
                    <a:lnTo>
                      <a:pt x="11202" y="840"/>
                    </a:lnTo>
                    <a:lnTo>
                      <a:pt x="11475" y="1092"/>
                    </a:lnTo>
                    <a:lnTo>
                      <a:pt x="11698" y="1513"/>
                    </a:lnTo>
                    <a:lnTo>
                      <a:pt x="11995" y="1681"/>
                    </a:lnTo>
                    <a:lnTo>
                      <a:pt x="12193" y="2101"/>
                    </a:lnTo>
                    <a:lnTo>
                      <a:pt x="12441" y="2437"/>
                    </a:lnTo>
                    <a:lnTo>
                      <a:pt x="12689" y="2773"/>
                    </a:lnTo>
                    <a:lnTo>
                      <a:pt x="12912" y="3277"/>
                    </a:lnTo>
                    <a:lnTo>
                      <a:pt x="13209" y="3866"/>
                    </a:lnTo>
                    <a:lnTo>
                      <a:pt x="13432" y="4118"/>
                    </a:lnTo>
                    <a:lnTo>
                      <a:pt x="13680" y="4706"/>
                    </a:lnTo>
                    <a:lnTo>
                      <a:pt x="13953" y="5126"/>
                    </a:lnTo>
                    <a:lnTo>
                      <a:pt x="14176" y="5546"/>
                    </a:lnTo>
                    <a:lnTo>
                      <a:pt x="14399" y="6050"/>
                    </a:lnTo>
                    <a:lnTo>
                      <a:pt x="14696" y="6723"/>
                    </a:lnTo>
                    <a:lnTo>
                      <a:pt x="14895" y="7143"/>
                    </a:lnTo>
                    <a:lnTo>
                      <a:pt x="15192" y="7731"/>
                    </a:lnTo>
                    <a:lnTo>
                      <a:pt x="15415" y="8319"/>
                    </a:lnTo>
                    <a:lnTo>
                      <a:pt x="15638" y="8739"/>
                    </a:lnTo>
                    <a:lnTo>
                      <a:pt x="15911" y="9328"/>
                    </a:lnTo>
                    <a:lnTo>
                      <a:pt x="16084" y="9916"/>
                    </a:lnTo>
                    <a:lnTo>
                      <a:pt x="16332" y="10420"/>
                    </a:lnTo>
                    <a:lnTo>
                      <a:pt x="16605" y="11176"/>
                    </a:lnTo>
                    <a:lnTo>
                      <a:pt x="16803" y="11513"/>
                    </a:lnTo>
                    <a:lnTo>
                      <a:pt x="17051" y="12017"/>
                    </a:lnTo>
                    <a:lnTo>
                      <a:pt x="17249" y="12689"/>
                    </a:lnTo>
                    <a:lnTo>
                      <a:pt x="17472" y="13109"/>
                    </a:lnTo>
                    <a:lnTo>
                      <a:pt x="17670" y="13697"/>
                    </a:lnTo>
                    <a:lnTo>
                      <a:pt x="17918" y="14286"/>
                    </a:lnTo>
                    <a:lnTo>
                      <a:pt x="18116" y="14706"/>
                    </a:lnTo>
                    <a:lnTo>
                      <a:pt x="18290" y="15210"/>
                    </a:lnTo>
                    <a:lnTo>
                      <a:pt x="18463" y="15630"/>
                    </a:lnTo>
                    <a:lnTo>
                      <a:pt x="18686" y="16134"/>
                    </a:lnTo>
                    <a:lnTo>
                      <a:pt x="18810" y="16555"/>
                    </a:lnTo>
                    <a:lnTo>
                      <a:pt x="18984" y="16891"/>
                    </a:lnTo>
                    <a:lnTo>
                      <a:pt x="19133" y="17227"/>
                    </a:lnTo>
                    <a:lnTo>
                      <a:pt x="19306" y="17647"/>
                    </a:lnTo>
                    <a:lnTo>
                      <a:pt x="19480" y="17983"/>
                    </a:lnTo>
                    <a:lnTo>
                      <a:pt x="19603" y="18319"/>
                    </a:lnTo>
                    <a:lnTo>
                      <a:pt x="19703" y="18487"/>
                    </a:lnTo>
                    <a:lnTo>
                      <a:pt x="19851" y="18908"/>
                    </a:lnTo>
                    <a:lnTo>
                      <a:pt x="19975" y="19076"/>
                    </a:lnTo>
                  </a:path>
                </a:pathLst>
              </a:custGeom>
              <a:noFill/>
              <a:ln w="38100" cap="flat">
                <a:solidFill>
                  <a:srgbClr val="CC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3" name="Freeform 27"/>
              <p:cNvSpPr>
                <a:spLocks/>
              </p:cNvSpPr>
              <p:nvPr/>
            </p:nvSpPr>
            <p:spPr bwMode="auto">
              <a:xfrm>
                <a:off x="3525" y="2467"/>
                <a:ext cx="282" cy="36"/>
              </a:xfrm>
              <a:custGeom>
                <a:avLst/>
                <a:gdLst>
                  <a:gd name="T0" fmla="*/ 262 w 20000"/>
                  <a:gd name="T1" fmla="*/ 599 h 20000"/>
                  <a:gd name="T2" fmla="*/ 523 w 20000"/>
                  <a:gd name="T3" fmla="*/ 1677 h 20000"/>
                  <a:gd name="T4" fmla="*/ 999 w 20000"/>
                  <a:gd name="T5" fmla="*/ 3353 h 20000"/>
                  <a:gd name="T6" fmla="*/ 1379 w 20000"/>
                  <a:gd name="T7" fmla="*/ 4072 h 20000"/>
                  <a:gd name="T8" fmla="*/ 1807 w 20000"/>
                  <a:gd name="T9" fmla="*/ 5389 h 20000"/>
                  <a:gd name="T10" fmla="*/ 2069 w 20000"/>
                  <a:gd name="T11" fmla="*/ 6467 h 20000"/>
                  <a:gd name="T12" fmla="*/ 2568 w 20000"/>
                  <a:gd name="T13" fmla="*/ 7665 h 20000"/>
                  <a:gd name="T14" fmla="*/ 2878 w 20000"/>
                  <a:gd name="T15" fmla="*/ 8862 h 20000"/>
                  <a:gd name="T16" fmla="*/ 3401 w 20000"/>
                  <a:gd name="T17" fmla="*/ 10060 h 20000"/>
                  <a:gd name="T18" fmla="*/ 3781 w 20000"/>
                  <a:gd name="T19" fmla="*/ 11018 h 20000"/>
                  <a:gd name="T20" fmla="*/ 4185 w 20000"/>
                  <a:gd name="T21" fmla="*/ 12096 h 20000"/>
                  <a:gd name="T22" fmla="*/ 4542 w 20000"/>
                  <a:gd name="T23" fmla="*/ 13054 h 20000"/>
                  <a:gd name="T24" fmla="*/ 4946 w 20000"/>
                  <a:gd name="T25" fmla="*/ 13892 h 20000"/>
                  <a:gd name="T26" fmla="*/ 5327 w 20000"/>
                  <a:gd name="T27" fmla="*/ 14850 h 20000"/>
                  <a:gd name="T28" fmla="*/ 5707 w 20000"/>
                  <a:gd name="T29" fmla="*/ 15689 h 20000"/>
                  <a:gd name="T30" fmla="*/ 6183 w 20000"/>
                  <a:gd name="T31" fmla="*/ 16407 h 20000"/>
                  <a:gd name="T32" fmla="*/ 6564 w 20000"/>
                  <a:gd name="T33" fmla="*/ 16886 h 20000"/>
                  <a:gd name="T34" fmla="*/ 6968 w 20000"/>
                  <a:gd name="T35" fmla="*/ 17844 h 20000"/>
                  <a:gd name="T36" fmla="*/ 7348 w 20000"/>
                  <a:gd name="T37" fmla="*/ 18084 h 20000"/>
                  <a:gd name="T38" fmla="*/ 7800 w 20000"/>
                  <a:gd name="T39" fmla="*/ 18683 h 20000"/>
                  <a:gd name="T40" fmla="*/ 8228 w 20000"/>
                  <a:gd name="T41" fmla="*/ 18922 h 20000"/>
                  <a:gd name="T42" fmla="*/ 8704 w 20000"/>
                  <a:gd name="T43" fmla="*/ 19162 h 20000"/>
                  <a:gd name="T44" fmla="*/ 8989 w 20000"/>
                  <a:gd name="T45" fmla="*/ 19880 h 20000"/>
                  <a:gd name="T46" fmla="*/ 9441 w 20000"/>
                  <a:gd name="T47" fmla="*/ 19880 h 20000"/>
                  <a:gd name="T48" fmla="*/ 9822 w 20000"/>
                  <a:gd name="T49" fmla="*/ 19880 h 20000"/>
                  <a:gd name="T50" fmla="*/ 10321 w 20000"/>
                  <a:gd name="T51" fmla="*/ 19521 h 20000"/>
                  <a:gd name="T52" fmla="*/ 10773 w 20000"/>
                  <a:gd name="T53" fmla="*/ 19162 h 20000"/>
                  <a:gd name="T54" fmla="*/ 11201 w 20000"/>
                  <a:gd name="T55" fmla="*/ 18683 h 20000"/>
                  <a:gd name="T56" fmla="*/ 11724 w 20000"/>
                  <a:gd name="T57" fmla="*/ 18443 h 20000"/>
                  <a:gd name="T58" fmla="*/ 12200 w 20000"/>
                  <a:gd name="T59" fmla="*/ 17844 h 20000"/>
                  <a:gd name="T60" fmla="*/ 12652 w 20000"/>
                  <a:gd name="T61" fmla="*/ 16886 h 20000"/>
                  <a:gd name="T62" fmla="*/ 13175 w 20000"/>
                  <a:gd name="T63" fmla="*/ 16048 h 20000"/>
                  <a:gd name="T64" fmla="*/ 13650 w 20000"/>
                  <a:gd name="T65" fmla="*/ 15090 h 20000"/>
                  <a:gd name="T66" fmla="*/ 14150 w 20000"/>
                  <a:gd name="T67" fmla="*/ 14132 h 20000"/>
                  <a:gd name="T68" fmla="*/ 14673 w 20000"/>
                  <a:gd name="T69" fmla="*/ 13054 h 20000"/>
                  <a:gd name="T70" fmla="*/ 15220 w 20000"/>
                  <a:gd name="T71" fmla="*/ 12096 h 20000"/>
                  <a:gd name="T72" fmla="*/ 15672 w 20000"/>
                  <a:gd name="T73" fmla="*/ 11018 h 20000"/>
                  <a:gd name="T74" fmla="*/ 16171 w 20000"/>
                  <a:gd name="T75" fmla="*/ 10060 h 20000"/>
                  <a:gd name="T76" fmla="*/ 16552 w 20000"/>
                  <a:gd name="T77" fmla="*/ 8862 h 20000"/>
                  <a:gd name="T78" fmla="*/ 17122 w 20000"/>
                  <a:gd name="T79" fmla="*/ 7665 h 20000"/>
                  <a:gd name="T80" fmla="*/ 17432 w 20000"/>
                  <a:gd name="T81" fmla="*/ 6467 h 20000"/>
                  <a:gd name="T82" fmla="*/ 17955 w 20000"/>
                  <a:gd name="T83" fmla="*/ 5629 h 20000"/>
                  <a:gd name="T84" fmla="*/ 18335 w 20000"/>
                  <a:gd name="T85" fmla="*/ 4671 h 20000"/>
                  <a:gd name="T86" fmla="*/ 18668 w 20000"/>
                  <a:gd name="T87" fmla="*/ 3832 h 20000"/>
                  <a:gd name="T88" fmla="*/ 19001 w 20000"/>
                  <a:gd name="T89" fmla="*/ 2994 h 20000"/>
                  <a:gd name="T90" fmla="*/ 19405 w 20000"/>
                  <a:gd name="T91" fmla="*/ 2036 h 20000"/>
                  <a:gd name="T92" fmla="*/ 19548 w 20000"/>
                  <a:gd name="T93" fmla="*/ 1677 h 20000"/>
                  <a:gd name="T94" fmla="*/ 19810 w 20000"/>
                  <a:gd name="T95" fmla="*/ 131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0" y="0"/>
                    </a:moveTo>
                    <a:lnTo>
                      <a:pt x="262" y="599"/>
                    </a:lnTo>
                    <a:lnTo>
                      <a:pt x="452" y="1317"/>
                    </a:lnTo>
                    <a:lnTo>
                      <a:pt x="523" y="1677"/>
                    </a:lnTo>
                    <a:lnTo>
                      <a:pt x="785" y="2635"/>
                    </a:lnTo>
                    <a:lnTo>
                      <a:pt x="999" y="3353"/>
                    </a:lnTo>
                    <a:lnTo>
                      <a:pt x="1070" y="3832"/>
                    </a:lnTo>
                    <a:lnTo>
                      <a:pt x="1379" y="4072"/>
                    </a:lnTo>
                    <a:lnTo>
                      <a:pt x="1546" y="5030"/>
                    </a:lnTo>
                    <a:lnTo>
                      <a:pt x="1807" y="5389"/>
                    </a:lnTo>
                    <a:lnTo>
                      <a:pt x="1998" y="5988"/>
                    </a:lnTo>
                    <a:lnTo>
                      <a:pt x="2069" y="6467"/>
                    </a:lnTo>
                    <a:lnTo>
                      <a:pt x="2402" y="7066"/>
                    </a:lnTo>
                    <a:lnTo>
                      <a:pt x="2568" y="7665"/>
                    </a:lnTo>
                    <a:lnTo>
                      <a:pt x="2711" y="8383"/>
                    </a:lnTo>
                    <a:lnTo>
                      <a:pt x="2878" y="8862"/>
                    </a:lnTo>
                    <a:lnTo>
                      <a:pt x="3092" y="9461"/>
                    </a:lnTo>
                    <a:lnTo>
                      <a:pt x="3401" y="10060"/>
                    </a:lnTo>
                    <a:lnTo>
                      <a:pt x="3639" y="10659"/>
                    </a:lnTo>
                    <a:lnTo>
                      <a:pt x="3781" y="11018"/>
                    </a:lnTo>
                    <a:lnTo>
                      <a:pt x="3948" y="11497"/>
                    </a:lnTo>
                    <a:lnTo>
                      <a:pt x="4185" y="12096"/>
                    </a:lnTo>
                    <a:lnTo>
                      <a:pt x="4352" y="12455"/>
                    </a:lnTo>
                    <a:lnTo>
                      <a:pt x="4542" y="13054"/>
                    </a:lnTo>
                    <a:lnTo>
                      <a:pt x="4780" y="13653"/>
                    </a:lnTo>
                    <a:lnTo>
                      <a:pt x="4946" y="13892"/>
                    </a:lnTo>
                    <a:lnTo>
                      <a:pt x="5065" y="14491"/>
                    </a:lnTo>
                    <a:lnTo>
                      <a:pt x="5327" y="14850"/>
                    </a:lnTo>
                    <a:lnTo>
                      <a:pt x="5612" y="15090"/>
                    </a:lnTo>
                    <a:lnTo>
                      <a:pt x="5707" y="15689"/>
                    </a:lnTo>
                    <a:lnTo>
                      <a:pt x="5969" y="16048"/>
                    </a:lnTo>
                    <a:lnTo>
                      <a:pt x="6183" y="16407"/>
                    </a:lnTo>
                    <a:lnTo>
                      <a:pt x="6350" y="16527"/>
                    </a:lnTo>
                    <a:lnTo>
                      <a:pt x="6564" y="16886"/>
                    </a:lnTo>
                    <a:lnTo>
                      <a:pt x="6825" y="17126"/>
                    </a:lnTo>
                    <a:lnTo>
                      <a:pt x="6968" y="17844"/>
                    </a:lnTo>
                    <a:lnTo>
                      <a:pt x="7182" y="18084"/>
                    </a:lnTo>
                    <a:lnTo>
                      <a:pt x="7348" y="18084"/>
                    </a:lnTo>
                    <a:lnTo>
                      <a:pt x="7562" y="18683"/>
                    </a:lnTo>
                    <a:lnTo>
                      <a:pt x="7800" y="18683"/>
                    </a:lnTo>
                    <a:lnTo>
                      <a:pt x="7990" y="18683"/>
                    </a:lnTo>
                    <a:lnTo>
                      <a:pt x="8228" y="18922"/>
                    </a:lnTo>
                    <a:lnTo>
                      <a:pt x="8466" y="19162"/>
                    </a:lnTo>
                    <a:lnTo>
                      <a:pt x="8704" y="19162"/>
                    </a:lnTo>
                    <a:lnTo>
                      <a:pt x="8799" y="19521"/>
                    </a:lnTo>
                    <a:lnTo>
                      <a:pt x="8989" y="19880"/>
                    </a:lnTo>
                    <a:lnTo>
                      <a:pt x="9227" y="19880"/>
                    </a:lnTo>
                    <a:lnTo>
                      <a:pt x="9441" y="19880"/>
                    </a:lnTo>
                    <a:lnTo>
                      <a:pt x="9655" y="19880"/>
                    </a:lnTo>
                    <a:lnTo>
                      <a:pt x="9822" y="19880"/>
                    </a:lnTo>
                    <a:lnTo>
                      <a:pt x="10178" y="19880"/>
                    </a:lnTo>
                    <a:lnTo>
                      <a:pt x="10321" y="19521"/>
                    </a:lnTo>
                    <a:lnTo>
                      <a:pt x="10559" y="19162"/>
                    </a:lnTo>
                    <a:lnTo>
                      <a:pt x="10773" y="19162"/>
                    </a:lnTo>
                    <a:lnTo>
                      <a:pt x="11011" y="18922"/>
                    </a:lnTo>
                    <a:lnTo>
                      <a:pt x="11201" y="18683"/>
                    </a:lnTo>
                    <a:lnTo>
                      <a:pt x="11463" y="18683"/>
                    </a:lnTo>
                    <a:lnTo>
                      <a:pt x="11724" y="18443"/>
                    </a:lnTo>
                    <a:lnTo>
                      <a:pt x="12010" y="18084"/>
                    </a:lnTo>
                    <a:lnTo>
                      <a:pt x="12200" y="17844"/>
                    </a:lnTo>
                    <a:lnTo>
                      <a:pt x="12438" y="17126"/>
                    </a:lnTo>
                    <a:lnTo>
                      <a:pt x="12652" y="16886"/>
                    </a:lnTo>
                    <a:lnTo>
                      <a:pt x="12842" y="16527"/>
                    </a:lnTo>
                    <a:lnTo>
                      <a:pt x="13175" y="16048"/>
                    </a:lnTo>
                    <a:lnTo>
                      <a:pt x="13341" y="15689"/>
                    </a:lnTo>
                    <a:lnTo>
                      <a:pt x="13650" y="15090"/>
                    </a:lnTo>
                    <a:lnTo>
                      <a:pt x="13936" y="14491"/>
                    </a:lnTo>
                    <a:lnTo>
                      <a:pt x="14150" y="14132"/>
                    </a:lnTo>
                    <a:lnTo>
                      <a:pt x="14388" y="13653"/>
                    </a:lnTo>
                    <a:lnTo>
                      <a:pt x="14673" y="13054"/>
                    </a:lnTo>
                    <a:lnTo>
                      <a:pt x="14958" y="12814"/>
                    </a:lnTo>
                    <a:lnTo>
                      <a:pt x="15220" y="12096"/>
                    </a:lnTo>
                    <a:lnTo>
                      <a:pt x="15458" y="11497"/>
                    </a:lnTo>
                    <a:lnTo>
                      <a:pt x="15672" y="11018"/>
                    </a:lnTo>
                    <a:lnTo>
                      <a:pt x="15815" y="10659"/>
                    </a:lnTo>
                    <a:lnTo>
                      <a:pt x="16171" y="10060"/>
                    </a:lnTo>
                    <a:lnTo>
                      <a:pt x="16290" y="9102"/>
                    </a:lnTo>
                    <a:lnTo>
                      <a:pt x="16552" y="8862"/>
                    </a:lnTo>
                    <a:lnTo>
                      <a:pt x="16790" y="8383"/>
                    </a:lnTo>
                    <a:lnTo>
                      <a:pt x="17122" y="7665"/>
                    </a:lnTo>
                    <a:lnTo>
                      <a:pt x="17218" y="7066"/>
                    </a:lnTo>
                    <a:lnTo>
                      <a:pt x="17432" y="6467"/>
                    </a:lnTo>
                    <a:lnTo>
                      <a:pt x="17693" y="5988"/>
                    </a:lnTo>
                    <a:lnTo>
                      <a:pt x="17955" y="5629"/>
                    </a:lnTo>
                    <a:lnTo>
                      <a:pt x="18002" y="5030"/>
                    </a:lnTo>
                    <a:lnTo>
                      <a:pt x="18335" y="4671"/>
                    </a:lnTo>
                    <a:lnTo>
                      <a:pt x="18454" y="4072"/>
                    </a:lnTo>
                    <a:lnTo>
                      <a:pt x="18668" y="3832"/>
                    </a:lnTo>
                    <a:lnTo>
                      <a:pt x="18716" y="3353"/>
                    </a:lnTo>
                    <a:lnTo>
                      <a:pt x="19001" y="2994"/>
                    </a:lnTo>
                    <a:lnTo>
                      <a:pt x="19191" y="2635"/>
                    </a:lnTo>
                    <a:lnTo>
                      <a:pt x="19405" y="2036"/>
                    </a:lnTo>
                    <a:lnTo>
                      <a:pt x="19501" y="1677"/>
                    </a:lnTo>
                    <a:lnTo>
                      <a:pt x="19548" y="1677"/>
                    </a:lnTo>
                    <a:lnTo>
                      <a:pt x="19667" y="1317"/>
                    </a:lnTo>
                    <a:lnTo>
                      <a:pt x="19810" y="1317"/>
                    </a:lnTo>
                    <a:lnTo>
                      <a:pt x="19976" y="958"/>
                    </a:lnTo>
                  </a:path>
                </a:pathLst>
              </a:custGeom>
              <a:noFill/>
              <a:ln w="38100" cap="flat">
                <a:solidFill>
                  <a:srgbClr val="CC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4" name="Freeform 28"/>
              <p:cNvSpPr>
                <a:spLocks/>
              </p:cNvSpPr>
              <p:nvPr/>
            </p:nvSpPr>
            <p:spPr bwMode="auto">
              <a:xfrm>
                <a:off x="3936" y="2473"/>
                <a:ext cx="349" cy="27"/>
              </a:xfrm>
              <a:custGeom>
                <a:avLst/>
                <a:gdLst>
                  <a:gd name="T0" fmla="*/ 19731 w 20000"/>
                  <a:gd name="T1" fmla="*/ 826 h 20000"/>
                  <a:gd name="T2" fmla="*/ 19443 w 20000"/>
                  <a:gd name="T3" fmla="*/ 1818 h 20000"/>
                  <a:gd name="T4" fmla="*/ 19001 w 20000"/>
                  <a:gd name="T5" fmla="*/ 3140 h 20000"/>
                  <a:gd name="T6" fmla="*/ 18540 w 20000"/>
                  <a:gd name="T7" fmla="*/ 4132 h 20000"/>
                  <a:gd name="T8" fmla="*/ 18271 w 20000"/>
                  <a:gd name="T9" fmla="*/ 5289 h 20000"/>
                  <a:gd name="T10" fmla="*/ 17810 w 20000"/>
                  <a:gd name="T11" fmla="*/ 6942 h 20000"/>
                  <a:gd name="T12" fmla="*/ 17329 w 20000"/>
                  <a:gd name="T13" fmla="*/ 7438 h 20000"/>
                  <a:gd name="T14" fmla="*/ 17022 w 20000"/>
                  <a:gd name="T15" fmla="*/ 9091 h 20000"/>
                  <a:gd name="T16" fmla="*/ 16580 w 20000"/>
                  <a:gd name="T17" fmla="*/ 10248 h 20000"/>
                  <a:gd name="T18" fmla="*/ 16177 w 20000"/>
                  <a:gd name="T19" fmla="*/ 11074 h 20000"/>
                  <a:gd name="T20" fmla="*/ 15773 w 20000"/>
                  <a:gd name="T21" fmla="*/ 12231 h 20000"/>
                  <a:gd name="T22" fmla="*/ 15312 w 20000"/>
                  <a:gd name="T23" fmla="*/ 13058 h 20000"/>
                  <a:gd name="T24" fmla="*/ 14966 w 20000"/>
                  <a:gd name="T25" fmla="*/ 14215 h 20000"/>
                  <a:gd name="T26" fmla="*/ 14563 w 20000"/>
                  <a:gd name="T27" fmla="*/ 14711 h 20000"/>
                  <a:gd name="T28" fmla="*/ 14179 w 20000"/>
                  <a:gd name="T29" fmla="*/ 16033 h 20000"/>
                  <a:gd name="T30" fmla="*/ 13718 w 20000"/>
                  <a:gd name="T31" fmla="*/ 16364 h 20000"/>
                  <a:gd name="T32" fmla="*/ 13295 w 20000"/>
                  <a:gd name="T33" fmla="*/ 17190 h 20000"/>
                  <a:gd name="T34" fmla="*/ 12968 w 20000"/>
                  <a:gd name="T35" fmla="*/ 17686 h 20000"/>
                  <a:gd name="T36" fmla="*/ 12546 w 20000"/>
                  <a:gd name="T37" fmla="*/ 18347 h 20000"/>
                  <a:gd name="T38" fmla="*/ 12161 w 20000"/>
                  <a:gd name="T39" fmla="*/ 18678 h 20000"/>
                  <a:gd name="T40" fmla="*/ 11758 w 20000"/>
                  <a:gd name="T41" fmla="*/ 19174 h 20000"/>
                  <a:gd name="T42" fmla="*/ 11316 w 20000"/>
                  <a:gd name="T43" fmla="*/ 19504 h 20000"/>
                  <a:gd name="T44" fmla="*/ 10951 w 20000"/>
                  <a:gd name="T45" fmla="*/ 19835 h 20000"/>
                  <a:gd name="T46" fmla="*/ 10548 w 20000"/>
                  <a:gd name="T47" fmla="*/ 19835 h 20000"/>
                  <a:gd name="T48" fmla="*/ 10086 w 20000"/>
                  <a:gd name="T49" fmla="*/ 19835 h 20000"/>
                  <a:gd name="T50" fmla="*/ 9606 w 20000"/>
                  <a:gd name="T51" fmla="*/ 19835 h 20000"/>
                  <a:gd name="T52" fmla="*/ 9183 w 20000"/>
                  <a:gd name="T53" fmla="*/ 19504 h 20000"/>
                  <a:gd name="T54" fmla="*/ 8703 w 20000"/>
                  <a:gd name="T55" fmla="*/ 19008 h 20000"/>
                  <a:gd name="T56" fmla="*/ 8184 w 20000"/>
                  <a:gd name="T57" fmla="*/ 18347 h 20000"/>
                  <a:gd name="T58" fmla="*/ 7762 w 20000"/>
                  <a:gd name="T59" fmla="*/ 17686 h 20000"/>
                  <a:gd name="T60" fmla="*/ 7262 w 20000"/>
                  <a:gd name="T61" fmla="*/ 16860 h 20000"/>
                  <a:gd name="T62" fmla="*/ 6724 w 20000"/>
                  <a:gd name="T63" fmla="*/ 16198 h 20000"/>
                  <a:gd name="T64" fmla="*/ 6321 w 20000"/>
                  <a:gd name="T65" fmla="*/ 15041 h 20000"/>
                  <a:gd name="T66" fmla="*/ 5744 w 20000"/>
                  <a:gd name="T67" fmla="*/ 14215 h 20000"/>
                  <a:gd name="T68" fmla="*/ 5303 w 20000"/>
                  <a:gd name="T69" fmla="*/ 13223 h 20000"/>
                  <a:gd name="T70" fmla="*/ 4707 w 20000"/>
                  <a:gd name="T71" fmla="*/ 12231 h 20000"/>
                  <a:gd name="T72" fmla="*/ 4304 w 20000"/>
                  <a:gd name="T73" fmla="*/ 11074 h 20000"/>
                  <a:gd name="T74" fmla="*/ 3804 w 20000"/>
                  <a:gd name="T75" fmla="*/ 10248 h 20000"/>
                  <a:gd name="T76" fmla="*/ 3247 w 20000"/>
                  <a:gd name="T77" fmla="*/ 9091 h 20000"/>
                  <a:gd name="T78" fmla="*/ 2843 w 20000"/>
                  <a:gd name="T79" fmla="*/ 7438 h 20000"/>
                  <a:gd name="T80" fmla="*/ 2536 w 20000"/>
                  <a:gd name="T81" fmla="*/ 6942 h 20000"/>
                  <a:gd name="T82" fmla="*/ 2017 w 20000"/>
                  <a:gd name="T83" fmla="*/ 5620 h 20000"/>
                  <a:gd name="T84" fmla="*/ 1691 w 20000"/>
                  <a:gd name="T85" fmla="*/ 4793 h 20000"/>
                  <a:gd name="T86" fmla="*/ 1306 w 20000"/>
                  <a:gd name="T87" fmla="*/ 3802 h 20000"/>
                  <a:gd name="T88" fmla="*/ 903 w 20000"/>
                  <a:gd name="T89" fmla="*/ 2975 h 20000"/>
                  <a:gd name="T90" fmla="*/ 596 w 20000"/>
                  <a:gd name="T91" fmla="*/ 2149 h 20000"/>
                  <a:gd name="T92" fmla="*/ 365 w 20000"/>
                  <a:gd name="T93" fmla="*/ 1818 h 20000"/>
                  <a:gd name="T94" fmla="*/ 96 w 20000"/>
                  <a:gd name="T95" fmla="*/ 115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19981" y="0"/>
                    </a:moveTo>
                    <a:lnTo>
                      <a:pt x="19731" y="826"/>
                    </a:lnTo>
                    <a:lnTo>
                      <a:pt x="19481" y="1157"/>
                    </a:lnTo>
                    <a:lnTo>
                      <a:pt x="19443" y="1818"/>
                    </a:lnTo>
                    <a:lnTo>
                      <a:pt x="19174" y="2314"/>
                    </a:lnTo>
                    <a:lnTo>
                      <a:pt x="19001" y="3140"/>
                    </a:lnTo>
                    <a:lnTo>
                      <a:pt x="18847" y="3802"/>
                    </a:lnTo>
                    <a:lnTo>
                      <a:pt x="18540" y="4132"/>
                    </a:lnTo>
                    <a:lnTo>
                      <a:pt x="18329" y="5124"/>
                    </a:lnTo>
                    <a:lnTo>
                      <a:pt x="18271" y="5289"/>
                    </a:lnTo>
                    <a:lnTo>
                      <a:pt x="17963" y="6116"/>
                    </a:lnTo>
                    <a:lnTo>
                      <a:pt x="17810" y="6942"/>
                    </a:lnTo>
                    <a:lnTo>
                      <a:pt x="17541" y="7107"/>
                    </a:lnTo>
                    <a:lnTo>
                      <a:pt x="17329" y="7438"/>
                    </a:lnTo>
                    <a:lnTo>
                      <a:pt x="17253" y="8264"/>
                    </a:lnTo>
                    <a:lnTo>
                      <a:pt x="17022" y="9091"/>
                    </a:lnTo>
                    <a:lnTo>
                      <a:pt x="16849" y="9752"/>
                    </a:lnTo>
                    <a:lnTo>
                      <a:pt x="16580" y="10248"/>
                    </a:lnTo>
                    <a:lnTo>
                      <a:pt x="16330" y="10744"/>
                    </a:lnTo>
                    <a:lnTo>
                      <a:pt x="16177" y="11074"/>
                    </a:lnTo>
                    <a:lnTo>
                      <a:pt x="16004" y="11736"/>
                    </a:lnTo>
                    <a:lnTo>
                      <a:pt x="15773" y="12231"/>
                    </a:lnTo>
                    <a:lnTo>
                      <a:pt x="15581" y="12893"/>
                    </a:lnTo>
                    <a:lnTo>
                      <a:pt x="15312" y="13058"/>
                    </a:lnTo>
                    <a:lnTo>
                      <a:pt x="15255" y="13719"/>
                    </a:lnTo>
                    <a:lnTo>
                      <a:pt x="14966" y="14215"/>
                    </a:lnTo>
                    <a:lnTo>
                      <a:pt x="14832" y="14711"/>
                    </a:lnTo>
                    <a:lnTo>
                      <a:pt x="14563" y="14711"/>
                    </a:lnTo>
                    <a:lnTo>
                      <a:pt x="14428" y="15041"/>
                    </a:lnTo>
                    <a:lnTo>
                      <a:pt x="14179" y="16033"/>
                    </a:lnTo>
                    <a:lnTo>
                      <a:pt x="14006" y="16198"/>
                    </a:lnTo>
                    <a:lnTo>
                      <a:pt x="13718" y="16364"/>
                    </a:lnTo>
                    <a:lnTo>
                      <a:pt x="13660" y="16860"/>
                    </a:lnTo>
                    <a:lnTo>
                      <a:pt x="13295" y="17190"/>
                    </a:lnTo>
                    <a:lnTo>
                      <a:pt x="13103" y="17355"/>
                    </a:lnTo>
                    <a:lnTo>
                      <a:pt x="12968" y="17686"/>
                    </a:lnTo>
                    <a:lnTo>
                      <a:pt x="12795" y="18347"/>
                    </a:lnTo>
                    <a:lnTo>
                      <a:pt x="12546" y="18347"/>
                    </a:lnTo>
                    <a:lnTo>
                      <a:pt x="12315" y="18678"/>
                    </a:lnTo>
                    <a:lnTo>
                      <a:pt x="12161" y="18678"/>
                    </a:lnTo>
                    <a:lnTo>
                      <a:pt x="11988" y="19008"/>
                    </a:lnTo>
                    <a:lnTo>
                      <a:pt x="11758" y="19174"/>
                    </a:lnTo>
                    <a:lnTo>
                      <a:pt x="11547" y="19174"/>
                    </a:lnTo>
                    <a:lnTo>
                      <a:pt x="11316" y="19504"/>
                    </a:lnTo>
                    <a:lnTo>
                      <a:pt x="11085" y="19835"/>
                    </a:lnTo>
                    <a:lnTo>
                      <a:pt x="10951" y="19835"/>
                    </a:lnTo>
                    <a:lnTo>
                      <a:pt x="10720" y="19835"/>
                    </a:lnTo>
                    <a:lnTo>
                      <a:pt x="10548" y="19835"/>
                    </a:lnTo>
                    <a:lnTo>
                      <a:pt x="10240" y="19835"/>
                    </a:lnTo>
                    <a:lnTo>
                      <a:pt x="10086" y="19835"/>
                    </a:lnTo>
                    <a:lnTo>
                      <a:pt x="9798" y="19835"/>
                    </a:lnTo>
                    <a:lnTo>
                      <a:pt x="9606" y="19835"/>
                    </a:lnTo>
                    <a:lnTo>
                      <a:pt x="9414" y="19504"/>
                    </a:lnTo>
                    <a:lnTo>
                      <a:pt x="9183" y="19504"/>
                    </a:lnTo>
                    <a:lnTo>
                      <a:pt x="9011" y="19174"/>
                    </a:lnTo>
                    <a:lnTo>
                      <a:pt x="8703" y="19008"/>
                    </a:lnTo>
                    <a:lnTo>
                      <a:pt x="8473" y="18678"/>
                    </a:lnTo>
                    <a:lnTo>
                      <a:pt x="8184" y="18347"/>
                    </a:lnTo>
                    <a:lnTo>
                      <a:pt x="7915" y="18347"/>
                    </a:lnTo>
                    <a:lnTo>
                      <a:pt x="7762" y="17686"/>
                    </a:lnTo>
                    <a:lnTo>
                      <a:pt x="7493" y="17190"/>
                    </a:lnTo>
                    <a:lnTo>
                      <a:pt x="7262" y="16860"/>
                    </a:lnTo>
                    <a:lnTo>
                      <a:pt x="7012" y="16364"/>
                    </a:lnTo>
                    <a:lnTo>
                      <a:pt x="6724" y="16198"/>
                    </a:lnTo>
                    <a:lnTo>
                      <a:pt x="6590" y="16033"/>
                    </a:lnTo>
                    <a:lnTo>
                      <a:pt x="6321" y="15041"/>
                    </a:lnTo>
                    <a:lnTo>
                      <a:pt x="6013" y="14711"/>
                    </a:lnTo>
                    <a:lnTo>
                      <a:pt x="5744" y="14215"/>
                    </a:lnTo>
                    <a:lnTo>
                      <a:pt x="5533" y="13719"/>
                    </a:lnTo>
                    <a:lnTo>
                      <a:pt x="5303" y="13223"/>
                    </a:lnTo>
                    <a:lnTo>
                      <a:pt x="4995" y="12893"/>
                    </a:lnTo>
                    <a:lnTo>
                      <a:pt x="4707" y="12231"/>
                    </a:lnTo>
                    <a:lnTo>
                      <a:pt x="4553" y="11736"/>
                    </a:lnTo>
                    <a:lnTo>
                      <a:pt x="4304" y="11074"/>
                    </a:lnTo>
                    <a:lnTo>
                      <a:pt x="4092" y="10744"/>
                    </a:lnTo>
                    <a:lnTo>
                      <a:pt x="3804" y="10248"/>
                    </a:lnTo>
                    <a:lnTo>
                      <a:pt x="3689" y="9256"/>
                    </a:lnTo>
                    <a:lnTo>
                      <a:pt x="3247" y="9091"/>
                    </a:lnTo>
                    <a:lnTo>
                      <a:pt x="3112" y="8264"/>
                    </a:lnTo>
                    <a:lnTo>
                      <a:pt x="2843" y="7438"/>
                    </a:lnTo>
                    <a:lnTo>
                      <a:pt x="2690" y="7107"/>
                    </a:lnTo>
                    <a:lnTo>
                      <a:pt x="2536" y="6942"/>
                    </a:lnTo>
                    <a:lnTo>
                      <a:pt x="2229" y="6116"/>
                    </a:lnTo>
                    <a:lnTo>
                      <a:pt x="2017" y="5620"/>
                    </a:lnTo>
                    <a:lnTo>
                      <a:pt x="1902" y="5124"/>
                    </a:lnTo>
                    <a:lnTo>
                      <a:pt x="1691" y="4793"/>
                    </a:lnTo>
                    <a:lnTo>
                      <a:pt x="1479" y="4132"/>
                    </a:lnTo>
                    <a:lnTo>
                      <a:pt x="1306" y="3802"/>
                    </a:lnTo>
                    <a:lnTo>
                      <a:pt x="1095" y="3140"/>
                    </a:lnTo>
                    <a:lnTo>
                      <a:pt x="903" y="2975"/>
                    </a:lnTo>
                    <a:lnTo>
                      <a:pt x="826" y="2810"/>
                    </a:lnTo>
                    <a:lnTo>
                      <a:pt x="596" y="2149"/>
                    </a:lnTo>
                    <a:lnTo>
                      <a:pt x="480" y="1818"/>
                    </a:lnTo>
                    <a:lnTo>
                      <a:pt x="365" y="1818"/>
                    </a:lnTo>
                    <a:lnTo>
                      <a:pt x="288" y="1157"/>
                    </a:lnTo>
                    <a:lnTo>
                      <a:pt x="96" y="1157"/>
                    </a:lnTo>
                    <a:lnTo>
                      <a:pt x="0" y="826"/>
                    </a:lnTo>
                  </a:path>
                </a:pathLst>
              </a:custGeom>
              <a:noFill/>
              <a:ln w="38100" cap="flat">
                <a:solidFill>
                  <a:srgbClr val="CC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5" name="Freeform 29"/>
              <p:cNvSpPr>
                <a:spLocks/>
              </p:cNvSpPr>
              <p:nvPr/>
            </p:nvSpPr>
            <p:spPr bwMode="auto">
              <a:xfrm>
                <a:off x="3793" y="2461"/>
                <a:ext cx="148" cy="12"/>
              </a:xfrm>
              <a:custGeom>
                <a:avLst/>
                <a:gdLst>
                  <a:gd name="T0" fmla="*/ 181 w 20000"/>
                  <a:gd name="T1" fmla="*/ 18621 h 20000"/>
                  <a:gd name="T2" fmla="*/ 590 w 20000"/>
                  <a:gd name="T3" fmla="*/ 17931 h 20000"/>
                  <a:gd name="T4" fmla="*/ 998 w 20000"/>
                  <a:gd name="T5" fmla="*/ 15862 h 20000"/>
                  <a:gd name="T6" fmla="*/ 1406 w 20000"/>
                  <a:gd name="T7" fmla="*/ 14828 h 20000"/>
                  <a:gd name="T8" fmla="*/ 1769 w 20000"/>
                  <a:gd name="T9" fmla="*/ 14138 h 20000"/>
                  <a:gd name="T10" fmla="*/ 2132 w 20000"/>
                  <a:gd name="T11" fmla="*/ 13103 h 20000"/>
                  <a:gd name="T12" fmla="*/ 2540 w 20000"/>
                  <a:gd name="T13" fmla="*/ 12069 h 20000"/>
                  <a:gd name="T14" fmla="*/ 2948 w 20000"/>
                  <a:gd name="T15" fmla="*/ 10345 h 20000"/>
                  <a:gd name="T16" fmla="*/ 3356 w 20000"/>
                  <a:gd name="T17" fmla="*/ 9310 h 20000"/>
                  <a:gd name="T18" fmla="*/ 3764 w 20000"/>
                  <a:gd name="T19" fmla="*/ 8276 h 20000"/>
                  <a:gd name="T20" fmla="*/ 4127 w 20000"/>
                  <a:gd name="T21" fmla="*/ 7586 h 20000"/>
                  <a:gd name="T22" fmla="*/ 4535 w 20000"/>
                  <a:gd name="T23" fmla="*/ 6552 h 20000"/>
                  <a:gd name="T24" fmla="*/ 4943 w 20000"/>
                  <a:gd name="T25" fmla="*/ 5517 h 20000"/>
                  <a:gd name="T26" fmla="*/ 5351 w 20000"/>
                  <a:gd name="T27" fmla="*/ 4483 h 20000"/>
                  <a:gd name="T28" fmla="*/ 5760 w 20000"/>
                  <a:gd name="T29" fmla="*/ 3793 h 20000"/>
                  <a:gd name="T30" fmla="*/ 6122 w 20000"/>
                  <a:gd name="T31" fmla="*/ 2759 h 20000"/>
                  <a:gd name="T32" fmla="*/ 6576 w 20000"/>
                  <a:gd name="T33" fmla="*/ 2759 h 20000"/>
                  <a:gd name="T34" fmla="*/ 6893 w 20000"/>
                  <a:gd name="T35" fmla="*/ 1724 h 20000"/>
                  <a:gd name="T36" fmla="*/ 7392 w 20000"/>
                  <a:gd name="T37" fmla="*/ 1724 h 20000"/>
                  <a:gd name="T38" fmla="*/ 7846 w 20000"/>
                  <a:gd name="T39" fmla="*/ 690 h 20000"/>
                  <a:gd name="T40" fmla="*/ 8254 w 20000"/>
                  <a:gd name="T41" fmla="*/ 690 h 20000"/>
                  <a:gd name="T42" fmla="*/ 8662 w 20000"/>
                  <a:gd name="T43" fmla="*/ 0 h 20000"/>
                  <a:gd name="T44" fmla="*/ 9025 w 20000"/>
                  <a:gd name="T45" fmla="*/ 0 h 20000"/>
                  <a:gd name="T46" fmla="*/ 9433 w 20000"/>
                  <a:gd name="T47" fmla="*/ 0 h 20000"/>
                  <a:gd name="T48" fmla="*/ 9887 w 20000"/>
                  <a:gd name="T49" fmla="*/ 0 h 20000"/>
                  <a:gd name="T50" fmla="*/ 10340 w 20000"/>
                  <a:gd name="T51" fmla="*/ 0 h 20000"/>
                  <a:gd name="T52" fmla="*/ 10748 w 20000"/>
                  <a:gd name="T53" fmla="*/ 0 h 20000"/>
                  <a:gd name="T54" fmla="*/ 11247 w 20000"/>
                  <a:gd name="T55" fmla="*/ 690 h 20000"/>
                  <a:gd name="T56" fmla="*/ 11655 w 20000"/>
                  <a:gd name="T57" fmla="*/ 1724 h 20000"/>
                  <a:gd name="T58" fmla="*/ 12154 w 20000"/>
                  <a:gd name="T59" fmla="*/ 1724 h 20000"/>
                  <a:gd name="T60" fmla="*/ 12744 w 20000"/>
                  <a:gd name="T61" fmla="*/ 2759 h 20000"/>
                  <a:gd name="T62" fmla="*/ 13152 w 20000"/>
                  <a:gd name="T63" fmla="*/ 3793 h 20000"/>
                  <a:gd name="T64" fmla="*/ 13651 w 20000"/>
                  <a:gd name="T65" fmla="*/ 4483 h 20000"/>
                  <a:gd name="T66" fmla="*/ 14195 w 20000"/>
                  <a:gd name="T67" fmla="*/ 5517 h 20000"/>
                  <a:gd name="T68" fmla="*/ 14649 w 20000"/>
                  <a:gd name="T69" fmla="*/ 6552 h 20000"/>
                  <a:gd name="T70" fmla="*/ 15147 w 20000"/>
                  <a:gd name="T71" fmla="*/ 7586 h 20000"/>
                  <a:gd name="T72" fmla="*/ 15646 w 20000"/>
                  <a:gd name="T73" fmla="*/ 8276 h 20000"/>
                  <a:gd name="T74" fmla="*/ 16100 w 20000"/>
                  <a:gd name="T75" fmla="*/ 9310 h 20000"/>
                  <a:gd name="T76" fmla="*/ 16553 w 20000"/>
                  <a:gd name="T77" fmla="*/ 10345 h 20000"/>
                  <a:gd name="T78" fmla="*/ 17052 w 20000"/>
                  <a:gd name="T79" fmla="*/ 12069 h 20000"/>
                  <a:gd name="T80" fmla="*/ 17506 w 20000"/>
                  <a:gd name="T81" fmla="*/ 13103 h 20000"/>
                  <a:gd name="T82" fmla="*/ 17868 w 20000"/>
                  <a:gd name="T83" fmla="*/ 13103 h 20000"/>
                  <a:gd name="T84" fmla="*/ 18322 w 20000"/>
                  <a:gd name="T85" fmla="*/ 14828 h 20000"/>
                  <a:gd name="T86" fmla="*/ 18639 w 20000"/>
                  <a:gd name="T87" fmla="*/ 15862 h 20000"/>
                  <a:gd name="T88" fmla="*/ 18957 w 20000"/>
                  <a:gd name="T89" fmla="*/ 16897 h 20000"/>
                  <a:gd name="T90" fmla="*/ 19229 w 20000"/>
                  <a:gd name="T91" fmla="*/ 17931 h 20000"/>
                  <a:gd name="T92" fmla="*/ 19592 w 20000"/>
                  <a:gd name="T93" fmla="*/ 17931 h 20000"/>
                  <a:gd name="T94" fmla="*/ 19819 w 20000"/>
                  <a:gd name="T95" fmla="*/ 1862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0" y="19655"/>
                    </a:moveTo>
                    <a:lnTo>
                      <a:pt x="181" y="18621"/>
                    </a:lnTo>
                    <a:lnTo>
                      <a:pt x="363" y="17931"/>
                    </a:lnTo>
                    <a:lnTo>
                      <a:pt x="590" y="17931"/>
                    </a:lnTo>
                    <a:lnTo>
                      <a:pt x="771" y="16897"/>
                    </a:lnTo>
                    <a:lnTo>
                      <a:pt x="998" y="15862"/>
                    </a:lnTo>
                    <a:lnTo>
                      <a:pt x="1224" y="15862"/>
                    </a:lnTo>
                    <a:lnTo>
                      <a:pt x="1406" y="14828"/>
                    </a:lnTo>
                    <a:lnTo>
                      <a:pt x="1542" y="14828"/>
                    </a:lnTo>
                    <a:lnTo>
                      <a:pt x="1769" y="14138"/>
                    </a:lnTo>
                    <a:lnTo>
                      <a:pt x="1905" y="13103"/>
                    </a:lnTo>
                    <a:lnTo>
                      <a:pt x="2132" y="13103"/>
                    </a:lnTo>
                    <a:lnTo>
                      <a:pt x="2358" y="12069"/>
                    </a:lnTo>
                    <a:lnTo>
                      <a:pt x="2540" y="12069"/>
                    </a:lnTo>
                    <a:lnTo>
                      <a:pt x="2766" y="11034"/>
                    </a:lnTo>
                    <a:lnTo>
                      <a:pt x="2948" y="10345"/>
                    </a:lnTo>
                    <a:lnTo>
                      <a:pt x="3129" y="10345"/>
                    </a:lnTo>
                    <a:lnTo>
                      <a:pt x="3356" y="9310"/>
                    </a:lnTo>
                    <a:lnTo>
                      <a:pt x="3537" y="9310"/>
                    </a:lnTo>
                    <a:lnTo>
                      <a:pt x="3764" y="8276"/>
                    </a:lnTo>
                    <a:lnTo>
                      <a:pt x="3900" y="8276"/>
                    </a:lnTo>
                    <a:lnTo>
                      <a:pt x="4127" y="7586"/>
                    </a:lnTo>
                    <a:lnTo>
                      <a:pt x="4354" y="7586"/>
                    </a:lnTo>
                    <a:lnTo>
                      <a:pt x="4535" y="6552"/>
                    </a:lnTo>
                    <a:lnTo>
                      <a:pt x="4762" y="6552"/>
                    </a:lnTo>
                    <a:lnTo>
                      <a:pt x="4943" y="5517"/>
                    </a:lnTo>
                    <a:lnTo>
                      <a:pt x="5125" y="5517"/>
                    </a:lnTo>
                    <a:lnTo>
                      <a:pt x="5351" y="4483"/>
                    </a:lnTo>
                    <a:lnTo>
                      <a:pt x="5533" y="4483"/>
                    </a:lnTo>
                    <a:lnTo>
                      <a:pt x="5760" y="3793"/>
                    </a:lnTo>
                    <a:lnTo>
                      <a:pt x="5941" y="3793"/>
                    </a:lnTo>
                    <a:lnTo>
                      <a:pt x="6122" y="2759"/>
                    </a:lnTo>
                    <a:lnTo>
                      <a:pt x="6440" y="2759"/>
                    </a:lnTo>
                    <a:lnTo>
                      <a:pt x="6576" y="2759"/>
                    </a:lnTo>
                    <a:lnTo>
                      <a:pt x="6803" y="2759"/>
                    </a:lnTo>
                    <a:lnTo>
                      <a:pt x="6893" y="1724"/>
                    </a:lnTo>
                    <a:lnTo>
                      <a:pt x="7211" y="1724"/>
                    </a:lnTo>
                    <a:lnTo>
                      <a:pt x="7392" y="1724"/>
                    </a:lnTo>
                    <a:lnTo>
                      <a:pt x="7574" y="1724"/>
                    </a:lnTo>
                    <a:lnTo>
                      <a:pt x="7846" y="690"/>
                    </a:lnTo>
                    <a:lnTo>
                      <a:pt x="7982" y="690"/>
                    </a:lnTo>
                    <a:lnTo>
                      <a:pt x="8254" y="690"/>
                    </a:lnTo>
                    <a:lnTo>
                      <a:pt x="8390" y="690"/>
                    </a:lnTo>
                    <a:lnTo>
                      <a:pt x="8662" y="0"/>
                    </a:lnTo>
                    <a:lnTo>
                      <a:pt x="8844" y="0"/>
                    </a:lnTo>
                    <a:lnTo>
                      <a:pt x="9025" y="0"/>
                    </a:lnTo>
                    <a:lnTo>
                      <a:pt x="9252" y="0"/>
                    </a:lnTo>
                    <a:lnTo>
                      <a:pt x="9433" y="0"/>
                    </a:lnTo>
                    <a:lnTo>
                      <a:pt x="9660" y="0"/>
                    </a:lnTo>
                    <a:lnTo>
                      <a:pt x="9887" y="0"/>
                    </a:lnTo>
                    <a:lnTo>
                      <a:pt x="10113" y="0"/>
                    </a:lnTo>
                    <a:lnTo>
                      <a:pt x="10340" y="0"/>
                    </a:lnTo>
                    <a:lnTo>
                      <a:pt x="10567" y="0"/>
                    </a:lnTo>
                    <a:lnTo>
                      <a:pt x="10748" y="0"/>
                    </a:lnTo>
                    <a:lnTo>
                      <a:pt x="10975" y="690"/>
                    </a:lnTo>
                    <a:lnTo>
                      <a:pt x="11247" y="690"/>
                    </a:lnTo>
                    <a:lnTo>
                      <a:pt x="11474" y="690"/>
                    </a:lnTo>
                    <a:lnTo>
                      <a:pt x="11655" y="1724"/>
                    </a:lnTo>
                    <a:lnTo>
                      <a:pt x="11973" y="1724"/>
                    </a:lnTo>
                    <a:lnTo>
                      <a:pt x="12154" y="1724"/>
                    </a:lnTo>
                    <a:lnTo>
                      <a:pt x="12426" y="2759"/>
                    </a:lnTo>
                    <a:lnTo>
                      <a:pt x="12744" y="2759"/>
                    </a:lnTo>
                    <a:lnTo>
                      <a:pt x="12971" y="2759"/>
                    </a:lnTo>
                    <a:lnTo>
                      <a:pt x="13152" y="3793"/>
                    </a:lnTo>
                    <a:lnTo>
                      <a:pt x="13424" y="3793"/>
                    </a:lnTo>
                    <a:lnTo>
                      <a:pt x="13651" y="4483"/>
                    </a:lnTo>
                    <a:lnTo>
                      <a:pt x="13968" y="4483"/>
                    </a:lnTo>
                    <a:lnTo>
                      <a:pt x="14195" y="5517"/>
                    </a:lnTo>
                    <a:lnTo>
                      <a:pt x="14376" y="6552"/>
                    </a:lnTo>
                    <a:lnTo>
                      <a:pt x="14649" y="6552"/>
                    </a:lnTo>
                    <a:lnTo>
                      <a:pt x="14875" y="7586"/>
                    </a:lnTo>
                    <a:lnTo>
                      <a:pt x="15147" y="7586"/>
                    </a:lnTo>
                    <a:lnTo>
                      <a:pt x="15420" y="8276"/>
                    </a:lnTo>
                    <a:lnTo>
                      <a:pt x="15646" y="8276"/>
                    </a:lnTo>
                    <a:lnTo>
                      <a:pt x="15873" y="9310"/>
                    </a:lnTo>
                    <a:lnTo>
                      <a:pt x="16100" y="9310"/>
                    </a:lnTo>
                    <a:lnTo>
                      <a:pt x="16327" y="10345"/>
                    </a:lnTo>
                    <a:lnTo>
                      <a:pt x="16553" y="10345"/>
                    </a:lnTo>
                    <a:lnTo>
                      <a:pt x="16871" y="11034"/>
                    </a:lnTo>
                    <a:lnTo>
                      <a:pt x="17052" y="12069"/>
                    </a:lnTo>
                    <a:lnTo>
                      <a:pt x="17234" y="12069"/>
                    </a:lnTo>
                    <a:lnTo>
                      <a:pt x="17506" y="13103"/>
                    </a:lnTo>
                    <a:lnTo>
                      <a:pt x="17687" y="13103"/>
                    </a:lnTo>
                    <a:lnTo>
                      <a:pt x="17868" y="13103"/>
                    </a:lnTo>
                    <a:lnTo>
                      <a:pt x="18141" y="14138"/>
                    </a:lnTo>
                    <a:lnTo>
                      <a:pt x="18322" y="14828"/>
                    </a:lnTo>
                    <a:lnTo>
                      <a:pt x="18458" y="14828"/>
                    </a:lnTo>
                    <a:lnTo>
                      <a:pt x="18639" y="15862"/>
                    </a:lnTo>
                    <a:lnTo>
                      <a:pt x="18821" y="15862"/>
                    </a:lnTo>
                    <a:lnTo>
                      <a:pt x="18957" y="16897"/>
                    </a:lnTo>
                    <a:lnTo>
                      <a:pt x="19184" y="16897"/>
                    </a:lnTo>
                    <a:lnTo>
                      <a:pt x="19229" y="17931"/>
                    </a:lnTo>
                    <a:lnTo>
                      <a:pt x="19546" y="17931"/>
                    </a:lnTo>
                    <a:lnTo>
                      <a:pt x="19592" y="17931"/>
                    </a:lnTo>
                    <a:lnTo>
                      <a:pt x="19773" y="17931"/>
                    </a:lnTo>
                    <a:lnTo>
                      <a:pt x="19819" y="18621"/>
                    </a:lnTo>
                    <a:lnTo>
                      <a:pt x="19955" y="18621"/>
                    </a:lnTo>
                  </a:path>
                </a:pathLst>
              </a:custGeom>
              <a:noFill/>
              <a:ln w="38100" cap="flat">
                <a:solidFill>
                  <a:srgbClr val="CC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6" name="Freeform 30"/>
              <p:cNvSpPr>
                <a:spLocks/>
              </p:cNvSpPr>
              <p:nvPr/>
            </p:nvSpPr>
            <p:spPr bwMode="auto">
              <a:xfrm>
                <a:off x="2031" y="2437"/>
                <a:ext cx="256" cy="33"/>
              </a:xfrm>
              <a:custGeom>
                <a:avLst/>
                <a:gdLst>
                  <a:gd name="T0" fmla="*/ 19764 w 20000"/>
                  <a:gd name="T1" fmla="*/ 19200 h 20000"/>
                  <a:gd name="T2" fmla="*/ 19398 w 20000"/>
                  <a:gd name="T3" fmla="*/ 18000 h 20000"/>
                  <a:gd name="T4" fmla="*/ 18953 w 20000"/>
                  <a:gd name="T5" fmla="*/ 16667 h 20000"/>
                  <a:gd name="T6" fmla="*/ 18586 w 20000"/>
                  <a:gd name="T7" fmla="*/ 15733 h 20000"/>
                  <a:gd name="T8" fmla="*/ 18246 w 20000"/>
                  <a:gd name="T9" fmla="*/ 14400 h 20000"/>
                  <a:gd name="T10" fmla="*/ 17827 w 20000"/>
                  <a:gd name="T11" fmla="*/ 13200 h 20000"/>
                  <a:gd name="T12" fmla="*/ 17435 w 20000"/>
                  <a:gd name="T13" fmla="*/ 12000 h 20000"/>
                  <a:gd name="T14" fmla="*/ 17016 w 20000"/>
                  <a:gd name="T15" fmla="*/ 10933 h 20000"/>
                  <a:gd name="T16" fmla="*/ 16623 w 20000"/>
                  <a:gd name="T17" fmla="*/ 9733 h 20000"/>
                  <a:gd name="T18" fmla="*/ 16204 w 20000"/>
                  <a:gd name="T19" fmla="*/ 8800 h 20000"/>
                  <a:gd name="T20" fmla="*/ 15838 w 20000"/>
                  <a:gd name="T21" fmla="*/ 7733 h 20000"/>
                  <a:gd name="T22" fmla="*/ 15419 w 20000"/>
                  <a:gd name="T23" fmla="*/ 6800 h 20000"/>
                  <a:gd name="T24" fmla="*/ 15052 w 20000"/>
                  <a:gd name="T25" fmla="*/ 5733 h 20000"/>
                  <a:gd name="T26" fmla="*/ 14660 w 20000"/>
                  <a:gd name="T27" fmla="*/ 4933 h 20000"/>
                  <a:gd name="T28" fmla="*/ 14188 w 20000"/>
                  <a:gd name="T29" fmla="*/ 4133 h 20000"/>
                  <a:gd name="T30" fmla="*/ 13796 w 20000"/>
                  <a:gd name="T31" fmla="*/ 3333 h 20000"/>
                  <a:gd name="T32" fmla="*/ 13403 w 20000"/>
                  <a:gd name="T33" fmla="*/ 2800 h 20000"/>
                  <a:gd name="T34" fmla="*/ 13010 w 20000"/>
                  <a:gd name="T35" fmla="*/ 2133 h 20000"/>
                  <a:gd name="T36" fmla="*/ 12565 w 20000"/>
                  <a:gd name="T37" fmla="*/ 1600 h 20000"/>
                  <a:gd name="T38" fmla="*/ 12173 w 20000"/>
                  <a:gd name="T39" fmla="*/ 1067 h 20000"/>
                  <a:gd name="T40" fmla="*/ 11728 w 20000"/>
                  <a:gd name="T41" fmla="*/ 800 h 20000"/>
                  <a:gd name="T42" fmla="*/ 11335 w 20000"/>
                  <a:gd name="T43" fmla="*/ 400 h 20000"/>
                  <a:gd name="T44" fmla="*/ 10942 w 20000"/>
                  <a:gd name="T45" fmla="*/ 133 h 20000"/>
                  <a:gd name="T46" fmla="*/ 10524 w 20000"/>
                  <a:gd name="T47" fmla="*/ 0 h 20000"/>
                  <a:gd name="T48" fmla="*/ 10079 w 20000"/>
                  <a:gd name="T49" fmla="*/ 0 h 20000"/>
                  <a:gd name="T50" fmla="*/ 9660 w 20000"/>
                  <a:gd name="T51" fmla="*/ 133 h 20000"/>
                  <a:gd name="T52" fmla="*/ 9188 w 20000"/>
                  <a:gd name="T53" fmla="*/ 400 h 20000"/>
                  <a:gd name="T54" fmla="*/ 8770 w 20000"/>
                  <a:gd name="T55" fmla="*/ 800 h 20000"/>
                  <a:gd name="T56" fmla="*/ 8272 w 20000"/>
                  <a:gd name="T57" fmla="*/ 1600 h 20000"/>
                  <a:gd name="T58" fmla="*/ 7775 w 20000"/>
                  <a:gd name="T59" fmla="*/ 2133 h 20000"/>
                  <a:gd name="T60" fmla="*/ 7277 w 20000"/>
                  <a:gd name="T61" fmla="*/ 2800 h 20000"/>
                  <a:gd name="T62" fmla="*/ 6754 w 20000"/>
                  <a:gd name="T63" fmla="*/ 3867 h 20000"/>
                  <a:gd name="T64" fmla="*/ 6283 w 20000"/>
                  <a:gd name="T65" fmla="*/ 4800 h 20000"/>
                  <a:gd name="T66" fmla="*/ 5812 w 20000"/>
                  <a:gd name="T67" fmla="*/ 5600 h 20000"/>
                  <a:gd name="T68" fmla="*/ 5288 w 20000"/>
                  <a:gd name="T69" fmla="*/ 6800 h 20000"/>
                  <a:gd name="T70" fmla="*/ 4791 w 20000"/>
                  <a:gd name="T71" fmla="*/ 7733 h 20000"/>
                  <a:gd name="T72" fmla="*/ 4346 w 20000"/>
                  <a:gd name="T73" fmla="*/ 8800 h 20000"/>
                  <a:gd name="T74" fmla="*/ 3901 w 20000"/>
                  <a:gd name="T75" fmla="*/ 10000 h 20000"/>
                  <a:gd name="T76" fmla="*/ 3377 w 20000"/>
                  <a:gd name="T77" fmla="*/ 11067 h 20000"/>
                  <a:gd name="T78" fmla="*/ 2932 w 20000"/>
                  <a:gd name="T79" fmla="*/ 12000 h 20000"/>
                  <a:gd name="T80" fmla="*/ 2513 w 20000"/>
                  <a:gd name="T81" fmla="*/ 13067 h 20000"/>
                  <a:gd name="T82" fmla="*/ 2068 w 20000"/>
                  <a:gd name="T83" fmla="*/ 14267 h 20000"/>
                  <a:gd name="T84" fmla="*/ 1675 w 20000"/>
                  <a:gd name="T85" fmla="*/ 15200 h 20000"/>
                  <a:gd name="T86" fmla="*/ 1283 w 20000"/>
                  <a:gd name="T87" fmla="*/ 16133 h 20000"/>
                  <a:gd name="T88" fmla="*/ 995 w 20000"/>
                  <a:gd name="T89" fmla="*/ 16933 h 20000"/>
                  <a:gd name="T90" fmla="*/ 681 w 20000"/>
                  <a:gd name="T91" fmla="*/ 17733 h 20000"/>
                  <a:gd name="T92" fmla="*/ 366 w 20000"/>
                  <a:gd name="T93" fmla="*/ 18267 h 20000"/>
                  <a:gd name="T94" fmla="*/ 131 w 20000"/>
                  <a:gd name="T95" fmla="*/ 1893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19974" y="19867"/>
                    </a:moveTo>
                    <a:lnTo>
                      <a:pt x="19764" y="19200"/>
                    </a:lnTo>
                    <a:lnTo>
                      <a:pt x="19607" y="18800"/>
                    </a:lnTo>
                    <a:lnTo>
                      <a:pt x="19398" y="18000"/>
                    </a:lnTo>
                    <a:lnTo>
                      <a:pt x="19162" y="17600"/>
                    </a:lnTo>
                    <a:lnTo>
                      <a:pt x="18953" y="16667"/>
                    </a:lnTo>
                    <a:lnTo>
                      <a:pt x="18770" y="16133"/>
                    </a:lnTo>
                    <a:lnTo>
                      <a:pt x="18586" y="15733"/>
                    </a:lnTo>
                    <a:lnTo>
                      <a:pt x="18403" y="15067"/>
                    </a:lnTo>
                    <a:lnTo>
                      <a:pt x="18246" y="14400"/>
                    </a:lnTo>
                    <a:lnTo>
                      <a:pt x="18010" y="13733"/>
                    </a:lnTo>
                    <a:lnTo>
                      <a:pt x="17827" y="13200"/>
                    </a:lnTo>
                    <a:lnTo>
                      <a:pt x="17618" y="12667"/>
                    </a:lnTo>
                    <a:lnTo>
                      <a:pt x="17435" y="12000"/>
                    </a:lnTo>
                    <a:lnTo>
                      <a:pt x="17147" y="11600"/>
                    </a:lnTo>
                    <a:lnTo>
                      <a:pt x="17016" y="10933"/>
                    </a:lnTo>
                    <a:lnTo>
                      <a:pt x="16806" y="10267"/>
                    </a:lnTo>
                    <a:lnTo>
                      <a:pt x="16623" y="9733"/>
                    </a:lnTo>
                    <a:lnTo>
                      <a:pt x="16440" y="9200"/>
                    </a:lnTo>
                    <a:lnTo>
                      <a:pt x="16204" y="8800"/>
                    </a:lnTo>
                    <a:lnTo>
                      <a:pt x="16047" y="8267"/>
                    </a:lnTo>
                    <a:lnTo>
                      <a:pt x="15838" y="7733"/>
                    </a:lnTo>
                    <a:lnTo>
                      <a:pt x="15602" y="7067"/>
                    </a:lnTo>
                    <a:lnTo>
                      <a:pt x="15419" y="6800"/>
                    </a:lnTo>
                    <a:lnTo>
                      <a:pt x="15183" y="6267"/>
                    </a:lnTo>
                    <a:lnTo>
                      <a:pt x="15052" y="5733"/>
                    </a:lnTo>
                    <a:lnTo>
                      <a:pt x="14843" y="5333"/>
                    </a:lnTo>
                    <a:lnTo>
                      <a:pt x="14660" y="4933"/>
                    </a:lnTo>
                    <a:lnTo>
                      <a:pt x="14424" y="4400"/>
                    </a:lnTo>
                    <a:lnTo>
                      <a:pt x="14188" y="4133"/>
                    </a:lnTo>
                    <a:lnTo>
                      <a:pt x="14005" y="3867"/>
                    </a:lnTo>
                    <a:lnTo>
                      <a:pt x="13796" y="3333"/>
                    </a:lnTo>
                    <a:lnTo>
                      <a:pt x="13613" y="3067"/>
                    </a:lnTo>
                    <a:lnTo>
                      <a:pt x="13403" y="2800"/>
                    </a:lnTo>
                    <a:lnTo>
                      <a:pt x="13220" y="2267"/>
                    </a:lnTo>
                    <a:lnTo>
                      <a:pt x="13010" y="2133"/>
                    </a:lnTo>
                    <a:lnTo>
                      <a:pt x="12749" y="1733"/>
                    </a:lnTo>
                    <a:lnTo>
                      <a:pt x="12565" y="1600"/>
                    </a:lnTo>
                    <a:lnTo>
                      <a:pt x="12356" y="1200"/>
                    </a:lnTo>
                    <a:lnTo>
                      <a:pt x="12173" y="1067"/>
                    </a:lnTo>
                    <a:lnTo>
                      <a:pt x="11990" y="800"/>
                    </a:lnTo>
                    <a:lnTo>
                      <a:pt x="11728" y="800"/>
                    </a:lnTo>
                    <a:lnTo>
                      <a:pt x="11571" y="400"/>
                    </a:lnTo>
                    <a:lnTo>
                      <a:pt x="11335" y="400"/>
                    </a:lnTo>
                    <a:lnTo>
                      <a:pt x="11126" y="267"/>
                    </a:lnTo>
                    <a:lnTo>
                      <a:pt x="10942" y="133"/>
                    </a:lnTo>
                    <a:lnTo>
                      <a:pt x="10707" y="133"/>
                    </a:lnTo>
                    <a:lnTo>
                      <a:pt x="10524" y="0"/>
                    </a:lnTo>
                    <a:lnTo>
                      <a:pt x="10288" y="0"/>
                    </a:lnTo>
                    <a:lnTo>
                      <a:pt x="10079" y="0"/>
                    </a:lnTo>
                    <a:lnTo>
                      <a:pt x="9869" y="133"/>
                    </a:lnTo>
                    <a:lnTo>
                      <a:pt x="9660" y="133"/>
                    </a:lnTo>
                    <a:lnTo>
                      <a:pt x="9476" y="267"/>
                    </a:lnTo>
                    <a:lnTo>
                      <a:pt x="9188" y="400"/>
                    </a:lnTo>
                    <a:lnTo>
                      <a:pt x="8979" y="800"/>
                    </a:lnTo>
                    <a:lnTo>
                      <a:pt x="8770" y="800"/>
                    </a:lnTo>
                    <a:lnTo>
                      <a:pt x="8508" y="1067"/>
                    </a:lnTo>
                    <a:lnTo>
                      <a:pt x="8272" y="1600"/>
                    </a:lnTo>
                    <a:lnTo>
                      <a:pt x="7984" y="1733"/>
                    </a:lnTo>
                    <a:lnTo>
                      <a:pt x="7775" y="2133"/>
                    </a:lnTo>
                    <a:lnTo>
                      <a:pt x="7539" y="2400"/>
                    </a:lnTo>
                    <a:lnTo>
                      <a:pt x="7277" y="2800"/>
                    </a:lnTo>
                    <a:lnTo>
                      <a:pt x="7068" y="3333"/>
                    </a:lnTo>
                    <a:lnTo>
                      <a:pt x="6754" y="3867"/>
                    </a:lnTo>
                    <a:lnTo>
                      <a:pt x="6545" y="4133"/>
                    </a:lnTo>
                    <a:lnTo>
                      <a:pt x="6283" y="4800"/>
                    </a:lnTo>
                    <a:lnTo>
                      <a:pt x="6021" y="5067"/>
                    </a:lnTo>
                    <a:lnTo>
                      <a:pt x="5812" y="5600"/>
                    </a:lnTo>
                    <a:lnTo>
                      <a:pt x="5576" y="6000"/>
                    </a:lnTo>
                    <a:lnTo>
                      <a:pt x="5288" y="6800"/>
                    </a:lnTo>
                    <a:lnTo>
                      <a:pt x="5079" y="7067"/>
                    </a:lnTo>
                    <a:lnTo>
                      <a:pt x="4791" y="7733"/>
                    </a:lnTo>
                    <a:lnTo>
                      <a:pt x="4555" y="8267"/>
                    </a:lnTo>
                    <a:lnTo>
                      <a:pt x="4346" y="8800"/>
                    </a:lnTo>
                    <a:lnTo>
                      <a:pt x="4058" y="9333"/>
                    </a:lnTo>
                    <a:lnTo>
                      <a:pt x="3901" y="10000"/>
                    </a:lnTo>
                    <a:lnTo>
                      <a:pt x="3639" y="10400"/>
                    </a:lnTo>
                    <a:lnTo>
                      <a:pt x="3377" y="11067"/>
                    </a:lnTo>
                    <a:lnTo>
                      <a:pt x="3168" y="11600"/>
                    </a:lnTo>
                    <a:lnTo>
                      <a:pt x="2932" y="12000"/>
                    </a:lnTo>
                    <a:lnTo>
                      <a:pt x="2723" y="12667"/>
                    </a:lnTo>
                    <a:lnTo>
                      <a:pt x="2513" y="13067"/>
                    </a:lnTo>
                    <a:lnTo>
                      <a:pt x="2304" y="13733"/>
                    </a:lnTo>
                    <a:lnTo>
                      <a:pt x="2068" y="14267"/>
                    </a:lnTo>
                    <a:lnTo>
                      <a:pt x="1859" y="14667"/>
                    </a:lnTo>
                    <a:lnTo>
                      <a:pt x="1675" y="15200"/>
                    </a:lnTo>
                    <a:lnTo>
                      <a:pt x="1518" y="15733"/>
                    </a:lnTo>
                    <a:lnTo>
                      <a:pt x="1283" y="16133"/>
                    </a:lnTo>
                    <a:lnTo>
                      <a:pt x="1152" y="16667"/>
                    </a:lnTo>
                    <a:lnTo>
                      <a:pt x="995" y="16933"/>
                    </a:lnTo>
                    <a:lnTo>
                      <a:pt x="838" y="17200"/>
                    </a:lnTo>
                    <a:lnTo>
                      <a:pt x="681" y="17733"/>
                    </a:lnTo>
                    <a:lnTo>
                      <a:pt x="497" y="18000"/>
                    </a:lnTo>
                    <a:lnTo>
                      <a:pt x="366" y="18267"/>
                    </a:lnTo>
                    <a:lnTo>
                      <a:pt x="262" y="18400"/>
                    </a:lnTo>
                    <a:lnTo>
                      <a:pt x="131" y="18933"/>
                    </a:lnTo>
                    <a:lnTo>
                      <a:pt x="0" y="19067"/>
                    </a:lnTo>
                  </a:path>
                </a:pathLst>
              </a:custGeom>
              <a:noFill/>
              <a:ln w="38100" cap="flat">
                <a:solidFill>
                  <a:srgbClr val="CC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7" name="Freeform 31"/>
              <p:cNvSpPr>
                <a:spLocks/>
              </p:cNvSpPr>
              <p:nvPr/>
            </p:nvSpPr>
            <p:spPr bwMode="auto">
              <a:xfrm>
                <a:off x="1770" y="2468"/>
                <a:ext cx="267" cy="34"/>
              </a:xfrm>
              <a:custGeom>
                <a:avLst/>
                <a:gdLst>
                  <a:gd name="T0" fmla="*/ 19724 w 20000"/>
                  <a:gd name="T1" fmla="*/ 755 h 20000"/>
                  <a:gd name="T2" fmla="*/ 19447 w 20000"/>
                  <a:gd name="T3" fmla="*/ 1761 h 20000"/>
                  <a:gd name="T4" fmla="*/ 18970 w 20000"/>
                  <a:gd name="T5" fmla="*/ 3396 h 20000"/>
                  <a:gd name="T6" fmla="*/ 18593 w 20000"/>
                  <a:gd name="T7" fmla="*/ 4025 h 20000"/>
                  <a:gd name="T8" fmla="*/ 18166 w 20000"/>
                  <a:gd name="T9" fmla="*/ 5535 h 20000"/>
                  <a:gd name="T10" fmla="*/ 17915 w 20000"/>
                  <a:gd name="T11" fmla="*/ 6415 h 20000"/>
                  <a:gd name="T12" fmla="*/ 17412 w 20000"/>
                  <a:gd name="T13" fmla="*/ 7799 h 20000"/>
                  <a:gd name="T14" fmla="*/ 17111 w 20000"/>
                  <a:gd name="T15" fmla="*/ 8931 h 20000"/>
                  <a:gd name="T16" fmla="*/ 16583 w 20000"/>
                  <a:gd name="T17" fmla="*/ 10189 h 20000"/>
                  <a:gd name="T18" fmla="*/ 16206 w 20000"/>
                  <a:gd name="T19" fmla="*/ 11195 h 20000"/>
                  <a:gd name="T20" fmla="*/ 15779 w 20000"/>
                  <a:gd name="T21" fmla="*/ 12201 h 20000"/>
                  <a:gd name="T22" fmla="*/ 15427 w 20000"/>
                  <a:gd name="T23" fmla="*/ 13208 h 20000"/>
                  <a:gd name="T24" fmla="*/ 15025 w 20000"/>
                  <a:gd name="T25" fmla="*/ 14088 h 20000"/>
                  <a:gd name="T26" fmla="*/ 14648 w 20000"/>
                  <a:gd name="T27" fmla="*/ 14969 h 20000"/>
                  <a:gd name="T28" fmla="*/ 14271 w 20000"/>
                  <a:gd name="T29" fmla="*/ 15597 h 20000"/>
                  <a:gd name="T30" fmla="*/ 13794 w 20000"/>
                  <a:gd name="T31" fmla="*/ 16478 h 20000"/>
                  <a:gd name="T32" fmla="*/ 13417 w 20000"/>
                  <a:gd name="T33" fmla="*/ 16981 h 20000"/>
                  <a:gd name="T34" fmla="*/ 13015 w 20000"/>
                  <a:gd name="T35" fmla="*/ 17862 h 20000"/>
                  <a:gd name="T36" fmla="*/ 12638 w 20000"/>
                  <a:gd name="T37" fmla="*/ 18239 h 20000"/>
                  <a:gd name="T38" fmla="*/ 12186 w 20000"/>
                  <a:gd name="T39" fmla="*/ 18868 h 20000"/>
                  <a:gd name="T40" fmla="*/ 11759 w 20000"/>
                  <a:gd name="T41" fmla="*/ 19119 h 20000"/>
                  <a:gd name="T42" fmla="*/ 11281 w 20000"/>
                  <a:gd name="T43" fmla="*/ 19245 h 20000"/>
                  <a:gd name="T44" fmla="*/ 10980 w 20000"/>
                  <a:gd name="T45" fmla="*/ 19874 h 20000"/>
                  <a:gd name="T46" fmla="*/ 10528 w 20000"/>
                  <a:gd name="T47" fmla="*/ 19874 h 20000"/>
                  <a:gd name="T48" fmla="*/ 10151 w 20000"/>
                  <a:gd name="T49" fmla="*/ 19874 h 20000"/>
                  <a:gd name="T50" fmla="*/ 9648 w 20000"/>
                  <a:gd name="T51" fmla="*/ 19623 h 20000"/>
                  <a:gd name="T52" fmla="*/ 9196 w 20000"/>
                  <a:gd name="T53" fmla="*/ 19245 h 20000"/>
                  <a:gd name="T54" fmla="*/ 8769 w 20000"/>
                  <a:gd name="T55" fmla="*/ 18868 h 20000"/>
                  <a:gd name="T56" fmla="*/ 8241 w 20000"/>
                  <a:gd name="T57" fmla="*/ 18491 h 20000"/>
                  <a:gd name="T58" fmla="*/ 7789 w 20000"/>
                  <a:gd name="T59" fmla="*/ 17862 h 20000"/>
                  <a:gd name="T60" fmla="*/ 7337 w 20000"/>
                  <a:gd name="T61" fmla="*/ 16981 h 20000"/>
                  <a:gd name="T62" fmla="*/ 6809 w 20000"/>
                  <a:gd name="T63" fmla="*/ 15975 h 20000"/>
                  <a:gd name="T64" fmla="*/ 6332 w 20000"/>
                  <a:gd name="T65" fmla="*/ 15220 h 20000"/>
                  <a:gd name="T66" fmla="*/ 5829 w 20000"/>
                  <a:gd name="T67" fmla="*/ 14214 h 20000"/>
                  <a:gd name="T68" fmla="*/ 5302 w 20000"/>
                  <a:gd name="T69" fmla="*/ 13208 h 20000"/>
                  <a:gd name="T70" fmla="*/ 4749 w 20000"/>
                  <a:gd name="T71" fmla="*/ 12201 h 20000"/>
                  <a:gd name="T72" fmla="*/ 4296 w 20000"/>
                  <a:gd name="T73" fmla="*/ 11195 h 20000"/>
                  <a:gd name="T74" fmla="*/ 3794 w 20000"/>
                  <a:gd name="T75" fmla="*/ 10189 h 20000"/>
                  <a:gd name="T76" fmla="*/ 3417 w 20000"/>
                  <a:gd name="T77" fmla="*/ 8931 h 20000"/>
                  <a:gd name="T78" fmla="*/ 2864 w 20000"/>
                  <a:gd name="T79" fmla="*/ 7799 h 20000"/>
                  <a:gd name="T80" fmla="*/ 2538 w 20000"/>
                  <a:gd name="T81" fmla="*/ 6415 h 20000"/>
                  <a:gd name="T82" fmla="*/ 2010 w 20000"/>
                  <a:gd name="T83" fmla="*/ 5535 h 20000"/>
                  <a:gd name="T84" fmla="*/ 1633 w 20000"/>
                  <a:gd name="T85" fmla="*/ 4780 h 20000"/>
                  <a:gd name="T86" fmla="*/ 1307 w 20000"/>
                  <a:gd name="T87" fmla="*/ 3899 h 20000"/>
                  <a:gd name="T88" fmla="*/ 980 w 20000"/>
                  <a:gd name="T89" fmla="*/ 3019 h 20000"/>
                  <a:gd name="T90" fmla="*/ 578 w 20000"/>
                  <a:gd name="T91" fmla="*/ 2013 h 20000"/>
                  <a:gd name="T92" fmla="*/ 427 w 20000"/>
                  <a:gd name="T93" fmla="*/ 1761 h 20000"/>
                  <a:gd name="T94" fmla="*/ 176 w 20000"/>
                  <a:gd name="T95" fmla="*/ 125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19975" y="0"/>
                    </a:moveTo>
                    <a:lnTo>
                      <a:pt x="19724" y="755"/>
                    </a:lnTo>
                    <a:lnTo>
                      <a:pt x="19523" y="1258"/>
                    </a:lnTo>
                    <a:lnTo>
                      <a:pt x="19447" y="1761"/>
                    </a:lnTo>
                    <a:lnTo>
                      <a:pt x="19196" y="2642"/>
                    </a:lnTo>
                    <a:lnTo>
                      <a:pt x="18970" y="3396"/>
                    </a:lnTo>
                    <a:lnTo>
                      <a:pt x="18894" y="3899"/>
                    </a:lnTo>
                    <a:lnTo>
                      <a:pt x="18593" y="4025"/>
                    </a:lnTo>
                    <a:lnTo>
                      <a:pt x="18442" y="5031"/>
                    </a:lnTo>
                    <a:lnTo>
                      <a:pt x="18166" y="5535"/>
                    </a:lnTo>
                    <a:lnTo>
                      <a:pt x="17990" y="6038"/>
                    </a:lnTo>
                    <a:lnTo>
                      <a:pt x="17915" y="6415"/>
                    </a:lnTo>
                    <a:lnTo>
                      <a:pt x="17563" y="7044"/>
                    </a:lnTo>
                    <a:lnTo>
                      <a:pt x="17412" y="7799"/>
                    </a:lnTo>
                    <a:lnTo>
                      <a:pt x="17261" y="8428"/>
                    </a:lnTo>
                    <a:lnTo>
                      <a:pt x="17111" y="8931"/>
                    </a:lnTo>
                    <a:lnTo>
                      <a:pt x="16884" y="9434"/>
                    </a:lnTo>
                    <a:lnTo>
                      <a:pt x="16583" y="10189"/>
                    </a:lnTo>
                    <a:lnTo>
                      <a:pt x="16332" y="10692"/>
                    </a:lnTo>
                    <a:lnTo>
                      <a:pt x="16206" y="11195"/>
                    </a:lnTo>
                    <a:lnTo>
                      <a:pt x="16030" y="11447"/>
                    </a:lnTo>
                    <a:lnTo>
                      <a:pt x="15779" y="12201"/>
                    </a:lnTo>
                    <a:lnTo>
                      <a:pt x="15628" y="12579"/>
                    </a:lnTo>
                    <a:lnTo>
                      <a:pt x="15427" y="13208"/>
                    </a:lnTo>
                    <a:lnTo>
                      <a:pt x="15201" y="13585"/>
                    </a:lnTo>
                    <a:lnTo>
                      <a:pt x="15025" y="14088"/>
                    </a:lnTo>
                    <a:lnTo>
                      <a:pt x="14899" y="14465"/>
                    </a:lnTo>
                    <a:lnTo>
                      <a:pt x="14648" y="14969"/>
                    </a:lnTo>
                    <a:lnTo>
                      <a:pt x="14372" y="15220"/>
                    </a:lnTo>
                    <a:lnTo>
                      <a:pt x="14271" y="15597"/>
                    </a:lnTo>
                    <a:lnTo>
                      <a:pt x="13995" y="15975"/>
                    </a:lnTo>
                    <a:lnTo>
                      <a:pt x="13794" y="16478"/>
                    </a:lnTo>
                    <a:lnTo>
                      <a:pt x="13618" y="16478"/>
                    </a:lnTo>
                    <a:lnTo>
                      <a:pt x="13417" y="16981"/>
                    </a:lnTo>
                    <a:lnTo>
                      <a:pt x="13141" y="17233"/>
                    </a:lnTo>
                    <a:lnTo>
                      <a:pt x="13015" y="17862"/>
                    </a:lnTo>
                    <a:lnTo>
                      <a:pt x="12789" y="18239"/>
                    </a:lnTo>
                    <a:lnTo>
                      <a:pt x="12638" y="18239"/>
                    </a:lnTo>
                    <a:lnTo>
                      <a:pt x="12412" y="18868"/>
                    </a:lnTo>
                    <a:lnTo>
                      <a:pt x="12186" y="18868"/>
                    </a:lnTo>
                    <a:lnTo>
                      <a:pt x="11985" y="18868"/>
                    </a:lnTo>
                    <a:lnTo>
                      <a:pt x="11759" y="19119"/>
                    </a:lnTo>
                    <a:lnTo>
                      <a:pt x="11508" y="19245"/>
                    </a:lnTo>
                    <a:lnTo>
                      <a:pt x="11281" y="19245"/>
                    </a:lnTo>
                    <a:lnTo>
                      <a:pt x="11181" y="19623"/>
                    </a:lnTo>
                    <a:lnTo>
                      <a:pt x="10980" y="19874"/>
                    </a:lnTo>
                    <a:lnTo>
                      <a:pt x="10754" y="19874"/>
                    </a:lnTo>
                    <a:lnTo>
                      <a:pt x="10528" y="19874"/>
                    </a:lnTo>
                    <a:lnTo>
                      <a:pt x="10327" y="19874"/>
                    </a:lnTo>
                    <a:lnTo>
                      <a:pt x="10151" y="19874"/>
                    </a:lnTo>
                    <a:lnTo>
                      <a:pt x="9799" y="19874"/>
                    </a:lnTo>
                    <a:lnTo>
                      <a:pt x="9648" y="19623"/>
                    </a:lnTo>
                    <a:lnTo>
                      <a:pt x="9422" y="19245"/>
                    </a:lnTo>
                    <a:lnTo>
                      <a:pt x="9196" y="19245"/>
                    </a:lnTo>
                    <a:lnTo>
                      <a:pt x="8970" y="19119"/>
                    </a:lnTo>
                    <a:lnTo>
                      <a:pt x="8769" y="18868"/>
                    </a:lnTo>
                    <a:lnTo>
                      <a:pt x="8518" y="18868"/>
                    </a:lnTo>
                    <a:lnTo>
                      <a:pt x="8241" y="18491"/>
                    </a:lnTo>
                    <a:lnTo>
                      <a:pt x="7965" y="18239"/>
                    </a:lnTo>
                    <a:lnTo>
                      <a:pt x="7789" y="17862"/>
                    </a:lnTo>
                    <a:lnTo>
                      <a:pt x="7538" y="17233"/>
                    </a:lnTo>
                    <a:lnTo>
                      <a:pt x="7337" y="16981"/>
                    </a:lnTo>
                    <a:lnTo>
                      <a:pt x="7136" y="16478"/>
                    </a:lnTo>
                    <a:lnTo>
                      <a:pt x="6809" y="15975"/>
                    </a:lnTo>
                    <a:lnTo>
                      <a:pt x="6633" y="15597"/>
                    </a:lnTo>
                    <a:lnTo>
                      <a:pt x="6332" y="15220"/>
                    </a:lnTo>
                    <a:lnTo>
                      <a:pt x="6030" y="14465"/>
                    </a:lnTo>
                    <a:lnTo>
                      <a:pt x="5829" y="14214"/>
                    </a:lnTo>
                    <a:lnTo>
                      <a:pt x="5578" y="13585"/>
                    </a:lnTo>
                    <a:lnTo>
                      <a:pt x="5302" y="13208"/>
                    </a:lnTo>
                    <a:lnTo>
                      <a:pt x="5025" y="12956"/>
                    </a:lnTo>
                    <a:lnTo>
                      <a:pt x="4749" y="12201"/>
                    </a:lnTo>
                    <a:lnTo>
                      <a:pt x="4523" y="11447"/>
                    </a:lnTo>
                    <a:lnTo>
                      <a:pt x="4296" y="11195"/>
                    </a:lnTo>
                    <a:lnTo>
                      <a:pt x="4171" y="10692"/>
                    </a:lnTo>
                    <a:lnTo>
                      <a:pt x="3794" y="10189"/>
                    </a:lnTo>
                    <a:lnTo>
                      <a:pt x="3693" y="9182"/>
                    </a:lnTo>
                    <a:lnTo>
                      <a:pt x="3417" y="8931"/>
                    </a:lnTo>
                    <a:lnTo>
                      <a:pt x="3191" y="8428"/>
                    </a:lnTo>
                    <a:lnTo>
                      <a:pt x="2864" y="7799"/>
                    </a:lnTo>
                    <a:lnTo>
                      <a:pt x="2764" y="7044"/>
                    </a:lnTo>
                    <a:lnTo>
                      <a:pt x="2538" y="6415"/>
                    </a:lnTo>
                    <a:lnTo>
                      <a:pt x="2286" y="6038"/>
                    </a:lnTo>
                    <a:lnTo>
                      <a:pt x="2010" y="5535"/>
                    </a:lnTo>
                    <a:lnTo>
                      <a:pt x="1985" y="5031"/>
                    </a:lnTo>
                    <a:lnTo>
                      <a:pt x="1633" y="4780"/>
                    </a:lnTo>
                    <a:lnTo>
                      <a:pt x="1533" y="4025"/>
                    </a:lnTo>
                    <a:lnTo>
                      <a:pt x="1307" y="3899"/>
                    </a:lnTo>
                    <a:lnTo>
                      <a:pt x="1256" y="3396"/>
                    </a:lnTo>
                    <a:lnTo>
                      <a:pt x="980" y="3019"/>
                    </a:lnTo>
                    <a:lnTo>
                      <a:pt x="779" y="2642"/>
                    </a:lnTo>
                    <a:lnTo>
                      <a:pt x="578" y="2013"/>
                    </a:lnTo>
                    <a:lnTo>
                      <a:pt x="477" y="1761"/>
                    </a:lnTo>
                    <a:lnTo>
                      <a:pt x="427" y="1761"/>
                    </a:lnTo>
                    <a:lnTo>
                      <a:pt x="302" y="1258"/>
                    </a:lnTo>
                    <a:lnTo>
                      <a:pt x="176" y="1258"/>
                    </a:lnTo>
                    <a:lnTo>
                      <a:pt x="0" y="1006"/>
                    </a:lnTo>
                  </a:path>
                </a:pathLst>
              </a:custGeom>
              <a:noFill/>
              <a:ln w="38100" cap="flat">
                <a:solidFill>
                  <a:srgbClr val="CC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8" name="Freeform 32"/>
              <p:cNvSpPr>
                <a:spLocks/>
              </p:cNvSpPr>
              <p:nvPr/>
            </p:nvSpPr>
            <p:spPr bwMode="auto">
              <a:xfrm>
                <a:off x="1300" y="2471"/>
                <a:ext cx="331" cy="29"/>
              </a:xfrm>
              <a:custGeom>
                <a:avLst/>
                <a:gdLst>
                  <a:gd name="T0" fmla="*/ 244 w 20000"/>
                  <a:gd name="T1" fmla="*/ 889 h 20000"/>
                  <a:gd name="T2" fmla="*/ 528 w 20000"/>
                  <a:gd name="T3" fmla="*/ 1926 h 20000"/>
                  <a:gd name="T4" fmla="*/ 975 w 20000"/>
                  <a:gd name="T5" fmla="*/ 3259 h 20000"/>
                  <a:gd name="T6" fmla="*/ 1442 w 20000"/>
                  <a:gd name="T7" fmla="*/ 4296 h 20000"/>
                  <a:gd name="T8" fmla="*/ 1706 w 20000"/>
                  <a:gd name="T9" fmla="*/ 5481 h 20000"/>
                  <a:gd name="T10" fmla="*/ 2173 w 20000"/>
                  <a:gd name="T11" fmla="*/ 6963 h 20000"/>
                  <a:gd name="T12" fmla="*/ 2660 w 20000"/>
                  <a:gd name="T13" fmla="*/ 7556 h 20000"/>
                  <a:gd name="T14" fmla="*/ 2964 w 20000"/>
                  <a:gd name="T15" fmla="*/ 9037 h 20000"/>
                  <a:gd name="T16" fmla="*/ 3391 w 20000"/>
                  <a:gd name="T17" fmla="*/ 10222 h 20000"/>
                  <a:gd name="T18" fmla="*/ 3797 w 20000"/>
                  <a:gd name="T19" fmla="*/ 11111 h 20000"/>
                  <a:gd name="T20" fmla="*/ 4203 w 20000"/>
                  <a:gd name="T21" fmla="*/ 12296 h 20000"/>
                  <a:gd name="T22" fmla="*/ 4670 w 20000"/>
                  <a:gd name="T23" fmla="*/ 13185 h 20000"/>
                  <a:gd name="T24" fmla="*/ 5015 w 20000"/>
                  <a:gd name="T25" fmla="*/ 14370 h 20000"/>
                  <a:gd name="T26" fmla="*/ 5421 w 20000"/>
                  <a:gd name="T27" fmla="*/ 14667 h 20000"/>
                  <a:gd name="T28" fmla="*/ 5807 w 20000"/>
                  <a:gd name="T29" fmla="*/ 16296 h 20000"/>
                  <a:gd name="T30" fmla="*/ 6254 w 20000"/>
                  <a:gd name="T31" fmla="*/ 16444 h 20000"/>
                  <a:gd name="T32" fmla="*/ 6680 w 20000"/>
                  <a:gd name="T33" fmla="*/ 17481 h 20000"/>
                  <a:gd name="T34" fmla="*/ 7005 w 20000"/>
                  <a:gd name="T35" fmla="*/ 17778 h 20000"/>
                  <a:gd name="T36" fmla="*/ 7431 w 20000"/>
                  <a:gd name="T37" fmla="*/ 18667 h 20000"/>
                  <a:gd name="T38" fmla="*/ 7817 w 20000"/>
                  <a:gd name="T39" fmla="*/ 18667 h 20000"/>
                  <a:gd name="T40" fmla="*/ 8223 w 20000"/>
                  <a:gd name="T41" fmla="*/ 19111 h 20000"/>
                  <a:gd name="T42" fmla="*/ 8670 w 20000"/>
                  <a:gd name="T43" fmla="*/ 19704 h 20000"/>
                  <a:gd name="T44" fmla="*/ 9036 w 20000"/>
                  <a:gd name="T45" fmla="*/ 19852 h 20000"/>
                  <a:gd name="T46" fmla="*/ 9442 w 20000"/>
                  <a:gd name="T47" fmla="*/ 19852 h 20000"/>
                  <a:gd name="T48" fmla="*/ 9888 w 20000"/>
                  <a:gd name="T49" fmla="*/ 19852 h 20000"/>
                  <a:gd name="T50" fmla="*/ 10376 w 20000"/>
                  <a:gd name="T51" fmla="*/ 19852 h 20000"/>
                  <a:gd name="T52" fmla="*/ 10802 w 20000"/>
                  <a:gd name="T53" fmla="*/ 19704 h 20000"/>
                  <a:gd name="T54" fmla="*/ 11269 w 20000"/>
                  <a:gd name="T55" fmla="*/ 19111 h 20000"/>
                  <a:gd name="T56" fmla="*/ 11797 w 20000"/>
                  <a:gd name="T57" fmla="*/ 18667 h 20000"/>
                  <a:gd name="T58" fmla="*/ 12223 w 20000"/>
                  <a:gd name="T59" fmla="*/ 17778 h 20000"/>
                  <a:gd name="T60" fmla="*/ 12711 w 20000"/>
                  <a:gd name="T61" fmla="*/ 16889 h 20000"/>
                  <a:gd name="T62" fmla="*/ 13259 w 20000"/>
                  <a:gd name="T63" fmla="*/ 16444 h 20000"/>
                  <a:gd name="T64" fmla="*/ 13665 w 20000"/>
                  <a:gd name="T65" fmla="*/ 15259 h 20000"/>
                  <a:gd name="T66" fmla="*/ 14234 w 20000"/>
                  <a:gd name="T67" fmla="*/ 14370 h 20000"/>
                  <a:gd name="T68" fmla="*/ 14680 w 20000"/>
                  <a:gd name="T69" fmla="*/ 13333 h 20000"/>
                  <a:gd name="T70" fmla="*/ 15269 w 20000"/>
                  <a:gd name="T71" fmla="*/ 12296 h 20000"/>
                  <a:gd name="T72" fmla="*/ 15675 w 20000"/>
                  <a:gd name="T73" fmla="*/ 11111 h 20000"/>
                  <a:gd name="T74" fmla="*/ 16183 w 20000"/>
                  <a:gd name="T75" fmla="*/ 10222 h 20000"/>
                  <a:gd name="T76" fmla="*/ 16731 w 20000"/>
                  <a:gd name="T77" fmla="*/ 9037 h 20000"/>
                  <a:gd name="T78" fmla="*/ 17137 w 20000"/>
                  <a:gd name="T79" fmla="*/ 7556 h 20000"/>
                  <a:gd name="T80" fmla="*/ 17442 w 20000"/>
                  <a:gd name="T81" fmla="*/ 6963 h 20000"/>
                  <a:gd name="T82" fmla="*/ 17970 w 20000"/>
                  <a:gd name="T83" fmla="*/ 5630 h 20000"/>
                  <a:gd name="T84" fmla="*/ 18294 w 20000"/>
                  <a:gd name="T85" fmla="*/ 4741 h 20000"/>
                  <a:gd name="T86" fmla="*/ 18680 w 20000"/>
                  <a:gd name="T87" fmla="*/ 3704 h 20000"/>
                  <a:gd name="T88" fmla="*/ 19086 w 20000"/>
                  <a:gd name="T89" fmla="*/ 3111 h 20000"/>
                  <a:gd name="T90" fmla="*/ 19391 w 20000"/>
                  <a:gd name="T91" fmla="*/ 2074 h 20000"/>
                  <a:gd name="T92" fmla="*/ 19614 w 20000"/>
                  <a:gd name="T93" fmla="*/ 1926 h 20000"/>
                  <a:gd name="T94" fmla="*/ 19878 w 20000"/>
                  <a:gd name="T95" fmla="*/ 118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0" y="0"/>
                    </a:moveTo>
                    <a:lnTo>
                      <a:pt x="244" y="889"/>
                    </a:lnTo>
                    <a:lnTo>
                      <a:pt x="508" y="1185"/>
                    </a:lnTo>
                    <a:lnTo>
                      <a:pt x="528" y="1926"/>
                    </a:lnTo>
                    <a:lnTo>
                      <a:pt x="812" y="2370"/>
                    </a:lnTo>
                    <a:lnTo>
                      <a:pt x="975" y="3259"/>
                    </a:lnTo>
                    <a:lnTo>
                      <a:pt x="1137" y="3704"/>
                    </a:lnTo>
                    <a:lnTo>
                      <a:pt x="1442" y="4296"/>
                    </a:lnTo>
                    <a:lnTo>
                      <a:pt x="1645" y="5185"/>
                    </a:lnTo>
                    <a:lnTo>
                      <a:pt x="1706" y="5481"/>
                    </a:lnTo>
                    <a:lnTo>
                      <a:pt x="2010" y="5926"/>
                    </a:lnTo>
                    <a:lnTo>
                      <a:pt x="2173" y="6963"/>
                    </a:lnTo>
                    <a:lnTo>
                      <a:pt x="2437" y="7111"/>
                    </a:lnTo>
                    <a:lnTo>
                      <a:pt x="2660" y="7556"/>
                    </a:lnTo>
                    <a:lnTo>
                      <a:pt x="2721" y="8444"/>
                    </a:lnTo>
                    <a:lnTo>
                      <a:pt x="2964" y="9037"/>
                    </a:lnTo>
                    <a:lnTo>
                      <a:pt x="3127" y="9926"/>
                    </a:lnTo>
                    <a:lnTo>
                      <a:pt x="3391" y="10222"/>
                    </a:lnTo>
                    <a:lnTo>
                      <a:pt x="3655" y="10815"/>
                    </a:lnTo>
                    <a:lnTo>
                      <a:pt x="3797" y="11111"/>
                    </a:lnTo>
                    <a:lnTo>
                      <a:pt x="3980" y="11852"/>
                    </a:lnTo>
                    <a:lnTo>
                      <a:pt x="4203" y="12296"/>
                    </a:lnTo>
                    <a:lnTo>
                      <a:pt x="4406" y="12889"/>
                    </a:lnTo>
                    <a:lnTo>
                      <a:pt x="4670" y="13185"/>
                    </a:lnTo>
                    <a:lnTo>
                      <a:pt x="4731" y="13778"/>
                    </a:lnTo>
                    <a:lnTo>
                      <a:pt x="5015" y="14370"/>
                    </a:lnTo>
                    <a:lnTo>
                      <a:pt x="5157" y="14667"/>
                    </a:lnTo>
                    <a:lnTo>
                      <a:pt x="5421" y="14667"/>
                    </a:lnTo>
                    <a:lnTo>
                      <a:pt x="5543" y="15259"/>
                    </a:lnTo>
                    <a:lnTo>
                      <a:pt x="5807" y="16296"/>
                    </a:lnTo>
                    <a:lnTo>
                      <a:pt x="5970" y="16444"/>
                    </a:lnTo>
                    <a:lnTo>
                      <a:pt x="6254" y="16444"/>
                    </a:lnTo>
                    <a:lnTo>
                      <a:pt x="6315" y="16889"/>
                    </a:lnTo>
                    <a:lnTo>
                      <a:pt x="6680" y="17481"/>
                    </a:lnTo>
                    <a:lnTo>
                      <a:pt x="6883" y="17481"/>
                    </a:lnTo>
                    <a:lnTo>
                      <a:pt x="7005" y="17778"/>
                    </a:lnTo>
                    <a:lnTo>
                      <a:pt x="7188" y="18667"/>
                    </a:lnTo>
                    <a:lnTo>
                      <a:pt x="7431" y="18667"/>
                    </a:lnTo>
                    <a:lnTo>
                      <a:pt x="7675" y="18667"/>
                    </a:lnTo>
                    <a:lnTo>
                      <a:pt x="7817" y="18667"/>
                    </a:lnTo>
                    <a:lnTo>
                      <a:pt x="8000" y="19111"/>
                    </a:lnTo>
                    <a:lnTo>
                      <a:pt x="8223" y="19111"/>
                    </a:lnTo>
                    <a:lnTo>
                      <a:pt x="8426" y="19111"/>
                    </a:lnTo>
                    <a:lnTo>
                      <a:pt x="8670" y="19704"/>
                    </a:lnTo>
                    <a:lnTo>
                      <a:pt x="8893" y="19852"/>
                    </a:lnTo>
                    <a:lnTo>
                      <a:pt x="9036" y="19852"/>
                    </a:lnTo>
                    <a:lnTo>
                      <a:pt x="9259" y="19852"/>
                    </a:lnTo>
                    <a:lnTo>
                      <a:pt x="9442" y="19852"/>
                    </a:lnTo>
                    <a:lnTo>
                      <a:pt x="9746" y="19852"/>
                    </a:lnTo>
                    <a:lnTo>
                      <a:pt x="9888" y="19852"/>
                    </a:lnTo>
                    <a:lnTo>
                      <a:pt x="10173" y="19852"/>
                    </a:lnTo>
                    <a:lnTo>
                      <a:pt x="10376" y="19852"/>
                    </a:lnTo>
                    <a:lnTo>
                      <a:pt x="10558" y="19704"/>
                    </a:lnTo>
                    <a:lnTo>
                      <a:pt x="10802" y="19704"/>
                    </a:lnTo>
                    <a:lnTo>
                      <a:pt x="10964" y="19111"/>
                    </a:lnTo>
                    <a:lnTo>
                      <a:pt x="11269" y="19111"/>
                    </a:lnTo>
                    <a:lnTo>
                      <a:pt x="11513" y="18667"/>
                    </a:lnTo>
                    <a:lnTo>
                      <a:pt x="11797" y="18667"/>
                    </a:lnTo>
                    <a:lnTo>
                      <a:pt x="12061" y="18667"/>
                    </a:lnTo>
                    <a:lnTo>
                      <a:pt x="12223" y="17778"/>
                    </a:lnTo>
                    <a:lnTo>
                      <a:pt x="12487" y="17481"/>
                    </a:lnTo>
                    <a:lnTo>
                      <a:pt x="12711" y="16889"/>
                    </a:lnTo>
                    <a:lnTo>
                      <a:pt x="12975" y="16444"/>
                    </a:lnTo>
                    <a:lnTo>
                      <a:pt x="13259" y="16444"/>
                    </a:lnTo>
                    <a:lnTo>
                      <a:pt x="13401" y="16296"/>
                    </a:lnTo>
                    <a:lnTo>
                      <a:pt x="13665" y="15259"/>
                    </a:lnTo>
                    <a:lnTo>
                      <a:pt x="13970" y="14667"/>
                    </a:lnTo>
                    <a:lnTo>
                      <a:pt x="14234" y="14370"/>
                    </a:lnTo>
                    <a:lnTo>
                      <a:pt x="14457" y="13778"/>
                    </a:lnTo>
                    <a:lnTo>
                      <a:pt x="14680" y="13333"/>
                    </a:lnTo>
                    <a:lnTo>
                      <a:pt x="14985" y="12889"/>
                    </a:lnTo>
                    <a:lnTo>
                      <a:pt x="15269" y="12296"/>
                    </a:lnTo>
                    <a:lnTo>
                      <a:pt x="15431" y="11852"/>
                    </a:lnTo>
                    <a:lnTo>
                      <a:pt x="15675" y="11111"/>
                    </a:lnTo>
                    <a:lnTo>
                      <a:pt x="15898" y="10815"/>
                    </a:lnTo>
                    <a:lnTo>
                      <a:pt x="16183" y="10222"/>
                    </a:lnTo>
                    <a:lnTo>
                      <a:pt x="16284" y="9333"/>
                    </a:lnTo>
                    <a:lnTo>
                      <a:pt x="16731" y="9037"/>
                    </a:lnTo>
                    <a:lnTo>
                      <a:pt x="16873" y="8444"/>
                    </a:lnTo>
                    <a:lnTo>
                      <a:pt x="17137" y="7556"/>
                    </a:lnTo>
                    <a:lnTo>
                      <a:pt x="17299" y="7111"/>
                    </a:lnTo>
                    <a:lnTo>
                      <a:pt x="17442" y="6963"/>
                    </a:lnTo>
                    <a:lnTo>
                      <a:pt x="17746" y="5926"/>
                    </a:lnTo>
                    <a:lnTo>
                      <a:pt x="17970" y="5630"/>
                    </a:lnTo>
                    <a:lnTo>
                      <a:pt x="18071" y="5185"/>
                    </a:lnTo>
                    <a:lnTo>
                      <a:pt x="18294" y="4741"/>
                    </a:lnTo>
                    <a:lnTo>
                      <a:pt x="18497" y="4296"/>
                    </a:lnTo>
                    <a:lnTo>
                      <a:pt x="18680" y="3704"/>
                    </a:lnTo>
                    <a:lnTo>
                      <a:pt x="18883" y="3259"/>
                    </a:lnTo>
                    <a:lnTo>
                      <a:pt x="19086" y="3111"/>
                    </a:lnTo>
                    <a:lnTo>
                      <a:pt x="19147" y="2667"/>
                    </a:lnTo>
                    <a:lnTo>
                      <a:pt x="19391" y="2074"/>
                    </a:lnTo>
                    <a:lnTo>
                      <a:pt x="19492" y="1926"/>
                    </a:lnTo>
                    <a:lnTo>
                      <a:pt x="19614" y="1926"/>
                    </a:lnTo>
                    <a:lnTo>
                      <a:pt x="19695" y="1185"/>
                    </a:lnTo>
                    <a:lnTo>
                      <a:pt x="19878" y="1185"/>
                    </a:lnTo>
                    <a:lnTo>
                      <a:pt x="19980" y="889"/>
                    </a:lnTo>
                  </a:path>
                </a:pathLst>
              </a:custGeom>
              <a:noFill/>
              <a:ln w="38100" cap="flat">
                <a:solidFill>
                  <a:srgbClr val="CC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9" name="Freeform 33"/>
              <p:cNvSpPr>
                <a:spLocks/>
              </p:cNvSpPr>
              <p:nvPr/>
            </p:nvSpPr>
            <p:spPr bwMode="auto">
              <a:xfrm>
                <a:off x="1629" y="2464"/>
                <a:ext cx="141" cy="8"/>
              </a:xfrm>
              <a:custGeom>
                <a:avLst/>
                <a:gdLst>
                  <a:gd name="T0" fmla="*/ 19760 w 20000"/>
                  <a:gd name="T1" fmla="*/ 18889 h 20000"/>
                  <a:gd name="T2" fmla="*/ 19376 w 20000"/>
                  <a:gd name="T3" fmla="*/ 18333 h 20000"/>
                  <a:gd name="T4" fmla="*/ 18945 w 20000"/>
                  <a:gd name="T5" fmla="*/ 16111 h 20000"/>
                  <a:gd name="T6" fmla="*/ 18561 w 20000"/>
                  <a:gd name="T7" fmla="*/ 15000 h 20000"/>
                  <a:gd name="T8" fmla="*/ 18177 w 20000"/>
                  <a:gd name="T9" fmla="*/ 14444 h 20000"/>
                  <a:gd name="T10" fmla="*/ 17842 w 20000"/>
                  <a:gd name="T11" fmla="*/ 12778 h 20000"/>
                  <a:gd name="T12" fmla="*/ 17410 w 20000"/>
                  <a:gd name="T13" fmla="*/ 12222 h 20000"/>
                  <a:gd name="T14" fmla="*/ 17026 w 20000"/>
                  <a:gd name="T15" fmla="*/ 10556 h 20000"/>
                  <a:gd name="T16" fmla="*/ 16595 w 20000"/>
                  <a:gd name="T17" fmla="*/ 8889 h 20000"/>
                  <a:gd name="T18" fmla="*/ 16211 w 20000"/>
                  <a:gd name="T19" fmla="*/ 8333 h 20000"/>
                  <a:gd name="T20" fmla="*/ 15827 w 20000"/>
                  <a:gd name="T21" fmla="*/ 7778 h 20000"/>
                  <a:gd name="T22" fmla="*/ 15396 w 20000"/>
                  <a:gd name="T23" fmla="*/ 6667 h 20000"/>
                  <a:gd name="T24" fmla="*/ 15012 w 20000"/>
                  <a:gd name="T25" fmla="*/ 5000 h 20000"/>
                  <a:gd name="T26" fmla="*/ 14580 w 20000"/>
                  <a:gd name="T27" fmla="*/ 4444 h 20000"/>
                  <a:gd name="T28" fmla="*/ 14197 w 20000"/>
                  <a:gd name="T29" fmla="*/ 3889 h 20000"/>
                  <a:gd name="T30" fmla="*/ 13813 w 20000"/>
                  <a:gd name="T31" fmla="*/ 3333 h 20000"/>
                  <a:gd name="T32" fmla="*/ 13381 w 20000"/>
                  <a:gd name="T33" fmla="*/ 3333 h 20000"/>
                  <a:gd name="T34" fmla="*/ 13046 w 20000"/>
                  <a:gd name="T35" fmla="*/ 1667 h 20000"/>
                  <a:gd name="T36" fmla="*/ 12566 w 20000"/>
                  <a:gd name="T37" fmla="*/ 1667 h 20000"/>
                  <a:gd name="T38" fmla="*/ 12086 w 20000"/>
                  <a:gd name="T39" fmla="*/ 556 h 20000"/>
                  <a:gd name="T40" fmla="*/ 11703 w 20000"/>
                  <a:gd name="T41" fmla="*/ 556 h 20000"/>
                  <a:gd name="T42" fmla="*/ 11271 w 20000"/>
                  <a:gd name="T43" fmla="*/ 0 h 20000"/>
                  <a:gd name="T44" fmla="*/ 10935 w 20000"/>
                  <a:gd name="T45" fmla="*/ 0 h 20000"/>
                  <a:gd name="T46" fmla="*/ 10504 w 20000"/>
                  <a:gd name="T47" fmla="*/ 0 h 20000"/>
                  <a:gd name="T48" fmla="*/ 10072 w 20000"/>
                  <a:gd name="T49" fmla="*/ 0 h 20000"/>
                  <a:gd name="T50" fmla="*/ 9592 w 20000"/>
                  <a:gd name="T51" fmla="*/ 0 h 20000"/>
                  <a:gd name="T52" fmla="*/ 9209 w 20000"/>
                  <a:gd name="T53" fmla="*/ 0 h 20000"/>
                  <a:gd name="T54" fmla="*/ 8729 w 20000"/>
                  <a:gd name="T55" fmla="*/ 556 h 20000"/>
                  <a:gd name="T56" fmla="*/ 8297 w 20000"/>
                  <a:gd name="T57" fmla="*/ 1667 h 20000"/>
                  <a:gd name="T58" fmla="*/ 7818 w 20000"/>
                  <a:gd name="T59" fmla="*/ 1667 h 20000"/>
                  <a:gd name="T60" fmla="*/ 7194 w 20000"/>
                  <a:gd name="T61" fmla="*/ 3333 h 20000"/>
                  <a:gd name="T62" fmla="*/ 6811 w 20000"/>
                  <a:gd name="T63" fmla="*/ 3889 h 20000"/>
                  <a:gd name="T64" fmla="*/ 6283 w 20000"/>
                  <a:gd name="T65" fmla="*/ 4444 h 20000"/>
                  <a:gd name="T66" fmla="*/ 5755 w 20000"/>
                  <a:gd name="T67" fmla="*/ 5000 h 20000"/>
                  <a:gd name="T68" fmla="*/ 5324 w 20000"/>
                  <a:gd name="T69" fmla="*/ 6667 h 20000"/>
                  <a:gd name="T70" fmla="*/ 4796 w 20000"/>
                  <a:gd name="T71" fmla="*/ 7778 h 20000"/>
                  <a:gd name="T72" fmla="*/ 4317 w 20000"/>
                  <a:gd name="T73" fmla="*/ 8333 h 20000"/>
                  <a:gd name="T74" fmla="*/ 3837 w 20000"/>
                  <a:gd name="T75" fmla="*/ 8889 h 20000"/>
                  <a:gd name="T76" fmla="*/ 3405 w 20000"/>
                  <a:gd name="T77" fmla="*/ 10556 h 20000"/>
                  <a:gd name="T78" fmla="*/ 2926 w 20000"/>
                  <a:gd name="T79" fmla="*/ 12222 h 20000"/>
                  <a:gd name="T80" fmla="*/ 2446 w 20000"/>
                  <a:gd name="T81" fmla="*/ 12778 h 20000"/>
                  <a:gd name="T82" fmla="*/ 2062 w 20000"/>
                  <a:gd name="T83" fmla="*/ 12778 h 20000"/>
                  <a:gd name="T84" fmla="*/ 1631 w 20000"/>
                  <a:gd name="T85" fmla="*/ 15000 h 20000"/>
                  <a:gd name="T86" fmla="*/ 1295 w 20000"/>
                  <a:gd name="T87" fmla="*/ 16111 h 20000"/>
                  <a:gd name="T88" fmla="*/ 1007 w 20000"/>
                  <a:gd name="T89" fmla="*/ 16667 h 20000"/>
                  <a:gd name="T90" fmla="*/ 719 w 20000"/>
                  <a:gd name="T91" fmla="*/ 18333 h 20000"/>
                  <a:gd name="T92" fmla="*/ 384 w 20000"/>
                  <a:gd name="T93" fmla="*/ 18333 h 20000"/>
                  <a:gd name="T94" fmla="*/ 144 w 20000"/>
                  <a:gd name="T95" fmla="*/ 1888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19952" y="19444"/>
                    </a:moveTo>
                    <a:lnTo>
                      <a:pt x="19760" y="18889"/>
                    </a:lnTo>
                    <a:lnTo>
                      <a:pt x="19568" y="18333"/>
                    </a:lnTo>
                    <a:lnTo>
                      <a:pt x="19376" y="18333"/>
                    </a:lnTo>
                    <a:lnTo>
                      <a:pt x="19185" y="16667"/>
                    </a:lnTo>
                    <a:lnTo>
                      <a:pt x="18945" y="16111"/>
                    </a:lnTo>
                    <a:lnTo>
                      <a:pt x="18753" y="16111"/>
                    </a:lnTo>
                    <a:lnTo>
                      <a:pt x="18561" y="15000"/>
                    </a:lnTo>
                    <a:lnTo>
                      <a:pt x="18417" y="15000"/>
                    </a:lnTo>
                    <a:lnTo>
                      <a:pt x="18177" y="14444"/>
                    </a:lnTo>
                    <a:lnTo>
                      <a:pt x="18034" y="12778"/>
                    </a:lnTo>
                    <a:lnTo>
                      <a:pt x="17842" y="12778"/>
                    </a:lnTo>
                    <a:lnTo>
                      <a:pt x="17602" y="12222"/>
                    </a:lnTo>
                    <a:lnTo>
                      <a:pt x="17410" y="12222"/>
                    </a:lnTo>
                    <a:lnTo>
                      <a:pt x="17170" y="11111"/>
                    </a:lnTo>
                    <a:lnTo>
                      <a:pt x="17026" y="10556"/>
                    </a:lnTo>
                    <a:lnTo>
                      <a:pt x="16835" y="10556"/>
                    </a:lnTo>
                    <a:lnTo>
                      <a:pt x="16595" y="8889"/>
                    </a:lnTo>
                    <a:lnTo>
                      <a:pt x="16403" y="8889"/>
                    </a:lnTo>
                    <a:lnTo>
                      <a:pt x="16211" y="8333"/>
                    </a:lnTo>
                    <a:lnTo>
                      <a:pt x="16067" y="8333"/>
                    </a:lnTo>
                    <a:lnTo>
                      <a:pt x="15827" y="7778"/>
                    </a:lnTo>
                    <a:lnTo>
                      <a:pt x="15588" y="7778"/>
                    </a:lnTo>
                    <a:lnTo>
                      <a:pt x="15396" y="6667"/>
                    </a:lnTo>
                    <a:lnTo>
                      <a:pt x="15204" y="6667"/>
                    </a:lnTo>
                    <a:lnTo>
                      <a:pt x="15012" y="5000"/>
                    </a:lnTo>
                    <a:lnTo>
                      <a:pt x="14820" y="5000"/>
                    </a:lnTo>
                    <a:lnTo>
                      <a:pt x="14580" y="4444"/>
                    </a:lnTo>
                    <a:lnTo>
                      <a:pt x="14436" y="4444"/>
                    </a:lnTo>
                    <a:lnTo>
                      <a:pt x="14197" y="3889"/>
                    </a:lnTo>
                    <a:lnTo>
                      <a:pt x="14005" y="3889"/>
                    </a:lnTo>
                    <a:lnTo>
                      <a:pt x="13813" y="3333"/>
                    </a:lnTo>
                    <a:lnTo>
                      <a:pt x="13525" y="3333"/>
                    </a:lnTo>
                    <a:lnTo>
                      <a:pt x="13381" y="3333"/>
                    </a:lnTo>
                    <a:lnTo>
                      <a:pt x="13141" y="3333"/>
                    </a:lnTo>
                    <a:lnTo>
                      <a:pt x="13046" y="1667"/>
                    </a:lnTo>
                    <a:lnTo>
                      <a:pt x="12758" y="1667"/>
                    </a:lnTo>
                    <a:lnTo>
                      <a:pt x="12566" y="1667"/>
                    </a:lnTo>
                    <a:lnTo>
                      <a:pt x="12374" y="1667"/>
                    </a:lnTo>
                    <a:lnTo>
                      <a:pt x="12086" y="556"/>
                    </a:lnTo>
                    <a:lnTo>
                      <a:pt x="11990" y="556"/>
                    </a:lnTo>
                    <a:lnTo>
                      <a:pt x="11703" y="556"/>
                    </a:lnTo>
                    <a:lnTo>
                      <a:pt x="11559" y="556"/>
                    </a:lnTo>
                    <a:lnTo>
                      <a:pt x="11271" y="0"/>
                    </a:lnTo>
                    <a:lnTo>
                      <a:pt x="11127" y="0"/>
                    </a:lnTo>
                    <a:lnTo>
                      <a:pt x="10935" y="0"/>
                    </a:lnTo>
                    <a:lnTo>
                      <a:pt x="10695" y="0"/>
                    </a:lnTo>
                    <a:lnTo>
                      <a:pt x="10504" y="0"/>
                    </a:lnTo>
                    <a:lnTo>
                      <a:pt x="10312" y="0"/>
                    </a:lnTo>
                    <a:lnTo>
                      <a:pt x="10072" y="0"/>
                    </a:lnTo>
                    <a:lnTo>
                      <a:pt x="9832" y="0"/>
                    </a:lnTo>
                    <a:lnTo>
                      <a:pt x="9592" y="0"/>
                    </a:lnTo>
                    <a:lnTo>
                      <a:pt x="9400" y="0"/>
                    </a:lnTo>
                    <a:lnTo>
                      <a:pt x="9209" y="0"/>
                    </a:lnTo>
                    <a:lnTo>
                      <a:pt x="8969" y="556"/>
                    </a:lnTo>
                    <a:lnTo>
                      <a:pt x="8729" y="556"/>
                    </a:lnTo>
                    <a:lnTo>
                      <a:pt x="8489" y="556"/>
                    </a:lnTo>
                    <a:lnTo>
                      <a:pt x="8297" y="1667"/>
                    </a:lnTo>
                    <a:lnTo>
                      <a:pt x="7962" y="1667"/>
                    </a:lnTo>
                    <a:lnTo>
                      <a:pt x="7818" y="1667"/>
                    </a:lnTo>
                    <a:lnTo>
                      <a:pt x="7530" y="3333"/>
                    </a:lnTo>
                    <a:lnTo>
                      <a:pt x="7194" y="3333"/>
                    </a:lnTo>
                    <a:lnTo>
                      <a:pt x="7002" y="3333"/>
                    </a:lnTo>
                    <a:lnTo>
                      <a:pt x="6811" y="3889"/>
                    </a:lnTo>
                    <a:lnTo>
                      <a:pt x="6523" y="3889"/>
                    </a:lnTo>
                    <a:lnTo>
                      <a:pt x="6283" y="4444"/>
                    </a:lnTo>
                    <a:lnTo>
                      <a:pt x="5995" y="4444"/>
                    </a:lnTo>
                    <a:lnTo>
                      <a:pt x="5755" y="5000"/>
                    </a:lnTo>
                    <a:lnTo>
                      <a:pt x="5564" y="6667"/>
                    </a:lnTo>
                    <a:lnTo>
                      <a:pt x="5324" y="6667"/>
                    </a:lnTo>
                    <a:lnTo>
                      <a:pt x="5084" y="7778"/>
                    </a:lnTo>
                    <a:lnTo>
                      <a:pt x="4796" y="7778"/>
                    </a:lnTo>
                    <a:lnTo>
                      <a:pt x="4556" y="8333"/>
                    </a:lnTo>
                    <a:lnTo>
                      <a:pt x="4317" y="8333"/>
                    </a:lnTo>
                    <a:lnTo>
                      <a:pt x="4077" y="8889"/>
                    </a:lnTo>
                    <a:lnTo>
                      <a:pt x="3837" y="8889"/>
                    </a:lnTo>
                    <a:lnTo>
                      <a:pt x="3645" y="10556"/>
                    </a:lnTo>
                    <a:lnTo>
                      <a:pt x="3405" y="10556"/>
                    </a:lnTo>
                    <a:lnTo>
                      <a:pt x="3070" y="11111"/>
                    </a:lnTo>
                    <a:lnTo>
                      <a:pt x="2926" y="12222"/>
                    </a:lnTo>
                    <a:lnTo>
                      <a:pt x="2734" y="12222"/>
                    </a:lnTo>
                    <a:lnTo>
                      <a:pt x="2446" y="12778"/>
                    </a:lnTo>
                    <a:lnTo>
                      <a:pt x="2254" y="12778"/>
                    </a:lnTo>
                    <a:lnTo>
                      <a:pt x="2062" y="12778"/>
                    </a:lnTo>
                    <a:lnTo>
                      <a:pt x="1823" y="14444"/>
                    </a:lnTo>
                    <a:lnTo>
                      <a:pt x="1631" y="15000"/>
                    </a:lnTo>
                    <a:lnTo>
                      <a:pt x="1487" y="15000"/>
                    </a:lnTo>
                    <a:lnTo>
                      <a:pt x="1295" y="16111"/>
                    </a:lnTo>
                    <a:lnTo>
                      <a:pt x="1151" y="16111"/>
                    </a:lnTo>
                    <a:lnTo>
                      <a:pt x="1007" y="16667"/>
                    </a:lnTo>
                    <a:lnTo>
                      <a:pt x="767" y="16667"/>
                    </a:lnTo>
                    <a:lnTo>
                      <a:pt x="719" y="18333"/>
                    </a:lnTo>
                    <a:lnTo>
                      <a:pt x="432" y="18333"/>
                    </a:lnTo>
                    <a:lnTo>
                      <a:pt x="384" y="18333"/>
                    </a:lnTo>
                    <a:lnTo>
                      <a:pt x="192" y="18333"/>
                    </a:lnTo>
                    <a:lnTo>
                      <a:pt x="144" y="18889"/>
                    </a:lnTo>
                    <a:lnTo>
                      <a:pt x="0" y="18889"/>
                    </a:lnTo>
                  </a:path>
                </a:pathLst>
              </a:custGeom>
              <a:noFill/>
              <a:ln w="38100" cap="flat">
                <a:solidFill>
                  <a:srgbClr val="CC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70" name="Line 34"/>
              <p:cNvSpPr>
                <a:spLocks noChangeShapeType="1"/>
              </p:cNvSpPr>
              <p:nvPr/>
            </p:nvSpPr>
            <p:spPr bwMode="auto">
              <a:xfrm flipH="1">
                <a:off x="2437" y="2388"/>
                <a:ext cx="20" cy="49"/>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71" name="Line 35"/>
              <p:cNvSpPr>
                <a:spLocks noChangeShapeType="1"/>
              </p:cNvSpPr>
              <p:nvPr/>
            </p:nvSpPr>
            <p:spPr bwMode="auto">
              <a:xfrm>
                <a:off x="3225" y="2490"/>
                <a:ext cx="0" cy="3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5572" name="Line 36"/>
            <p:cNvSpPr>
              <a:spLocks noChangeShapeType="1"/>
            </p:cNvSpPr>
            <p:nvPr/>
          </p:nvSpPr>
          <p:spPr bwMode="auto">
            <a:xfrm>
              <a:off x="3657" y="2490"/>
              <a:ext cx="0" cy="3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73" name="Line 37"/>
            <p:cNvSpPr>
              <a:spLocks noChangeShapeType="1"/>
            </p:cNvSpPr>
            <p:nvPr/>
          </p:nvSpPr>
          <p:spPr bwMode="auto">
            <a:xfrm>
              <a:off x="4124" y="2486"/>
              <a:ext cx="0" cy="3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74" name="Rectangle 38"/>
            <p:cNvSpPr>
              <a:spLocks noChangeArrowheads="1"/>
            </p:cNvSpPr>
            <p:nvPr/>
          </p:nvSpPr>
          <p:spPr bwMode="auto">
            <a:xfrm>
              <a:off x="4200" y="2496"/>
              <a:ext cx="4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1" lang="en-US" altLang="zh-CN" sz="2400" b="1">
                  <a:latin typeface="Times New Roman" pitchFamily="18" charset="0"/>
                  <a:ea typeface="宋体" pitchFamily="2" charset="-122"/>
                </a:rPr>
                <a:t>sin</a:t>
              </a:r>
              <a:r>
                <a:rPr kumimoji="1" lang="en-US" altLang="zh-CN" sz="2400" b="1">
                  <a:latin typeface="Times New Roman" pitchFamily="18" charset="0"/>
                  <a:ea typeface="宋体" pitchFamily="2" charset="-122"/>
                  <a:sym typeface="Symbol" pitchFamily="18" charset="2"/>
                </a:rPr>
                <a:t></a:t>
              </a:r>
            </a:p>
          </p:txBody>
        </p:sp>
      </p:grpSp>
      <p:sp>
        <p:nvSpPr>
          <p:cNvPr id="65575" name="Rectangle 39"/>
          <p:cNvSpPr>
            <a:spLocks noChangeArrowheads="1"/>
          </p:cNvSpPr>
          <p:nvPr/>
        </p:nvSpPr>
        <p:spPr bwMode="auto">
          <a:xfrm>
            <a:off x="990600" y="4468813"/>
            <a:ext cx="6435725"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buFontTx/>
              <a:buNone/>
            </a:pPr>
            <a:r>
              <a:rPr kumimoji="1" lang="zh-CN" altLang="en-US" sz="2800" b="1">
                <a:solidFill>
                  <a:srgbClr val="000066"/>
                </a:solidFill>
                <a:latin typeface="宋体" pitchFamily="2" charset="-122"/>
                <a:ea typeface="宋体" pitchFamily="2" charset="-122"/>
              </a:rPr>
              <a:t>中央极大值对应的明条纹称 </a:t>
            </a:r>
            <a:r>
              <a:rPr kumimoji="1" lang="zh-CN" altLang="en-US" sz="2800" b="1">
                <a:solidFill>
                  <a:srgbClr val="FF0000"/>
                </a:solidFill>
                <a:latin typeface="宋体" pitchFamily="2" charset="-122"/>
                <a:ea typeface="宋体" pitchFamily="2" charset="-122"/>
              </a:rPr>
              <a:t>中央明纹</a:t>
            </a:r>
            <a:r>
              <a:rPr kumimoji="1" lang="zh-CN" altLang="en-US" sz="2800" b="1">
                <a:solidFill>
                  <a:srgbClr val="000066"/>
                </a:solidFill>
                <a:latin typeface="宋体" pitchFamily="2" charset="-122"/>
                <a:ea typeface="宋体" pitchFamily="2" charset="-122"/>
              </a:rPr>
              <a:t>。</a:t>
            </a:r>
          </a:p>
        </p:txBody>
      </p:sp>
      <p:sp>
        <p:nvSpPr>
          <p:cNvPr id="65576" name="Rectangle 40"/>
          <p:cNvSpPr>
            <a:spLocks noChangeArrowheads="1"/>
          </p:cNvSpPr>
          <p:nvPr/>
        </p:nvSpPr>
        <p:spPr bwMode="auto">
          <a:xfrm>
            <a:off x="990600" y="5002213"/>
            <a:ext cx="6792913"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buFontTx/>
              <a:buNone/>
            </a:pPr>
            <a:r>
              <a:rPr kumimoji="1" lang="zh-CN" altLang="en-US" sz="2800" b="1">
                <a:solidFill>
                  <a:srgbClr val="000066"/>
                </a:solidFill>
                <a:latin typeface="宋体" pitchFamily="2" charset="-122"/>
                <a:ea typeface="宋体" pitchFamily="2" charset="-122"/>
              </a:rPr>
              <a:t>中央极大值两侧的其他明条纹称 </a:t>
            </a:r>
            <a:r>
              <a:rPr kumimoji="1" lang="zh-CN" altLang="en-US" sz="2800" b="1">
                <a:solidFill>
                  <a:srgbClr val="FF0000"/>
                </a:solidFill>
                <a:latin typeface="宋体" pitchFamily="2" charset="-122"/>
                <a:ea typeface="宋体" pitchFamily="2" charset="-122"/>
              </a:rPr>
              <a:t>次极大</a:t>
            </a:r>
            <a:r>
              <a:rPr kumimoji="1" lang="zh-CN" altLang="en-US" sz="2800" b="1">
                <a:solidFill>
                  <a:srgbClr val="000066"/>
                </a:solidFill>
                <a:latin typeface="宋体" pitchFamily="2" charset="-122"/>
                <a:ea typeface="宋体" pitchFamily="2" charset="-122"/>
              </a:rPr>
              <a:t>。</a:t>
            </a:r>
          </a:p>
        </p:txBody>
      </p:sp>
      <p:sp>
        <p:nvSpPr>
          <p:cNvPr id="65577" name="Rectangle 41"/>
          <p:cNvSpPr>
            <a:spLocks noChangeArrowheads="1"/>
          </p:cNvSpPr>
          <p:nvPr/>
        </p:nvSpPr>
        <p:spPr bwMode="auto">
          <a:xfrm>
            <a:off x="990600" y="5526088"/>
            <a:ext cx="63246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FontTx/>
              <a:buNone/>
            </a:pPr>
            <a:r>
              <a:rPr kumimoji="1" lang="zh-CN" altLang="en-US" sz="2800" b="1">
                <a:solidFill>
                  <a:srgbClr val="000066"/>
                </a:solidFill>
                <a:latin typeface="宋体" pitchFamily="2" charset="-122"/>
                <a:ea typeface="宋体" pitchFamily="2" charset="-122"/>
              </a:rPr>
              <a:t>中央极大值两侧的各极小值称</a:t>
            </a:r>
            <a:r>
              <a:rPr kumimoji="1" lang="zh-CN" altLang="en-US" sz="2800" b="1">
                <a:solidFill>
                  <a:srgbClr val="FF0000"/>
                </a:solidFill>
                <a:latin typeface="宋体" pitchFamily="2" charset="-122"/>
                <a:ea typeface="宋体" pitchFamily="2" charset="-122"/>
              </a:rPr>
              <a:t>暗纹</a:t>
            </a:r>
            <a:r>
              <a:rPr kumimoji="1" lang="zh-CN" altLang="en-US" sz="2800" b="1">
                <a:solidFill>
                  <a:srgbClr val="000066"/>
                </a:solidFill>
                <a:latin typeface="宋体" pitchFamily="2" charset="-122"/>
                <a:ea typeface="宋体" pitchFamily="2" charset="-122"/>
              </a:rPr>
              <a:t>。</a:t>
            </a:r>
            <a:endParaRPr kumimoji="1" lang="zh-CN" altLang="en-US" sz="2800" b="1">
              <a:solidFill>
                <a:srgbClr val="000066"/>
              </a:solidFill>
              <a:latin typeface="楷体_GB2312" pitchFamily="49" charset="-122"/>
              <a:ea typeface="楷体_GB2312" pitchFamily="49" charset="-122"/>
            </a:endParaRPr>
          </a:p>
        </p:txBody>
      </p:sp>
      <p:sp>
        <p:nvSpPr>
          <p:cNvPr id="2" name="矩形 1"/>
          <p:cNvSpPr/>
          <p:nvPr/>
        </p:nvSpPr>
        <p:spPr>
          <a:xfrm>
            <a:off x="406963" y="273645"/>
            <a:ext cx="2371162" cy="738664"/>
          </a:xfrm>
          <a:prstGeom prst="rect">
            <a:avLst/>
          </a:prstGeom>
        </p:spPr>
        <p:style>
          <a:lnRef idx="2">
            <a:schemeClr val="accent4"/>
          </a:lnRef>
          <a:fillRef idx="1">
            <a:schemeClr val="lt1"/>
          </a:fillRef>
          <a:effectRef idx="0">
            <a:schemeClr val="accent4"/>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2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衍射图样</a:t>
            </a:r>
          </a:p>
        </p:txBody>
      </p:sp>
    </p:spTree>
    <p:extLst>
      <p:ext uri="{BB962C8B-B14F-4D97-AF65-F5344CB8AC3E}">
        <p14:creationId xmlns:p14="http://schemas.microsoft.com/office/powerpoint/2010/main" val="9235921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75">
                                            <p:txEl>
                                              <p:pRg st="0" end="0"/>
                                            </p:txEl>
                                          </p:spTgt>
                                        </p:tgtEl>
                                        <p:attrNameLst>
                                          <p:attrName>style.visibility</p:attrName>
                                        </p:attrNameLst>
                                      </p:cBhvr>
                                      <p:to>
                                        <p:strVal val="visible"/>
                                      </p:to>
                                    </p:set>
                                    <p:animEffect transition="in" filter="wipe(left)">
                                      <p:cBhvr>
                                        <p:cTn id="7" dur="500"/>
                                        <p:tgtEl>
                                          <p:spTgt spid="655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76">
                                            <p:txEl>
                                              <p:pRg st="0" end="0"/>
                                            </p:txEl>
                                          </p:spTgt>
                                        </p:tgtEl>
                                        <p:attrNameLst>
                                          <p:attrName>style.visibility</p:attrName>
                                        </p:attrNameLst>
                                      </p:cBhvr>
                                      <p:to>
                                        <p:strVal val="visible"/>
                                      </p:to>
                                    </p:set>
                                    <p:animEffect transition="in" filter="wipe(left)">
                                      <p:cBhvr>
                                        <p:cTn id="12" dur="500"/>
                                        <p:tgtEl>
                                          <p:spTgt spid="6557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577"/>
                                        </p:tgtEl>
                                        <p:attrNameLst>
                                          <p:attrName>style.visibility</p:attrName>
                                        </p:attrNameLst>
                                      </p:cBhvr>
                                      <p:to>
                                        <p:strVal val="visible"/>
                                      </p:to>
                                    </p:set>
                                    <p:animEffect transition="in" filter="wipe(left)">
                                      <p:cBhvr>
                                        <p:cTn id="17" dur="500"/>
                                        <p:tgtEl>
                                          <p:spTgt spid="65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75" grpId="0" build="p" autoUpdateAnimBg="0"/>
      <p:bldP spid="65576" grpId="0" build="p" autoUpdateAnimBg="0"/>
      <p:bldP spid="6557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2289"/>
          <p:cNvSpPr>
            <a:spLocks noGrp="1" noChangeArrowheads="1"/>
          </p:cNvSpPr>
          <p:nvPr>
            <p:ph idx="1"/>
          </p:nvPr>
        </p:nvSpPr>
        <p:spPr bwMode="auto">
          <a:xfrm>
            <a:off x="146050" y="3735388"/>
            <a:ext cx="8777288" cy="2593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spcBef>
                <a:spcPct val="0"/>
              </a:spcBef>
            </a:pPr>
            <a:r>
              <a:rPr lang="zh-CN" altLang="en-US" sz="2400" b="1" dirty="0">
                <a:solidFill>
                  <a:srgbClr val="000000"/>
                </a:solidFill>
                <a:ea typeface="宋体" panose="02010600030101010101" pitchFamily="2" charset="-122"/>
              </a:rPr>
              <a:t>最小强度(</a:t>
            </a:r>
            <a:r>
              <a:rPr lang="zh-CN" altLang="en-US" sz="2400" b="1" dirty="0">
                <a:solidFill>
                  <a:srgbClr val="FF0000"/>
                </a:solidFill>
                <a:ea typeface="宋体" panose="02010600030101010101" pitchFamily="2" charset="-122"/>
              </a:rPr>
              <a:t>强度为零</a:t>
            </a:r>
            <a:r>
              <a:rPr lang="zh-CN" altLang="en-US" sz="2400" b="1" dirty="0">
                <a:solidFill>
                  <a:srgbClr val="000000"/>
                </a:solidFill>
                <a:ea typeface="宋体" panose="02010600030101010101" pitchFamily="2" charset="-122"/>
              </a:rPr>
              <a:t>)都产生在  </a:t>
            </a:r>
          </a:p>
          <a:p>
            <a:pPr>
              <a:lnSpc>
                <a:spcPct val="150000"/>
              </a:lnSpc>
              <a:spcBef>
                <a:spcPct val="0"/>
              </a:spcBef>
            </a:pPr>
            <a:r>
              <a:rPr lang="zh-CN" altLang="en-US" sz="2400" b="1" i="1" dirty="0">
                <a:solidFill>
                  <a:srgbClr val="FF0000"/>
                </a:solidFill>
                <a:latin typeface="Times New Roman" panose="02020603050405020304" pitchFamily="18" charset="0"/>
                <a:ea typeface="宋体" panose="02010600030101010101" pitchFamily="2" charset="-122"/>
              </a:rPr>
              <a:t>m=0</a:t>
            </a:r>
            <a:r>
              <a:rPr lang="zh-CN" altLang="en-US" sz="2400" b="1" dirty="0">
                <a:solidFill>
                  <a:srgbClr val="0B1B4A"/>
                </a:solidFill>
                <a:latin typeface="Times New Roman" panose="02020603050405020304" pitchFamily="18" charset="0"/>
                <a:ea typeface="宋体" panose="02010600030101010101" pitchFamily="2" charset="-122"/>
              </a:rPr>
              <a:t>时</a:t>
            </a:r>
            <a:r>
              <a:rPr lang="zh-CN" altLang="en-US" sz="2400" b="1" dirty="0">
                <a:solidFill>
                  <a:srgbClr val="000000"/>
                </a:solidFill>
                <a:ea typeface="宋体" panose="02010600030101010101" pitchFamily="2" charset="-122"/>
              </a:rPr>
              <a:t>，对应一个</a:t>
            </a:r>
            <a:r>
              <a:rPr lang="zh-CN" altLang="en-US" sz="2400" b="1" dirty="0">
                <a:solidFill>
                  <a:srgbClr val="FF0000"/>
                </a:solidFill>
                <a:ea typeface="宋体" panose="02010600030101010101" pitchFamily="2" charset="-122"/>
              </a:rPr>
              <a:t>光强最大值</a:t>
            </a:r>
            <a:r>
              <a:rPr lang="zh-CN" altLang="en-US" sz="2400" b="1" dirty="0">
                <a:solidFill>
                  <a:srgbClr val="000000"/>
                </a:solidFill>
                <a:ea typeface="宋体" panose="02010600030101010101" pitchFamily="2" charset="-122"/>
              </a:rPr>
              <a:t>。</a:t>
            </a:r>
          </a:p>
          <a:p>
            <a:pPr eaLnBrk="1" hangingPunct="1">
              <a:lnSpc>
                <a:spcPct val="150000"/>
              </a:lnSpc>
              <a:spcBef>
                <a:spcPct val="0"/>
              </a:spcBef>
            </a:pPr>
            <a:r>
              <a:rPr lang="zh-CN" altLang="en-US" sz="2400" b="1" dirty="0">
                <a:solidFill>
                  <a:srgbClr val="000000"/>
                </a:solidFill>
                <a:ea typeface="宋体" panose="02010600030101010101" pitchFamily="2" charset="-122"/>
              </a:rPr>
              <a:t>在光强</a:t>
            </a:r>
            <a:r>
              <a:rPr lang="zh-CN" altLang="en-US" sz="2400" b="1" dirty="0">
                <a:solidFill>
                  <a:srgbClr val="FF0000"/>
                </a:solidFill>
                <a:ea typeface="宋体" panose="02010600030101010101" pitchFamily="2" charset="-122"/>
              </a:rPr>
              <a:t>极小值之间</a:t>
            </a:r>
            <a:r>
              <a:rPr lang="zh-CN" altLang="en-US" sz="2400" b="1" dirty="0">
                <a:solidFill>
                  <a:srgbClr val="000000"/>
                </a:solidFill>
                <a:ea typeface="宋体" panose="02010600030101010101" pitchFamily="2" charset="-122"/>
              </a:rPr>
              <a:t>存在</a:t>
            </a:r>
            <a:r>
              <a:rPr lang="zh-CN" altLang="en-US" sz="2400" b="1" dirty="0">
                <a:solidFill>
                  <a:srgbClr val="0033CC"/>
                </a:solidFill>
                <a:ea typeface="宋体" panose="02010600030101010101" pitchFamily="2" charset="-122"/>
              </a:rPr>
              <a:t>相对较强</a:t>
            </a:r>
            <a:r>
              <a:rPr lang="zh-CN" altLang="en-US" sz="2400" b="1" dirty="0">
                <a:solidFill>
                  <a:srgbClr val="000000"/>
                </a:solidFill>
                <a:ea typeface="宋体" panose="02010600030101010101" pitchFamily="2" charset="-122"/>
              </a:rPr>
              <a:t>的光强，这些光强</a:t>
            </a:r>
            <a:r>
              <a:rPr lang="zh-CN" altLang="en-US" sz="2400" b="1" dirty="0">
                <a:solidFill>
                  <a:srgbClr val="FF0000"/>
                </a:solidFill>
                <a:ea typeface="宋体" panose="02010600030101010101" pitchFamily="2" charset="-122"/>
              </a:rPr>
              <a:t>出现在</a:t>
            </a:r>
          </a:p>
        </p:txBody>
      </p:sp>
      <p:pic>
        <p:nvPicPr>
          <p:cNvPr id="28674" name="图片 12290" descr="FG36_0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 y="530225"/>
            <a:ext cx="4273550"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5"/>
          <p:cNvSpPr txBox="1">
            <a:spLocks noChangeArrowheads="1"/>
          </p:cNvSpPr>
          <p:nvPr/>
        </p:nvSpPr>
        <p:spPr bwMode="auto">
          <a:xfrm>
            <a:off x="1443038" y="377825"/>
            <a:ext cx="2671762"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a:ea typeface="宋体" panose="02010600030101010101" pitchFamily="2" charset="-122"/>
              </a:rPr>
              <a:t>单缝衍射强度</a:t>
            </a:r>
            <a:r>
              <a:rPr lang="zh-CN" altLang="en-US" sz="2000" b="1">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sinθ</a:t>
            </a:r>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2293" name="对象 12292"/>
          <p:cNvGraphicFramePr>
            <a:graphicFrameLocks noChangeAspect="1"/>
          </p:cNvGraphicFramePr>
          <p:nvPr>
            <p:extLst>
              <p:ext uri="{D42A27DB-BD31-4B8C-83A1-F6EECF244321}">
                <p14:modId xmlns:p14="http://schemas.microsoft.com/office/powerpoint/2010/main" val="3347588773"/>
              </p:ext>
            </p:extLst>
          </p:nvPr>
        </p:nvGraphicFramePr>
        <p:xfrm>
          <a:off x="4570413" y="3862387"/>
          <a:ext cx="4352925" cy="474663"/>
        </p:xfrm>
        <a:graphic>
          <a:graphicData uri="http://schemas.openxmlformats.org/presentationml/2006/ole">
            <mc:AlternateContent xmlns:mc="http://schemas.openxmlformats.org/markup-compatibility/2006">
              <mc:Choice xmlns:v="urn:schemas-microsoft-com:vml" Requires="v">
                <p:oleObj spid="_x0000_s361594" r:id="rId5" imgW="1828800" imgH="203040" progId="Equation.3">
                  <p:embed/>
                </p:oleObj>
              </mc:Choice>
              <mc:Fallback>
                <p:oleObj r:id="rId5" imgW="1828800" imgH="203040" progId="Equation.3">
                  <p:embed/>
                  <p:pic>
                    <p:nvPicPr>
                      <p:cNvPr id="12293" name="对象 122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0413" y="3862387"/>
                        <a:ext cx="43529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294" name="对象 12293"/>
          <p:cNvGraphicFramePr>
            <a:graphicFrameLocks noChangeAspect="1"/>
          </p:cNvGraphicFramePr>
          <p:nvPr>
            <p:extLst>
              <p:ext uri="{D42A27DB-BD31-4B8C-83A1-F6EECF244321}">
                <p14:modId xmlns:p14="http://schemas.microsoft.com/office/powerpoint/2010/main" val="71258890"/>
              </p:ext>
            </p:extLst>
          </p:nvPr>
        </p:nvGraphicFramePr>
        <p:xfrm>
          <a:off x="1595598" y="5413375"/>
          <a:ext cx="4097337" cy="1016000"/>
        </p:xfrm>
        <a:graphic>
          <a:graphicData uri="http://schemas.openxmlformats.org/presentationml/2006/ole">
            <mc:AlternateContent xmlns:mc="http://schemas.openxmlformats.org/markup-compatibility/2006">
              <mc:Choice xmlns:v="urn:schemas-microsoft-com:vml" Requires="v">
                <p:oleObj spid="_x0000_s361595" r:id="rId7" imgW="1562040" imgH="393480" progId="Equation.3">
                  <p:embed/>
                </p:oleObj>
              </mc:Choice>
              <mc:Fallback>
                <p:oleObj r:id="rId7" imgW="1562040" imgH="393480" progId="Equation.3">
                  <p:embed/>
                  <p:pic>
                    <p:nvPicPr>
                      <p:cNvPr id="12294" name="对象 122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5598" y="5413375"/>
                        <a:ext cx="40973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2295" name="Group 6"/>
          <p:cNvGrpSpPr>
            <a:grpSpLocks/>
          </p:cNvGrpSpPr>
          <p:nvPr/>
        </p:nvGrpSpPr>
        <p:grpSpPr bwMode="auto">
          <a:xfrm>
            <a:off x="4953000" y="604838"/>
            <a:ext cx="3970338" cy="2862262"/>
            <a:chOff x="0" y="-720"/>
            <a:chExt cx="6251" cy="4503"/>
          </a:xfrm>
        </p:grpSpPr>
        <p:sp>
          <p:nvSpPr>
            <p:cNvPr id="28679" name="Text Box 7"/>
            <p:cNvSpPr txBox="1">
              <a:spLocks noChangeArrowheads="1"/>
            </p:cNvSpPr>
            <p:nvPr/>
          </p:nvSpPr>
          <p:spPr bwMode="auto">
            <a:xfrm>
              <a:off x="0" y="-720"/>
              <a:ext cx="6251" cy="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2400" b="1" dirty="0">
                  <a:solidFill>
                    <a:schemeClr val="tx2"/>
                  </a:solidFill>
                  <a:ea typeface="宋体" panose="02010600030101010101" pitchFamily="2" charset="-122"/>
                </a:rPr>
                <a:t>从图中可以看到：</a:t>
              </a:r>
              <a:r>
                <a:rPr lang="zh-CN" altLang="en-US" sz="2400" b="1" dirty="0">
                  <a:solidFill>
                    <a:srgbClr val="FF2020"/>
                  </a:solidFill>
                  <a:ea typeface="宋体" panose="02010600030101010101" pitchFamily="2" charset="-122"/>
                </a:rPr>
                <a:t>中央极大值</a:t>
              </a:r>
              <a:r>
                <a:rPr lang="zh-CN" altLang="en-US" sz="2400" b="1" dirty="0">
                  <a:solidFill>
                    <a:schemeClr val="tx2"/>
                  </a:solidFill>
                  <a:ea typeface="宋体" panose="02010600030101010101" pitchFamily="2" charset="-122"/>
                </a:rPr>
                <a:t>不仅比</a:t>
              </a:r>
              <a:r>
                <a:rPr lang="zh-CN" altLang="en-US" sz="2400" b="1" dirty="0">
                  <a:solidFill>
                    <a:srgbClr val="FF2020"/>
                  </a:solidFill>
                  <a:ea typeface="宋体" panose="02010600030101010101" pitchFamily="2" charset="-122"/>
                </a:rPr>
                <a:t>其他的极大值</a:t>
              </a:r>
              <a:r>
                <a:rPr lang="zh-CN" altLang="en-US" sz="2400" b="1" dirty="0">
                  <a:solidFill>
                    <a:srgbClr val="0000CC"/>
                  </a:solidFill>
                  <a:ea typeface="宋体" panose="02010600030101010101" pitchFamily="2" charset="-122"/>
                </a:rPr>
                <a:t>光强</a:t>
              </a:r>
              <a:r>
                <a:rPr lang="zh-CN" altLang="en-US" sz="2400" b="1" dirty="0">
                  <a:solidFill>
                    <a:srgbClr val="FF2020"/>
                  </a:solidFill>
                  <a:ea typeface="宋体" panose="02010600030101010101" pitchFamily="2" charset="-122"/>
                </a:rPr>
                <a:t>要大</a:t>
              </a:r>
              <a:r>
                <a:rPr lang="zh-CN" altLang="en-US" sz="2400" b="1" dirty="0">
                  <a:solidFill>
                    <a:srgbClr val="0000CC"/>
                  </a:solidFill>
                  <a:ea typeface="宋体" panose="02010600030101010101" pitchFamily="2" charset="-122"/>
                </a:rPr>
                <a:t>，而且与其对应的</a:t>
              </a:r>
              <a:r>
                <a:rPr lang="zh-CN" altLang="en-US" sz="2400" b="1" dirty="0">
                  <a:solidFill>
                    <a:srgbClr val="FF2020"/>
                  </a:solidFill>
                  <a:ea typeface="宋体" panose="02010600030101010101" pitchFamily="2" charset="-122"/>
                </a:rPr>
                <a:t>中央明纹的宽度</a:t>
              </a:r>
              <a:r>
                <a:rPr lang="zh-CN" altLang="en-US" sz="2400" b="1" dirty="0">
                  <a:solidFill>
                    <a:srgbClr val="FF2020"/>
                  </a:solidFill>
                  <a:latin typeface="Times New Roman" panose="02020603050405020304" pitchFamily="18" charset="0"/>
                  <a:ea typeface="宋体" panose="02010600030101010101" pitchFamily="2" charset="-122"/>
                </a:rPr>
                <a:t>(        )</a:t>
              </a:r>
              <a:r>
                <a:rPr lang="zh-CN" altLang="en-US" sz="2400" b="1" dirty="0">
                  <a:solidFill>
                    <a:schemeClr val="tx2"/>
                  </a:solidFill>
                  <a:latin typeface="Times New Roman" panose="02020603050405020304" pitchFamily="18" charset="0"/>
                  <a:ea typeface="宋体" panose="02010600030101010101" pitchFamily="2" charset="-122"/>
                </a:rPr>
                <a:t>是</a:t>
              </a:r>
              <a:r>
                <a:rPr lang="zh-CN" altLang="en-US" sz="2400" b="1" dirty="0">
                  <a:solidFill>
                    <a:srgbClr val="FF2020"/>
                  </a:solidFill>
                  <a:latin typeface="Times New Roman" panose="02020603050405020304" pitchFamily="18" charset="0"/>
                  <a:ea typeface="宋体" panose="02010600030101010101" pitchFamily="2" charset="-122"/>
                </a:rPr>
                <a:t>其他</a:t>
              </a:r>
              <a:r>
                <a:rPr lang="zh-CN" altLang="en-US" sz="2400" b="1" dirty="0">
                  <a:solidFill>
                    <a:srgbClr val="FF2020"/>
                  </a:solidFill>
                  <a:ea typeface="宋体" panose="02010600030101010101" pitchFamily="2" charset="-122"/>
                </a:rPr>
                <a:t>明纹宽度</a:t>
              </a:r>
              <a:r>
                <a:rPr lang="zh-CN" altLang="en-US" sz="2400" b="1" dirty="0">
                  <a:solidFill>
                    <a:srgbClr val="FF2020"/>
                  </a:solidFill>
                  <a:latin typeface="Times New Roman" panose="02020603050405020304" pitchFamily="18" charset="0"/>
                  <a:ea typeface="宋体" panose="02010600030101010101" pitchFamily="2" charset="-122"/>
                </a:rPr>
                <a:t>(        )</a:t>
              </a:r>
              <a:r>
                <a:rPr lang="zh-CN" altLang="en-US" sz="2400" b="1" dirty="0">
                  <a:solidFill>
                    <a:schemeClr val="tx2"/>
                  </a:solidFill>
                  <a:ea typeface="宋体" panose="02010600030101010101" pitchFamily="2" charset="-122"/>
                </a:rPr>
                <a:t>的两倍。</a:t>
              </a:r>
            </a:p>
          </p:txBody>
        </p:sp>
        <p:graphicFrame>
          <p:nvGraphicFramePr>
            <p:cNvPr id="28680" name="对象 12296"/>
            <p:cNvGraphicFramePr>
              <a:graphicFrameLocks noChangeAspect="1"/>
            </p:cNvGraphicFramePr>
            <p:nvPr/>
          </p:nvGraphicFramePr>
          <p:xfrm>
            <a:off x="2688" y="2092"/>
            <a:ext cx="1100" cy="582"/>
          </p:xfrm>
          <a:graphic>
            <a:graphicData uri="http://schemas.openxmlformats.org/presentationml/2006/ole">
              <mc:AlternateContent xmlns:mc="http://schemas.openxmlformats.org/markup-compatibility/2006">
                <mc:Choice xmlns:v="urn:schemas-microsoft-com:vml" Requires="v">
                  <p:oleObj spid="_x0000_s361596" r:id="rId9" imgW="382083" imgH="178041" progId="Equation.3">
                    <p:embed/>
                  </p:oleObj>
                </mc:Choice>
                <mc:Fallback>
                  <p:oleObj r:id="rId9" imgW="382083" imgH="178041" progId="Equation.3">
                    <p:embed/>
                    <p:pic>
                      <p:nvPicPr>
                        <p:cNvPr id="28680" name="对象 122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8" y="2092"/>
                          <a:ext cx="110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681" name="对象 12297"/>
            <p:cNvGraphicFramePr>
              <a:graphicFrameLocks noChangeAspect="1"/>
            </p:cNvGraphicFramePr>
            <p:nvPr/>
          </p:nvGraphicFramePr>
          <p:xfrm>
            <a:off x="1729" y="3043"/>
            <a:ext cx="1079" cy="569"/>
          </p:xfrm>
          <a:graphic>
            <a:graphicData uri="http://schemas.openxmlformats.org/presentationml/2006/ole">
              <mc:AlternateContent xmlns:mc="http://schemas.openxmlformats.org/markup-compatibility/2006">
                <mc:Choice xmlns:v="urn:schemas-microsoft-com:vml" Requires="v">
                  <p:oleObj spid="_x0000_s361597" r:id="rId11" imgW="306734" imgH="178747" progId="Equation.3">
                    <p:embed/>
                  </p:oleObj>
                </mc:Choice>
                <mc:Fallback>
                  <p:oleObj r:id="rId11" imgW="306734" imgH="178747" progId="Equation.3">
                    <p:embed/>
                    <p:pic>
                      <p:nvPicPr>
                        <p:cNvPr id="28681" name="对象 122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 y="3043"/>
                          <a:ext cx="1079"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557622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animEffect transition="in" filter="blinds(horizontal)">
                                      <p:cBhvr>
                                        <p:cTn id="7" dur="500"/>
                                        <p:tgtEl>
                                          <p:spTgt spid="1229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293"/>
                                        </p:tgtEl>
                                        <p:attrNameLst>
                                          <p:attrName>style.visibility</p:attrName>
                                        </p:attrNameLst>
                                      </p:cBhvr>
                                      <p:to>
                                        <p:strVal val="visible"/>
                                      </p:to>
                                    </p:set>
                                    <p:animEffect transition="in" filter="blinds(horizontal)">
                                      <p:cBhvr>
                                        <p:cTn id="12" dur="500"/>
                                        <p:tgtEl>
                                          <p:spTgt spid="12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2290">
                                            <p:txEl>
                                              <p:pRg st="1" end="1"/>
                                            </p:txEl>
                                          </p:spTgt>
                                        </p:tgtEl>
                                        <p:attrNameLst>
                                          <p:attrName>style.visibility</p:attrName>
                                        </p:attrNameLst>
                                      </p:cBhvr>
                                      <p:to>
                                        <p:strVal val="visible"/>
                                      </p:to>
                                    </p:set>
                                    <p:animEffect transition="in" filter="blinds(horizontal)">
                                      <p:cBhvr>
                                        <p:cTn id="17" dur="500"/>
                                        <p:tgtEl>
                                          <p:spTgt spid="1229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2290">
                                            <p:txEl>
                                              <p:charRg st="33" end="57"/>
                                            </p:txEl>
                                          </p:spTgt>
                                        </p:tgtEl>
                                        <p:attrNameLst>
                                          <p:attrName>style.visibility</p:attrName>
                                        </p:attrNameLst>
                                      </p:cBhvr>
                                      <p:to>
                                        <p:strVal val="visible"/>
                                      </p:to>
                                    </p:set>
                                    <p:animEffect transition="in" filter="blinds(horizontal)">
                                      <p:cBhvr>
                                        <p:cTn id="22" dur="500"/>
                                        <p:tgtEl>
                                          <p:spTgt spid="12290">
                                            <p:txEl>
                                              <p:charRg st="33" end="57"/>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2294"/>
                                        </p:tgtEl>
                                        <p:attrNameLst>
                                          <p:attrName>style.visibility</p:attrName>
                                        </p:attrNameLst>
                                      </p:cBhvr>
                                      <p:to>
                                        <p:strVal val="visible"/>
                                      </p:to>
                                    </p:set>
                                    <p:animEffect transition="in" filter="blinds(horizontal)">
                                      <p:cBhvr>
                                        <p:cTn id="27" dur="500"/>
                                        <p:tgtEl>
                                          <p:spTgt spid="1229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2295"/>
                                        </p:tgtEl>
                                        <p:attrNameLst>
                                          <p:attrName>style.visibility</p:attrName>
                                        </p:attrNameLst>
                                      </p:cBhvr>
                                      <p:to>
                                        <p:strVal val="visible"/>
                                      </p:to>
                                    </p:set>
                                    <p:animEffect transition="in" filter="blinds(horizontal)">
                                      <p:cBhvr>
                                        <p:cTn id="32"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425" y="57349"/>
            <a:ext cx="2956260" cy="1937676"/>
          </a:xfrm>
          <a:prstGeom prst="rect">
            <a:avLst/>
          </a:prstGeom>
        </p:spPr>
      </p:pic>
      <p:grpSp>
        <p:nvGrpSpPr>
          <p:cNvPr id="66563" name="Group 3"/>
          <p:cNvGrpSpPr>
            <a:grpSpLocks/>
          </p:cNvGrpSpPr>
          <p:nvPr/>
        </p:nvGrpSpPr>
        <p:grpSpPr bwMode="auto">
          <a:xfrm>
            <a:off x="4038600" y="2667000"/>
            <a:ext cx="4897438" cy="2725738"/>
            <a:chOff x="2771" y="347"/>
            <a:chExt cx="3085" cy="1717"/>
          </a:xfrm>
        </p:grpSpPr>
        <p:sp>
          <p:nvSpPr>
            <p:cNvPr id="66564" name="Line 4"/>
            <p:cNvSpPr>
              <a:spLocks noChangeShapeType="1"/>
            </p:cNvSpPr>
            <p:nvPr/>
          </p:nvSpPr>
          <p:spPr bwMode="auto">
            <a:xfrm>
              <a:off x="3267" y="747"/>
              <a:ext cx="0" cy="31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65" name="Line 5"/>
            <p:cNvSpPr>
              <a:spLocks noChangeShapeType="1"/>
            </p:cNvSpPr>
            <p:nvPr/>
          </p:nvSpPr>
          <p:spPr bwMode="auto">
            <a:xfrm flipH="1">
              <a:off x="3267" y="1355"/>
              <a:ext cx="0" cy="34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66" name="Line 6"/>
            <p:cNvSpPr>
              <a:spLocks noChangeShapeType="1"/>
            </p:cNvSpPr>
            <p:nvPr/>
          </p:nvSpPr>
          <p:spPr bwMode="auto">
            <a:xfrm>
              <a:off x="2771" y="1065"/>
              <a:ext cx="476"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67" name="Line 7"/>
            <p:cNvSpPr>
              <a:spLocks noChangeShapeType="1"/>
            </p:cNvSpPr>
            <p:nvPr/>
          </p:nvSpPr>
          <p:spPr bwMode="auto">
            <a:xfrm>
              <a:off x="2771" y="1149"/>
              <a:ext cx="476"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68" name="Line 8"/>
            <p:cNvSpPr>
              <a:spLocks noChangeShapeType="1"/>
            </p:cNvSpPr>
            <p:nvPr/>
          </p:nvSpPr>
          <p:spPr bwMode="auto">
            <a:xfrm>
              <a:off x="2771" y="1227"/>
              <a:ext cx="476"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69" name="Line 9"/>
            <p:cNvSpPr>
              <a:spLocks noChangeShapeType="1"/>
            </p:cNvSpPr>
            <p:nvPr/>
          </p:nvSpPr>
          <p:spPr bwMode="auto">
            <a:xfrm>
              <a:off x="2771" y="1299"/>
              <a:ext cx="476"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70" name="Line 10"/>
            <p:cNvSpPr>
              <a:spLocks noChangeShapeType="1"/>
            </p:cNvSpPr>
            <p:nvPr/>
          </p:nvSpPr>
          <p:spPr bwMode="auto">
            <a:xfrm>
              <a:off x="2771" y="1383"/>
              <a:ext cx="476"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71" name="Text Box 11"/>
            <p:cNvSpPr txBox="1">
              <a:spLocks noChangeArrowheads="1"/>
            </p:cNvSpPr>
            <p:nvPr/>
          </p:nvSpPr>
          <p:spPr bwMode="auto">
            <a:xfrm>
              <a:off x="2832" y="826"/>
              <a:ext cx="289"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400" b="1" i="1">
                  <a:solidFill>
                    <a:srgbClr val="0000FF"/>
                  </a:solidFill>
                  <a:latin typeface="宋体" pitchFamily="2" charset="-122"/>
                  <a:ea typeface="宋体" pitchFamily="2" charset="-122"/>
                </a:rPr>
                <a:t>λ</a:t>
              </a:r>
              <a:endParaRPr kumimoji="1" lang="en-US" altLang="zh-CN" sz="2200" b="1" i="1">
                <a:solidFill>
                  <a:srgbClr val="0000FF"/>
                </a:solidFill>
                <a:latin typeface="Times New Roman" pitchFamily="18" charset="0"/>
                <a:ea typeface="宋体" pitchFamily="2" charset="-122"/>
              </a:endParaRPr>
            </a:p>
          </p:txBody>
        </p:sp>
        <p:sp>
          <p:nvSpPr>
            <p:cNvPr id="66572" name="Line 12"/>
            <p:cNvSpPr>
              <a:spLocks noChangeShapeType="1"/>
            </p:cNvSpPr>
            <p:nvPr/>
          </p:nvSpPr>
          <p:spPr bwMode="auto">
            <a:xfrm flipH="1">
              <a:off x="3443" y="713"/>
              <a:ext cx="0" cy="1054"/>
            </a:xfrm>
            <a:prstGeom prst="line">
              <a:avLst/>
            </a:prstGeom>
            <a:noFill/>
            <a:ln w="19050">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73" name="Line 13"/>
            <p:cNvSpPr>
              <a:spLocks noChangeShapeType="1"/>
            </p:cNvSpPr>
            <p:nvPr/>
          </p:nvSpPr>
          <p:spPr bwMode="auto">
            <a:xfrm>
              <a:off x="3717" y="1221"/>
              <a:ext cx="200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74" name="Freeform 14"/>
            <p:cNvSpPr>
              <a:spLocks/>
            </p:cNvSpPr>
            <p:nvPr/>
          </p:nvSpPr>
          <p:spPr bwMode="auto">
            <a:xfrm>
              <a:off x="4467" y="1015"/>
              <a:ext cx="1112" cy="418"/>
            </a:xfrm>
            <a:custGeom>
              <a:avLst/>
              <a:gdLst>
                <a:gd name="T0" fmla="*/ 0 w 915"/>
                <a:gd name="T1" fmla="*/ 0 h 1275"/>
                <a:gd name="T2" fmla="*/ 915 w 915"/>
                <a:gd name="T3" fmla="*/ 630 h 1275"/>
                <a:gd name="T4" fmla="*/ 0 w 915"/>
                <a:gd name="T5" fmla="*/ 1275 h 1275"/>
              </a:gdLst>
              <a:ahLst/>
              <a:cxnLst>
                <a:cxn ang="0">
                  <a:pos x="T0" y="T1"/>
                </a:cxn>
                <a:cxn ang="0">
                  <a:pos x="T2" y="T3"/>
                </a:cxn>
                <a:cxn ang="0">
                  <a:pos x="T4" y="T5"/>
                </a:cxn>
              </a:cxnLst>
              <a:rect l="0" t="0" r="r" b="b"/>
              <a:pathLst>
                <a:path w="915" h="1275">
                  <a:moveTo>
                    <a:pt x="0" y="0"/>
                  </a:moveTo>
                  <a:cubicBezTo>
                    <a:pt x="457" y="209"/>
                    <a:pt x="915" y="418"/>
                    <a:pt x="915" y="630"/>
                  </a:cubicBezTo>
                  <a:cubicBezTo>
                    <a:pt x="915" y="842"/>
                    <a:pt x="152" y="1168"/>
                    <a:pt x="0" y="1275"/>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75" name="Freeform 15"/>
            <p:cNvSpPr>
              <a:spLocks/>
            </p:cNvSpPr>
            <p:nvPr/>
          </p:nvSpPr>
          <p:spPr bwMode="auto">
            <a:xfrm>
              <a:off x="4359" y="474"/>
              <a:ext cx="66" cy="256"/>
            </a:xfrm>
            <a:custGeom>
              <a:avLst/>
              <a:gdLst>
                <a:gd name="T0" fmla="*/ 45 w 152"/>
                <a:gd name="T1" fmla="*/ 0 h 690"/>
                <a:gd name="T2" fmla="*/ 60 w 152"/>
                <a:gd name="T3" fmla="*/ 120 h 690"/>
                <a:gd name="T4" fmla="*/ 150 w 152"/>
                <a:gd name="T5" fmla="*/ 390 h 690"/>
                <a:gd name="T6" fmla="*/ 45 w 152"/>
                <a:gd name="T7" fmla="*/ 615 h 690"/>
                <a:gd name="T8" fmla="*/ 0 w 152"/>
                <a:gd name="T9" fmla="*/ 690 h 690"/>
              </a:gdLst>
              <a:ahLst/>
              <a:cxnLst>
                <a:cxn ang="0">
                  <a:pos x="T0" y="T1"/>
                </a:cxn>
                <a:cxn ang="0">
                  <a:pos x="T2" y="T3"/>
                </a:cxn>
                <a:cxn ang="0">
                  <a:pos x="T4" y="T5"/>
                </a:cxn>
                <a:cxn ang="0">
                  <a:pos x="T6" y="T7"/>
                </a:cxn>
                <a:cxn ang="0">
                  <a:pos x="T8" y="T9"/>
                </a:cxn>
              </a:cxnLst>
              <a:rect l="0" t="0" r="r" b="b"/>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76" name="Freeform 16"/>
            <p:cNvSpPr>
              <a:spLocks/>
            </p:cNvSpPr>
            <p:nvPr/>
          </p:nvSpPr>
          <p:spPr bwMode="auto">
            <a:xfrm flipV="1">
              <a:off x="4359" y="1718"/>
              <a:ext cx="66" cy="256"/>
            </a:xfrm>
            <a:custGeom>
              <a:avLst/>
              <a:gdLst>
                <a:gd name="T0" fmla="*/ 45 w 152"/>
                <a:gd name="T1" fmla="*/ 0 h 690"/>
                <a:gd name="T2" fmla="*/ 60 w 152"/>
                <a:gd name="T3" fmla="*/ 120 h 690"/>
                <a:gd name="T4" fmla="*/ 150 w 152"/>
                <a:gd name="T5" fmla="*/ 390 h 690"/>
                <a:gd name="T6" fmla="*/ 45 w 152"/>
                <a:gd name="T7" fmla="*/ 615 h 690"/>
                <a:gd name="T8" fmla="*/ 0 w 152"/>
                <a:gd name="T9" fmla="*/ 690 h 690"/>
              </a:gdLst>
              <a:ahLst/>
              <a:cxnLst>
                <a:cxn ang="0">
                  <a:pos x="T0" y="T1"/>
                </a:cxn>
                <a:cxn ang="0">
                  <a:pos x="T2" y="T3"/>
                </a:cxn>
                <a:cxn ang="0">
                  <a:pos x="T4" y="T5"/>
                </a:cxn>
                <a:cxn ang="0">
                  <a:pos x="T6" y="T7"/>
                </a:cxn>
                <a:cxn ang="0">
                  <a:pos x="T8" y="T9"/>
                </a:cxn>
              </a:cxnLst>
              <a:rect l="0" t="0" r="r" b="b"/>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77" name="Freeform 17"/>
            <p:cNvSpPr>
              <a:spLocks/>
            </p:cNvSpPr>
            <p:nvPr/>
          </p:nvSpPr>
          <p:spPr bwMode="auto">
            <a:xfrm>
              <a:off x="4359" y="937"/>
              <a:ext cx="118" cy="78"/>
            </a:xfrm>
            <a:custGeom>
              <a:avLst/>
              <a:gdLst>
                <a:gd name="T0" fmla="*/ 97 w 172"/>
                <a:gd name="T1" fmla="*/ 0 h 210"/>
                <a:gd name="T2" fmla="*/ 7 w 172"/>
                <a:gd name="T3" fmla="*/ 75 h 210"/>
                <a:gd name="T4" fmla="*/ 52 w 172"/>
                <a:gd name="T5" fmla="*/ 150 h 210"/>
                <a:gd name="T6" fmla="*/ 172 w 172"/>
                <a:gd name="T7" fmla="*/ 210 h 210"/>
              </a:gdLst>
              <a:ahLst/>
              <a:cxnLst>
                <a:cxn ang="0">
                  <a:pos x="T0" y="T1"/>
                </a:cxn>
                <a:cxn ang="0">
                  <a:pos x="T2" y="T3"/>
                </a:cxn>
                <a:cxn ang="0">
                  <a:pos x="T4" y="T5"/>
                </a:cxn>
                <a:cxn ang="0">
                  <a:pos x="T6" y="T7"/>
                </a:cxn>
              </a:cxnLst>
              <a:rect l="0" t="0" r="r" b="b"/>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78" name="Freeform 18"/>
            <p:cNvSpPr>
              <a:spLocks/>
            </p:cNvSpPr>
            <p:nvPr/>
          </p:nvSpPr>
          <p:spPr bwMode="auto">
            <a:xfrm flipV="1">
              <a:off x="4359" y="1433"/>
              <a:ext cx="118" cy="78"/>
            </a:xfrm>
            <a:custGeom>
              <a:avLst/>
              <a:gdLst>
                <a:gd name="T0" fmla="*/ 97 w 172"/>
                <a:gd name="T1" fmla="*/ 0 h 210"/>
                <a:gd name="T2" fmla="*/ 7 w 172"/>
                <a:gd name="T3" fmla="*/ 75 h 210"/>
                <a:gd name="T4" fmla="*/ 52 w 172"/>
                <a:gd name="T5" fmla="*/ 150 h 210"/>
                <a:gd name="T6" fmla="*/ 172 w 172"/>
                <a:gd name="T7" fmla="*/ 210 h 210"/>
              </a:gdLst>
              <a:ahLst/>
              <a:cxnLst>
                <a:cxn ang="0">
                  <a:pos x="T0" y="T1"/>
                </a:cxn>
                <a:cxn ang="0">
                  <a:pos x="T2" y="T3"/>
                </a:cxn>
                <a:cxn ang="0">
                  <a:pos x="T4" y="T5"/>
                </a:cxn>
                <a:cxn ang="0">
                  <a:pos x="T6" y="T7"/>
                </a:cxn>
              </a:cxnLst>
              <a:rect l="0" t="0" r="r" b="b"/>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79" name="Line 19"/>
            <p:cNvSpPr>
              <a:spLocks noChangeShapeType="1"/>
            </p:cNvSpPr>
            <p:nvPr/>
          </p:nvSpPr>
          <p:spPr bwMode="auto">
            <a:xfrm flipV="1">
              <a:off x="3444" y="976"/>
              <a:ext cx="920" cy="24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80" name="Line 20"/>
            <p:cNvSpPr>
              <a:spLocks noChangeShapeType="1"/>
            </p:cNvSpPr>
            <p:nvPr/>
          </p:nvSpPr>
          <p:spPr bwMode="auto">
            <a:xfrm>
              <a:off x="3444" y="1216"/>
              <a:ext cx="920" cy="27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81" name="Freeform 21"/>
            <p:cNvSpPr>
              <a:spLocks/>
            </p:cNvSpPr>
            <p:nvPr/>
          </p:nvSpPr>
          <p:spPr bwMode="auto">
            <a:xfrm>
              <a:off x="3797" y="1132"/>
              <a:ext cx="68" cy="189"/>
            </a:xfrm>
            <a:custGeom>
              <a:avLst/>
              <a:gdLst>
                <a:gd name="T0" fmla="*/ 15 w 92"/>
                <a:gd name="T1" fmla="*/ 0 h 375"/>
                <a:gd name="T2" fmla="*/ 90 w 92"/>
                <a:gd name="T3" fmla="*/ 180 h 375"/>
                <a:gd name="T4" fmla="*/ 0 w 92"/>
                <a:gd name="T5" fmla="*/ 375 h 375"/>
              </a:gdLst>
              <a:ahLst/>
              <a:cxnLst>
                <a:cxn ang="0">
                  <a:pos x="T0" y="T1"/>
                </a:cxn>
                <a:cxn ang="0">
                  <a:pos x="T2" y="T3"/>
                </a:cxn>
                <a:cxn ang="0">
                  <a:pos x="T4" y="T5"/>
                </a:cxn>
              </a:cxnLst>
              <a:rect l="0" t="0" r="r" b="b"/>
              <a:pathLst>
                <a:path w="92" h="375">
                  <a:moveTo>
                    <a:pt x="15" y="0"/>
                  </a:moveTo>
                  <a:cubicBezTo>
                    <a:pt x="53" y="59"/>
                    <a:pt x="92" y="118"/>
                    <a:pt x="90" y="180"/>
                  </a:cubicBezTo>
                  <a:cubicBezTo>
                    <a:pt x="88" y="242"/>
                    <a:pt x="15" y="342"/>
                    <a:pt x="0" y="375"/>
                  </a:cubicBezTo>
                </a:path>
              </a:pathLst>
            </a:custGeom>
            <a:noFill/>
            <a:ln w="19050" cap="flat" cmpd="sng">
              <a:solidFill>
                <a:srgbClr val="FF0000"/>
              </a:solidFill>
              <a:prstDash val="solid"/>
              <a:round/>
              <a:headEnd type="arrow"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82" name="Freeform 22"/>
            <p:cNvSpPr>
              <a:spLocks/>
            </p:cNvSpPr>
            <p:nvPr/>
          </p:nvSpPr>
          <p:spPr bwMode="auto">
            <a:xfrm>
              <a:off x="3885" y="1099"/>
              <a:ext cx="67" cy="122"/>
            </a:xfrm>
            <a:custGeom>
              <a:avLst/>
              <a:gdLst>
                <a:gd name="T0" fmla="*/ 0 w 67"/>
                <a:gd name="T1" fmla="*/ 0 h 255"/>
                <a:gd name="T2" fmla="*/ 60 w 67"/>
                <a:gd name="T3" fmla="*/ 135 h 255"/>
                <a:gd name="T4" fmla="*/ 45 w 67"/>
                <a:gd name="T5" fmla="*/ 255 h 255"/>
              </a:gdLst>
              <a:ahLst/>
              <a:cxnLst>
                <a:cxn ang="0">
                  <a:pos x="T0" y="T1"/>
                </a:cxn>
                <a:cxn ang="0">
                  <a:pos x="T2" y="T3"/>
                </a:cxn>
                <a:cxn ang="0">
                  <a:pos x="T4" y="T5"/>
                </a:cxn>
              </a:cxnLst>
              <a:rect l="0" t="0" r="r" b="b"/>
              <a:pathLst>
                <a:path w="67" h="255">
                  <a:moveTo>
                    <a:pt x="0" y="0"/>
                  </a:moveTo>
                  <a:cubicBezTo>
                    <a:pt x="26" y="46"/>
                    <a:pt x="53" y="93"/>
                    <a:pt x="60" y="135"/>
                  </a:cubicBezTo>
                  <a:cubicBezTo>
                    <a:pt x="67" y="177"/>
                    <a:pt x="47" y="235"/>
                    <a:pt x="45" y="255"/>
                  </a:cubicBezTo>
                </a:path>
              </a:pathLst>
            </a:custGeom>
            <a:noFill/>
            <a:ln w="2857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83" name="Line 23"/>
            <p:cNvSpPr>
              <a:spLocks noChangeShapeType="1"/>
            </p:cNvSpPr>
            <p:nvPr/>
          </p:nvSpPr>
          <p:spPr bwMode="auto">
            <a:xfrm>
              <a:off x="3851" y="1272"/>
              <a:ext cx="0" cy="18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84" name="Text Box 24"/>
            <p:cNvSpPr txBox="1">
              <a:spLocks noChangeArrowheads="1"/>
            </p:cNvSpPr>
            <p:nvPr/>
          </p:nvSpPr>
          <p:spPr bwMode="auto">
            <a:xfrm>
              <a:off x="3906" y="1055"/>
              <a:ext cx="251"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endParaRPr kumimoji="1" lang="zh-CN" altLang="en-US" sz="1000">
                <a:latin typeface="Times New Roman" pitchFamily="18" charset="0"/>
                <a:ea typeface="宋体" pitchFamily="2" charset="-122"/>
              </a:endParaRPr>
            </a:p>
          </p:txBody>
        </p:sp>
        <p:sp>
          <p:nvSpPr>
            <p:cNvPr id="66585" name="Line 25"/>
            <p:cNvSpPr>
              <a:spLocks noChangeShapeType="1"/>
            </p:cNvSpPr>
            <p:nvPr/>
          </p:nvSpPr>
          <p:spPr bwMode="auto">
            <a:xfrm flipV="1">
              <a:off x="3454" y="1009"/>
              <a:ext cx="786" cy="2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86" name="Text Box 26"/>
            <p:cNvSpPr txBox="1">
              <a:spLocks noChangeArrowheads="1"/>
            </p:cNvSpPr>
            <p:nvPr/>
          </p:nvSpPr>
          <p:spPr bwMode="auto">
            <a:xfrm>
              <a:off x="4571" y="754"/>
              <a:ext cx="469"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000" b="1">
                  <a:latin typeface="宋体" pitchFamily="2" charset="-122"/>
                  <a:ea typeface="宋体" pitchFamily="2" charset="-122"/>
                </a:rPr>
                <a:t>Δ</a:t>
              </a:r>
              <a:r>
                <a:rPr kumimoji="1" lang="en-US" altLang="zh-CN" sz="2000" b="1" i="1">
                  <a:latin typeface="Times New Roman" pitchFamily="18" charset="0"/>
                  <a:ea typeface="宋体" pitchFamily="2" charset="-122"/>
                </a:rPr>
                <a:t>x</a:t>
              </a:r>
              <a:endParaRPr kumimoji="1" lang="en-US" altLang="zh-CN" sz="1600" b="1" i="1">
                <a:latin typeface="Times New Roman" pitchFamily="18" charset="0"/>
                <a:ea typeface="宋体" pitchFamily="2" charset="-122"/>
              </a:endParaRPr>
            </a:p>
          </p:txBody>
        </p:sp>
        <p:sp>
          <p:nvSpPr>
            <p:cNvPr id="66587" name="Text Box 27"/>
            <p:cNvSpPr txBox="1">
              <a:spLocks noChangeArrowheads="1"/>
            </p:cNvSpPr>
            <p:nvPr/>
          </p:nvSpPr>
          <p:spPr bwMode="auto">
            <a:xfrm>
              <a:off x="5601" y="1227"/>
              <a:ext cx="255"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400" b="1" i="1">
                  <a:latin typeface="Times New Roman" pitchFamily="18" charset="0"/>
                  <a:ea typeface="宋体" pitchFamily="2" charset="-122"/>
                </a:rPr>
                <a:t>I</a:t>
              </a:r>
              <a:endParaRPr kumimoji="1" lang="en-US" altLang="zh-CN" sz="1600" b="1" i="1">
                <a:latin typeface="Times New Roman" pitchFamily="18" charset="0"/>
                <a:ea typeface="宋体" pitchFamily="2" charset="-122"/>
              </a:endParaRPr>
            </a:p>
          </p:txBody>
        </p:sp>
        <p:sp>
          <p:nvSpPr>
            <p:cNvPr id="66588" name="Text Box 28"/>
            <p:cNvSpPr txBox="1">
              <a:spLocks noChangeArrowheads="1"/>
            </p:cNvSpPr>
            <p:nvPr/>
          </p:nvSpPr>
          <p:spPr bwMode="auto">
            <a:xfrm>
              <a:off x="4213" y="1189"/>
              <a:ext cx="23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000" b="1" i="1">
                  <a:latin typeface="Times New Roman" pitchFamily="18" charset="0"/>
                  <a:ea typeface="宋体" pitchFamily="2" charset="-122"/>
                </a:rPr>
                <a:t>0</a:t>
              </a:r>
            </a:p>
          </p:txBody>
        </p:sp>
        <p:sp>
          <p:nvSpPr>
            <p:cNvPr id="66589" name="Text Box 29"/>
            <p:cNvSpPr txBox="1">
              <a:spLocks noChangeArrowheads="1"/>
            </p:cNvSpPr>
            <p:nvPr/>
          </p:nvSpPr>
          <p:spPr bwMode="auto">
            <a:xfrm>
              <a:off x="4157" y="748"/>
              <a:ext cx="30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000" b="1" i="1">
                  <a:latin typeface="Times New Roman" pitchFamily="18" charset="0"/>
                  <a:ea typeface="宋体" pitchFamily="2" charset="-122"/>
                </a:rPr>
                <a:t>x</a:t>
              </a:r>
              <a:r>
                <a:rPr kumimoji="1" lang="en-US" altLang="zh-CN" sz="2000" b="1" baseline="-25000">
                  <a:latin typeface="Times New Roman" pitchFamily="18" charset="0"/>
                  <a:ea typeface="宋体" pitchFamily="2" charset="-122"/>
                </a:rPr>
                <a:t>1</a:t>
              </a:r>
              <a:endParaRPr kumimoji="1" lang="en-US" altLang="zh-CN" sz="900" b="1" i="1">
                <a:latin typeface="Times New Roman" pitchFamily="18" charset="0"/>
                <a:ea typeface="宋体" pitchFamily="2" charset="-122"/>
              </a:endParaRPr>
            </a:p>
          </p:txBody>
        </p:sp>
        <p:sp>
          <p:nvSpPr>
            <p:cNvPr id="66590" name="Text Box 30"/>
            <p:cNvSpPr txBox="1">
              <a:spLocks noChangeArrowheads="1"/>
            </p:cNvSpPr>
            <p:nvPr/>
          </p:nvSpPr>
          <p:spPr bwMode="auto">
            <a:xfrm>
              <a:off x="4157" y="480"/>
              <a:ext cx="30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000" b="1" i="1">
                  <a:latin typeface="Times New Roman" pitchFamily="18" charset="0"/>
                  <a:ea typeface="宋体" pitchFamily="2" charset="-122"/>
                </a:rPr>
                <a:t>x</a:t>
              </a:r>
              <a:r>
                <a:rPr kumimoji="1" lang="en-US" altLang="zh-CN" sz="2000" b="1" baseline="-25000">
                  <a:latin typeface="Times New Roman" pitchFamily="18" charset="0"/>
                  <a:ea typeface="宋体" pitchFamily="2" charset="-122"/>
                </a:rPr>
                <a:t>2</a:t>
              </a:r>
              <a:endParaRPr kumimoji="1" lang="en-US" altLang="zh-CN" sz="2000" b="1" i="1">
                <a:latin typeface="Times New Roman" pitchFamily="18" charset="0"/>
                <a:ea typeface="宋体" pitchFamily="2" charset="-122"/>
              </a:endParaRPr>
            </a:p>
          </p:txBody>
        </p:sp>
        <p:sp>
          <p:nvSpPr>
            <p:cNvPr id="66591" name="Line 31"/>
            <p:cNvSpPr>
              <a:spLocks noChangeShapeType="1"/>
            </p:cNvSpPr>
            <p:nvPr/>
          </p:nvSpPr>
          <p:spPr bwMode="auto">
            <a:xfrm>
              <a:off x="4364" y="447"/>
              <a:ext cx="0" cy="1599"/>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92" name="Text Box 32"/>
            <p:cNvSpPr txBox="1">
              <a:spLocks noChangeArrowheads="1"/>
            </p:cNvSpPr>
            <p:nvPr/>
          </p:nvSpPr>
          <p:spPr bwMode="auto">
            <a:xfrm>
              <a:off x="4392" y="904"/>
              <a:ext cx="66" cy="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endParaRPr kumimoji="1" lang="zh-CN" altLang="en-US" sz="1000">
                <a:latin typeface="Times New Roman" pitchFamily="18" charset="0"/>
                <a:ea typeface="宋体" pitchFamily="2" charset="-122"/>
              </a:endParaRPr>
            </a:p>
          </p:txBody>
        </p:sp>
        <p:sp>
          <p:nvSpPr>
            <p:cNvPr id="66593" name="Text Box 33"/>
            <p:cNvSpPr txBox="1">
              <a:spLocks noChangeArrowheads="1"/>
            </p:cNvSpPr>
            <p:nvPr/>
          </p:nvSpPr>
          <p:spPr bwMode="auto">
            <a:xfrm>
              <a:off x="4397" y="1473"/>
              <a:ext cx="66" cy="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endParaRPr kumimoji="1" lang="zh-CN" altLang="en-US" sz="1000">
                <a:latin typeface="Times New Roman" pitchFamily="18" charset="0"/>
                <a:ea typeface="宋体" pitchFamily="2" charset="-122"/>
              </a:endParaRPr>
            </a:p>
          </p:txBody>
        </p:sp>
        <p:sp>
          <p:nvSpPr>
            <p:cNvPr id="66594" name="Freeform 34"/>
            <p:cNvSpPr>
              <a:spLocks/>
            </p:cNvSpPr>
            <p:nvPr/>
          </p:nvSpPr>
          <p:spPr bwMode="auto">
            <a:xfrm flipV="1">
              <a:off x="4370" y="1489"/>
              <a:ext cx="134" cy="229"/>
            </a:xfrm>
            <a:custGeom>
              <a:avLst/>
              <a:gdLst>
                <a:gd name="T0" fmla="*/ 0 w 167"/>
                <a:gd name="T1" fmla="*/ 0 h 585"/>
                <a:gd name="T2" fmla="*/ 165 w 167"/>
                <a:gd name="T3" fmla="*/ 315 h 585"/>
                <a:gd name="T4" fmla="*/ 15 w 167"/>
                <a:gd name="T5" fmla="*/ 585 h 585"/>
              </a:gdLst>
              <a:ahLst/>
              <a:cxnLst>
                <a:cxn ang="0">
                  <a:pos x="T0" y="T1"/>
                </a:cxn>
                <a:cxn ang="0">
                  <a:pos x="T2" y="T3"/>
                </a:cxn>
                <a:cxn ang="0">
                  <a:pos x="T4" y="T5"/>
                </a:cxn>
              </a:cxnLst>
              <a:rect l="0" t="0" r="r" b="b"/>
              <a:pathLst>
                <a:path w="167" h="585">
                  <a:moveTo>
                    <a:pt x="0" y="0"/>
                  </a:moveTo>
                  <a:cubicBezTo>
                    <a:pt x="81" y="109"/>
                    <a:pt x="163" y="218"/>
                    <a:pt x="165" y="315"/>
                  </a:cubicBezTo>
                  <a:cubicBezTo>
                    <a:pt x="167" y="412"/>
                    <a:pt x="40" y="540"/>
                    <a:pt x="15" y="585"/>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95" name="Freeform 35"/>
            <p:cNvSpPr>
              <a:spLocks/>
            </p:cNvSpPr>
            <p:nvPr/>
          </p:nvSpPr>
          <p:spPr bwMode="auto">
            <a:xfrm>
              <a:off x="4377" y="720"/>
              <a:ext cx="123" cy="229"/>
            </a:xfrm>
            <a:custGeom>
              <a:avLst/>
              <a:gdLst>
                <a:gd name="T0" fmla="*/ 0 w 167"/>
                <a:gd name="T1" fmla="*/ 0 h 585"/>
                <a:gd name="T2" fmla="*/ 165 w 167"/>
                <a:gd name="T3" fmla="*/ 315 h 585"/>
                <a:gd name="T4" fmla="*/ 15 w 167"/>
                <a:gd name="T5" fmla="*/ 585 h 585"/>
              </a:gdLst>
              <a:ahLst/>
              <a:cxnLst>
                <a:cxn ang="0">
                  <a:pos x="T0" y="T1"/>
                </a:cxn>
                <a:cxn ang="0">
                  <a:pos x="T2" y="T3"/>
                </a:cxn>
                <a:cxn ang="0">
                  <a:pos x="T4" y="T5"/>
                </a:cxn>
              </a:cxnLst>
              <a:rect l="0" t="0" r="r" b="b"/>
              <a:pathLst>
                <a:path w="167" h="585">
                  <a:moveTo>
                    <a:pt x="0" y="0"/>
                  </a:moveTo>
                  <a:cubicBezTo>
                    <a:pt x="81" y="109"/>
                    <a:pt x="163" y="218"/>
                    <a:pt x="165" y="315"/>
                  </a:cubicBezTo>
                  <a:cubicBezTo>
                    <a:pt x="167" y="412"/>
                    <a:pt x="40" y="540"/>
                    <a:pt x="15" y="585"/>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96" name="Line 36"/>
            <p:cNvSpPr>
              <a:spLocks noChangeShapeType="1"/>
            </p:cNvSpPr>
            <p:nvPr/>
          </p:nvSpPr>
          <p:spPr bwMode="auto">
            <a:xfrm>
              <a:off x="4364" y="715"/>
              <a:ext cx="32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97" name="Line 37"/>
            <p:cNvSpPr>
              <a:spLocks noChangeShapeType="1"/>
            </p:cNvSpPr>
            <p:nvPr/>
          </p:nvSpPr>
          <p:spPr bwMode="auto">
            <a:xfrm>
              <a:off x="4375" y="966"/>
              <a:ext cx="32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98" name="Line 38"/>
            <p:cNvSpPr>
              <a:spLocks noChangeShapeType="1"/>
            </p:cNvSpPr>
            <p:nvPr/>
          </p:nvSpPr>
          <p:spPr bwMode="auto">
            <a:xfrm>
              <a:off x="4621" y="715"/>
              <a:ext cx="0" cy="256"/>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99" name="Line 39"/>
            <p:cNvSpPr>
              <a:spLocks noChangeShapeType="1"/>
            </p:cNvSpPr>
            <p:nvPr/>
          </p:nvSpPr>
          <p:spPr bwMode="auto">
            <a:xfrm flipV="1">
              <a:off x="3436" y="715"/>
              <a:ext cx="928" cy="5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600" name="Freeform 40"/>
            <p:cNvSpPr>
              <a:spLocks/>
            </p:cNvSpPr>
            <p:nvPr/>
          </p:nvSpPr>
          <p:spPr bwMode="auto">
            <a:xfrm>
              <a:off x="3710" y="1072"/>
              <a:ext cx="28" cy="73"/>
            </a:xfrm>
            <a:custGeom>
              <a:avLst/>
              <a:gdLst>
                <a:gd name="T0" fmla="*/ 0 w 75"/>
                <a:gd name="T1" fmla="*/ 0 h 195"/>
                <a:gd name="T2" fmla="*/ 60 w 75"/>
                <a:gd name="T3" fmla="*/ 105 h 195"/>
                <a:gd name="T4" fmla="*/ 75 w 75"/>
                <a:gd name="T5" fmla="*/ 195 h 195"/>
              </a:gdLst>
              <a:ahLst/>
              <a:cxnLst>
                <a:cxn ang="0">
                  <a:pos x="T0" y="T1"/>
                </a:cxn>
                <a:cxn ang="0">
                  <a:pos x="T2" y="T3"/>
                </a:cxn>
                <a:cxn ang="0">
                  <a:pos x="T4" y="T5"/>
                </a:cxn>
              </a:cxnLst>
              <a:rect l="0" t="0" r="r" b="b"/>
              <a:pathLst>
                <a:path w="75" h="195">
                  <a:moveTo>
                    <a:pt x="0" y="0"/>
                  </a:moveTo>
                  <a:cubicBezTo>
                    <a:pt x="24" y="36"/>
                    <a:pt x="48" y="73"/>
                    <a:pt x="60" y="105"/>
                  </a:cubicBezTo>
                  <a:cubicBezTo>
                    <a:pt x="72" y="137"/>
                    <a:pt x="73" y="180"/>
                    <a:pt x="75" y="195"/>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601" name="Freeform 41"/>
            <p:cNvSpPr>
              <a:spLocks/>
            </p:cNvSpPr>
            <p:nvPr/>
          </p:nvSpPr>
          <p:spPr bwMode="auto">
            <a:xfrm>
              <a:off x="3738" y="1061"/>
              <a:ext cx="28" cy="72"/>
            </a:xfrm>
            <a:custGeom>
              <a:avLst/>
              <a:gdLst>
                <a:gd name="T0" fmla="*/ 0 w 75"/>
                <a:gd name="T1" fmla="*/ 0 h 195"/>
                <a:gd name="T2" fmla="*/ 60 w 75"/>
                <a:gd name="T3" fmla="*/ 105 h 195"/>
                <a:gd name="T4" fmla="*/ 75 w 75"/>
                <a:gd name="T5" fmla="*/ 195 h 195"/>
              </a:gdLst>
              <a:ahLst/>
              <a:cxnLst>
                <a:cxn ang="0">
                  <a:pos x="T0" y="T1"/>
                </a:cxn>
                <a:cxn ang="0">
                  <a:pos x="T2" y="T3"/>
                </a:cxn>
                <a:cxn ang="0">
                  <a:pos x="T4" y="T5"/>
                </a:cxn>
              </a:cxnLst>
              <a:rect l="0" t="0" r="r" b="b"/>
              <a:pathLst>
                <a:path w="75" h="195">
                  <a:moveTo>
                    <a:pt x="0" y="0"/>
                  </a:moveTo>
                  <a:cubicBezTo>
                    <a:pt x="24" y="36"/>
                    <a:pt x="48" y="73"/>
                    <a:pt x="60" y="105"/>
                  </a:cubicBezTo>
                  <a:cubicBezTo>
                    <a:pt x="72" y="137"/>
                    <a:pt x="73" y="166"/>
                    <a:pt x="75" y="195"/>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602" name="Text Box 42"/>
            <p:cNvSpPr txBox="1">
              <a:spLocks noChangeArrowheads="1"/>
            </p:cNvSpPr>
            <p:nvPr/>
          </p:nvSpPr>
          <p:spPr bwMode="auto">
            <a:xfrm>
              <a:off x="3620" y="759"/>
              <a:ext cx="354"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endParaRPr kumimoji="1" lang="zh-CN" altLang="en-US" sz="1500">
                <a:latin typeface="宋体" pitchFamily="2" charset="-122"/>
                <a:ea typeface="宋体" pitchFamily="2" charset="-122"/>
              </a:endParaRPr>
            </a:p>
            <a:p>
              <a:pPr algn="just">
                <a:buFontTx/>
                <a:buNone/>
              </a:pPr>
              <a:endParaRPr kumimoji="1" lang="zh-CN" altLang="en-US" sz="1500">
                <a:latin typeface="Times New Roman" pitchFamily="18" charset="0"/>
                <a:ea typeface="宋体" pitchFamily="2" charset="-122"/>
              </a:endParaRPr>
            </a:p>
            <a:p>
              <a:pPr algn="just">
                <a:buFontTx/>
                <a:buNone/>
              </a:pPr>
              <a:endParaRPr kumimoji="1" lang="zh-CN" altLang="en-US" sz="1500">
                <a:latin typeface="Times New Roman" pitchFamily="18" charset="0"/>
                <a:ea typeface="宋体" pitchFamily="2" charset="-122"/>
              </a:endParaRPr>
            </a:p>
          </p:txBody>
        </p:sp>
        <p:sp>
          <p:nvSpPr>
            <p:cNvPr id="66603" name="Line 43"/>
            <p:cNvSpPr>
              <a:spLocks noChangeShapeType="1"/>
            </p:cNvSpPr>
            <p:nvPr/>
          </p:nvSpPr>
          <p:spPr bwMode="auto">
            <a:xfrm>
              <a:off x="3756" y="920"/>
              <a:ext cx="0" cy="19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604" name="Text Box 44"/>
            <p:cNvSpPr txBox="1">
              <a:spLocks noChangeArrowheads="1"/>
            </p:cNvSpPr>
            <p:nvPr/>
          </p:nvSpPr>
          <p:spPr bwMode="auto">
            <a:xfrm>
              <a:off x="2771" y="525"/>
              <a:ext cx="75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zh-CN" altLang="en-US" sz="2000" b="1">
                  <a:latin typeface="Times New Roman" pitchFamily="18" charset="0"/>
                  <a:ea typeface="宋体" pitchFamily="2" charset="-122"/>
                </a:rPr>
                <a:t>衍射屏</a:t>
              </a:r>
              <a:endParaRPr kumimoji="1" lang="zh-CN" altLang="en-US" sz="1600" b="1">
                <a:latin typeface="Times New Roman" pitchFamily="18" charset="0"/>
                <a:ea typeface="宋体" pitchFamily="2" charset="-122"/>
              </a:endParaRPr>
            </a:p>
          </p:txBody>
        </p:sp>
        <p:sp>
          <p:nvSpPr>
            <p:cNvPr id="66605" name="Text Box 45"/>
            <p:cNvSpPr txBox="1">
              <a:spLocks noChangeArrowheads="1"/>
            </p:cNvSpPr>
            <p:nvPr/>
          </p:nvSpPr>
          <p:spPr bwMode="auto">
            <a:xfrm>
              <a:off x="3280" y="480"/>
              <a:ext cx="519"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zh-CN" altLang="en-US" sz="2000" b="1">
                  <a:latin typeface="Times New Roman" pitchFamily="18" charset="0"/>
                  <a:ea typeface="宋体" pitchFamily="2" charset="-122"/>
                </a:rPr>
                <a:t>透镜</a:t>
              </a:r>
            </a:p>
          </p:txBody>
        </p:sp>
        <p:sp>
          <p:nvSpPr>
            <p:cNvPr id="66606" name="Text Box 46"/>
            <p:cNvSpPr txBox="1">
              <a:spLocks noChangeArrowheads="1"/>
            </p:cNvSpPr>
            <p:nvPr/>
          </p:nvSpPr>
          <p:spPr bwMode="auto">
            <a:xfrm>
              <a:off x="3799" y="347"/>
              <a:ext cx="654"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zh-CN" altLang="en-US" sz="2000" b="1">
                  <a:latin typeface="Times New Roman" pitchFamily="18" charset="0"/>
                  <a:ea typeface="宋体" pitchFamily="2" charset="-122"/>
                </a:rPr>
                <a:t>观测屏</a:t>
              </a:r>
            </a:p>
          </p:txBody>
        </p:sp>
        <p:sp>
          <p:nvSpPr>
            <p:cNvPr id="66607" name="Line 47"/>
            <p:cNvSpPr>
              <a:spLocks noChangeShapeType="1"/>
            </p:cNvSpPr>
            <p:nvPr/>
          </p:nvSpPr>
          <p:spPr bwMode="auto">
            <a:xfrm>
              <a:off x="4369" y="1478"/>
              <a:ext cx="3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608" name="Text Box 48"/>
            <p:cNvSpPr txBox="1">
              <a:spLocks noChangeArrowheads="1"/>
            </p:cNvSpPr>
            <p:nvPr/>
          </p:nvSpPr>
          <p:spPr bwMode="auto">
            <a:xfrm>
              <a:off x="4531" y="1183"/>
              <a:ext cx="218" cy="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endParaRPr kumimoji="1" lang="zh-CN" altLang="en-US" sz="1000">
                <a:latin typeface="Times New Roman" pitchFamily="18" charset="0"/>
                <a:ea typeface="宋体" pitchFamily="2" charset="-122"/>
              </a:endParaRPr>
            </a:p>
          </p:txBody>
        </p:sp>
        <p:sp>
          <p:nvSpPr>
            <p:cNvPr id="66609" name="Text Box 49"/>
            <p:cNvSpPr txBox="1">
              <a:spLocks noChangeArrowheads="1"/>
            </p:cNvSpPr>
            <p:nvPr/>
          </p:nvSpPr>
          <p:spPr bwMode="auto">
            <a:xfrm>
              <a:off x="4448" y="1099"/>
              <a:ext cx="469"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000" b="1">
                  <a:solidFill>
                    <a:srgbClr val="000000"/>
                  </a:solidFill>
                  <a:latin typeface="宋体" pitchFamily="2" charset="-122"/>
                  <a:ea typeface="宋体" pitchFamily="2" charset="-122"/>
                </a:rPr>
                <a:t>Δ</a:t>
              </a:r>
              <a:r>
                <a:rPr kumimoji="1" lang="en-US" altLang="zh-CN" sz="2000" b="1" i="1">
                  <a:solidFill>
                    <a:srgbClr val="000000"/>
                  </a:solidFill>
                  <a:latin typeface="Times New Roman" pitchFamily="18" charset="0"/>
                  <a:ea typeface="宋体" pitchFamily="2" charset="-122"/>
                </a:rPr>
                <a:t>x</a:t>
              </a:r>
              <a:r>
                <a:rPr kumimoji="1" lang="en-US" altLang="zh-CN" sz="2000" b="1" i="1" baseline="-25000">
                  <a:solidFill>
                    <a:srgbClr val="000000"/>
                  </a:solidFill>
                  <a:latin typeface="Times New Roman" pitchFamily="18" charset="0"/>
                  <a:ea typeface="宋体" pitchFamily="2" charset="-122"/>
                </a:rPr>
                <a:t>0</a:t>
              </a:r>
              <a:endParaRPr kumimoji="1" lang="en-US" altLang="zh-CN" sz="2000" b="1" i="1">
                <a:solidFill>
                  <a:srgbClr val="000000"/>
                </a:solidFill>
                <a:latin typeface="Times New Roman" pitchFamily="18" charset="0"/>
                <a:ea typeface="宋体" pitchFamily="2" charset="-122"/>
              </a:endParaRPr>
            </a:p>
          </p:txBody>
        </p:sp>
        <p:sp>
          <p:nvSpPr>
            <p:cNvPr id="66610" name="Line 50"/>
            <p:cNvSpPr>
              <a:spLocks noChangeShapeType="1"/>
            </p:cNvSpPr>
            <p:nvPr/>
          </p:nvSpPr>
          <p:spPr bwMode="auto">
            <a:xfrm>
              <a:off x="4626" y="1289"/>
              <a:ext cx="0" cy="18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611" name="Line 51"/>
            <p:cNvSpPr>
              <a:spLocks noChangeShapeType="1"/>
            </p:cNvSpPr>
            <p:nvPr/>
          </p:nvSpPr>
          <p:spPr bwMode="auto">
            <a:xfrm flipV="1">
              <a:off x="4621" y="966"/>
              <a:ext cx="0" cy="20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612" name="Line 52"/>
            <p:cNvSpPr>
              <a:spLocks noChangeShapeType="1"/>
            </p:cNvSpPr>
            <p:nvPr/>
          </p:nvSpPr>
          <p:spPr bwMode="auto">
            <a:xfrm>
              <a:off x="3436" y="1752"/>
              <a:ext cx="0" cy="29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613" name="Text Box 53"/>
            <p:cNvSpPr txBox="1">
              <a:spLocks noChangeArrowheads="1"/>
            </p:cNvSpPr>
            <p:nvPr/>
          </p:nvSpPr>
          <p:spPr bwMode="auto">
            <a:xfrm>
              <a:off x="3755" y="1830"/>
              <a:ext cx="296"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zh-CN" altLang="en-US" b="1" i="1">
                  <a:latin typeface="Times New Roman" pitchFamily="18" charset="0"/>
                  <a:ea typeface="宋体" pitchFamily="2" charset="-122"/>
                </a:rPr>
                <a:t> </a:t>
              </a:r>
              <a:r>
                <a:rPr kumimoji="1" lang="en-US" altLang="zh-CN" sz="2400" b="1" i="1">
                  <a:latin typeface="Times New Roman" pitchFamily="18" charset="0"/>
                  <a:ea typeface="宋体" pitchFamily="2" charset="-122"/>
                </a:rPr>
                <a:t>f</a:t>
              </a:r>
            </a:p>
          </p:txBody>
        </p:sp>
        <p:sp>
          <p:nvSpPr>
            <p:cNvPr id="66614" name="Line 54"/>
            <p:cNvSpPr>
              <a:spLocks noChangeShapeType="1"/>
            </p:cNvSpPr>
            <p:nvPr/>
          </p:nvSpPr>
          <p:spPr bwMode="auto">
            <a:xfrm>
              <a:off x="3961" y="1946"/>
              <a:ext cx="40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615" name="Line 55"/>
            <p:cNvSpPr>
              <a:spLocks noChangeShapeType="1"/>
            </p:cNvSpPr>
            <p:nvPr/>
          </p:nvSpPr>
          <p:spPr bwMode="auto">
            <a:xfrm flipH="1">
              <a:off x="3436" y="1946"/>
              <a:ext cx="397"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616" name="Line 56"/>
            <p:cNvSpPr>
              <a:spLocks noChangeShapeType="1"/>
            </p:cNvSpPr>
            <p:nvPr/>
          </p:nvSpPr>
          <p:spPr bwMode="auto">
            <a:xfrm>
              <a:off x="3436" y="1222"/>
              <a:ext cx="31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617" name="Text Box 57"/>
            <p:cNvSpPr txBox="1">
              <a:spLocks noChangeArrowheads="1"/>
            </p:cNvSpPr>
            <p:nvPr/>
          </p:nvSpPr>
          <p:spPr bwMode="auto">
            <a:xfrm>
              <a:off x="3978" y="1016"/>
              <a:ext cx="2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kumimoji="1" lang="zh-CN" altLang="en-US" sz="2000" b="1" i="1">
                  <a:latin typeface="Times New Roman" pitchFamily="18" charset="0"/>
                  <a:ea typeface="宋体" pitchFamily="2" charset="-122"/>
                  <a:sym typeface="Symbol" pitchFamily="18" charset="2"/>
                </a:rPr>
                <a:t></a:t>
              </a:r>
              <a:r>
                <a:rPr kumimoji="1" lang="en-US" altLang="zh-CN" sz="2000" b="1" baseline="-25000">
                  <a:latin typeface="Times New Roman" pitchFamily="18" charset="0"/>
                  <a:ea typeface="宋体" pitchFamily="2" charset="-122"/>
                  <a:sym typeface="Symbol" pitchFamily="18" charset="2"/>
                </a:rPr>
                <a:t>1</a:t>
              </a:r>
              <a:endParaRPr kumimoji="1" lang="en-US" altLang="zh-CN" sz="2000">
                <a:latin typeface="Times New Roman" pitchFamily="18" charset="0"/>
                <a:ea typeface="宋体" pitchFamily="2" charset="-122"/>
              </a:endParaRPr>
            </a:p>
          </p:txBody>
        </p:sp>
        <p:graphicFrame>
          <p:nvGraphicFramePr>
            <p:cNvPr id="66618" name="Object 58"/>
            <p:cNvGraphicFramePr>
              <a:graphicFrameLocks noChangeAspect="1"/>
            </p:cNvGraphicFramePr>
            <p:nvPr/>
          </p:nvGraphicFramePr>
          <p:xfrm>
            <a:off x="3744" y="1462"/>
            <a:ext cx="189" cy="151"/>
          </p:xfrm>
          <a:graphic>
            <a:graphicData uri="http://schemas.openxmlformats.org/presentationml/2006/ole">
              <mc:AlternateContent xmlns:mc="http://schemas.openxmlformats.org/markup-compatibility/2006">
                <mc:Choice xmlns:v="urn:schemas-microsoft-com:vml" Requires="v">
                  <p:oleObj spid="_x0000_s368804" name="Equation" r:id="rId4" imgW="634725" imgH="457002" progId="">
                    <p:embed/>
                  </p:oleObj>
                </mc:Choice>
                <mc:Fallback>
                  <p:oleObj name="Equation" r:id="rId4" imgW="634725" imgH="457002" progId="">
                    <p:embed/>
                    <p:pic>
                      <p:nvPicPr>
                        <p:cNvPr id="66618"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1462"/>
                          <a:ext cx="18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66619" name="Object 59"/>
            <p:cNvGraphicFramePr>
              <a:graphicFrameLocks noChangeAspect="1"/>
            </p:cNvGraphicFramePr>
            <p:nvPr/>
          </p:nvGraphicFramePr>
          <p:xfrm>
            <a:off x="3638" y="771"/>
            <a:ext cx="188" cy="132"/>
          </p:xfrm>
          <a:graphic>
            <a:graphicData uri="http://schemas.openxmlformats.org/presentationml/2006/ole">
              <mc:AlternateContent xmlns:mc="http://schemas.openxmlformats.org/markup-compatibility/2006">
                <mc:Choice xmlns:v="urn:schemas-microsoft-com:vml" Requires="v">
                  <p:oleObj spid="_x0000_s368805" name="公式" r:id="rId6" imgW="533169" imgH="342751" progId="">
                    <p:embed/>
                  </p:oleObj>
                </mc:Choice>
                <mc:Fallback>
                  <p:oleObj name="公式" r:id="rId6" imgW="533169" imgH="342751" progId="">
                    <p:embed/>
                    <p:pic>
                      <p:nvPicPr>
                        <p:cNvPr id="66619" name="Object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8" y="771"/>
                          <a:ext cx="188" cy="1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6620" name="Rectangle 60"/>
          <p:cNvSpPr>
            <a:spLocks noChangeArrowheads="1"/>
          </p:cNvSpPr>
          <p:nvPr/>
        </p:nvSpPr>
        <p:spPr bwMode="auto">
          <a:xfrm>
            <a:off x="990600" y="1219200"/>
            <a:ext cx="2039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buFontTx/>
              <a:buNone/>
            </a:pPr>
            <a:r>
              <a:rPr kumimoji="1" lang="en-US" altLang="zh-CN" sz="2800" b="1" i="1" u="sng" dirty="0">
                <a:solidFill>
                  <a:srgbClr val="C00000"/>
                </a:solidFill>
                <a:latin typeface="Times New Roman" pitchFamily="18" charset="0"/>
                <a:ea typeface="楷体_GB2312" pitchFamily="49" charset="-122"/>
              </a:rPr>
              <a:t>A</a:t>
            </a:r>
            <a:r>
              <a:rPr kumimoji="1" lang="en-US" altLang="zh-CN" sz="2800" b="1" u="sng" dirty="0">
                <a:solidFill>
                  <a:srgbClr val="C00000"/>
                </a:solidFill>
                <a:latin typeface="Times New Roman" pitchFamily="18" charset="0"/>
                <a:ea typeface="楷体_GB2312" pitchFamily="49" charset="-122"/>
              </a:rPr>
              <a:t>.</a:t>
            </a:r>
            <a:r>
              <a:rPr kumimoji="1" lang="en-US" altLang="zh-CN" sz="3200" b="1" u="sng" dirty="0">
                <a:solidFill>
                  <a:srgbClr val="C00000"/>
                </a:solidFill>
                <a:latin typeface="Times New Roman" pitchFamily="18" charset="0"/>
                <a:ea typeface="楷体_GB2312" pitchFamily="49" charset="-122"/>
              </a:rPr>
              <a:t> </a:t>
            </a:r>
            <a:r>
              <a:rPr kumimoji="1" lang="zh-CN" altLang="en-US" sz="2800" b="1" u="sng" dirty="0">
                <a:solidFill>
                  <a:srgbClr val="C00000"/>
                </a:solidFill>
                <a:latin typeface="宋体" pitchFamily="2" charset="-122"/>
                <a:ea typeface="宋体" pitchFamily="2" charset="-122"/>
              </a:rPr>
              <a:t>中央明纹</a:t>
            </a:r>
          </a:p>
        </p:txBody>
      </p:sp>
      <p:sp>
        <p:nvSpPr>
          <p:cNvPr id="66625" name="Rectangle 65"/>
          <p:cNvSpPr>
            <a:spLocks noChangeArrowheads="1"/>
          </p:cNvSpPr>
          <p:nvPr/>
        </p:nvSpPr>
        <p:spPr bwMode="auto">
          <a:xfrm>
            <a:off x="450850" y="3978275"/>
            <a:ext cx="3211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1" lang="zh-CN" altLang="en-US" sz="2800" b="1">
                <a:solidFill>
                  <a:srgbClr val="000066"/>
                </a:solidFill>
                <a:latin typeface="Times New Roman" pitchFamily="18" charset="0"/>
                <a:ea typeface="楷体_GB2312" pitchFamily="49" charset="-122"/>
              </a:rPr>
              <a:t> </a:t>
            </a:r>
            <a:r>
              <a:rPr kumimoji="1" lang="zh-CN" altLang="en-US" sz="2800" b="1">
                <a:solidFill>
                  <a:schemeClr val="tx2"/>
                </a:solidFill>
                <a:latin typeface="宋体" pitchFamily="2" charset="-122"/>
                <a:ea typeface="宋体" pitchFamily="2" charset="-122"/>
              </a:rPr>
              <a:t>由  </a:t>
            </a:r>
            <a:r>
              <a:rPr kumimoji="1" lang="zh-CN" altLang="en-US" sz="2800" b="1">
                <a:solidFill>
                  <a:srgbClr val="000066"/>
                </a:solidFill>
                <a:latin typeface="Times New Roman" pitchFamily="18" charset="0"/>
                <a:ea typeface="楷体_GB2312" pitchFamily="49" charset="-122"/>
              </a:rPr>
              <a:t>                         </a:t>
            </a:r>
          </a:p>
        </p:txBody>
      </p:sp>
      <p:graphicFrame>
        <p:nvGraphicFramePr>
          <p:cNvPr id="66626" name="Object 66"/>
          <p:cNvGraphicFramePr>
            <a:graphicFrameLocks noChangeAspect="1"/>
          </p:cNvGraphicFramePr>
          <p:nvPr/>
        </p:nvGraphicFramePr>
        <p:xfrm>
          <a:off x="1752600" y="3124200"/>
          <a:ext cx="1689100" cy="508000"/>
        </p:xfrm>
        <a:graphic>
          <a:graphicData uri="http://schemas.openxmlformats.org/presentationml/2006/ole">
            <mc:AlternateContent xmlns:mc="http://schemas.openxmlformats.org/markup-compatibility/2006">
              <mc:Choice xmlns:v="urn:schemas-microsoft-com:vml" Requires="v">
                <p:oleObj spid="_x0000_s368806" name="Equation" r:id="rId8" imgW="1689100" imgH="508000" progId="">
                  <p:embed/>
                </p:oleObj>
              </mc:Choice>
              <mc:Fallback>
                <p:oleObj name="Equation" r:id="rId8" imgW="1689100" imgH="508000" progId="">
                  <p:embed/>
                  <p:pic>
                    <p:nvPicPr>
                      <p:cNvPr id="66626"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3124200"/>
                        <a:ext cx="16891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27" name="Rectangle 67"/>
          <p:cNvSpPr>
            <a:spLocks noChangeArrowheads="1"/>
          </p:cNvSpPr>
          <p:nvPr/>
        </p:nvSpPr>
        <p:spPr bwMode="auto">
          <a:xfrm>
            <a:off x="533400" y="4876800"/>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1" lang="zh-CN" altLang="en-US" sz="2800" b="1">
                <a:solidFill>
                  <a:srgbClr val="000066"/>
                </a:solidFill>
                <a:latin typeface="Times New Roman" pitchFamily="18" charset="0"/>
                <a:ea typeface="宋体" pitchFamily="2" charset="-122"/>
              </a:rPr>
              <a:t>得：</a:t>
            </a:r>
          </a:p>
        </p:txBody>
      </p:sp>
      <p:graphicFrame>
        <p:nvGraphicFramePr>
          <p:cNvPr id="66628" name="Object 68"/>
          <p:cNvGraphicFramePr>
            <a:graphicFrameLocks noChangeAspect="1"/>
          </p:cNvGraphicFramePr>
          <p:nvPr/>
        </p:nvGraphicFramePr>
        <p:xfrm>
          <a:off x="1635125" y="4868863"/>
          <a:ext cx="1409700" cy="1181100"/>
        </p:xfrm>
        <a:graphic>
          <a:graphicData uri="http://schemas.openxmlformats.org/presentationml/2006/ole">
            <mc:AlternateContent xmlns:mc="http://schemas.openxmlformats.org/markup-compatibility/2006">
              <mc:Choice xmlns:v="urn:schemas-microsoft-com:vml" Requires="v">
                <p:oleObj spid="_x0000_s368807" name="Equation" r:id="rId10" imgW="469696" imgH="393529" progId="">
                  <p:embed/>
                </p:oleObj>
              </mc:Choice>
              <mc:Fallback>
                <p:oleObj name="Equation" r:id="rId10" imgW="469696" imgH="393529" progId="">
                  <p:embed/>
                  <p:pic>
                    <p:nvPicPr>
                      <p:cNvPr id="66628" name="Object 6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5125" y="4868863"/>
                        <a:ext cx="1409700"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29" name="Rectangle 69"/>
          <p:cNvSpPr>
            <a:spLocks noChangeArrowheads="1"/>
          </p:cNvSpPr>
          <p:nvPr/>
        </p:nvSpPr>
        <p:spPr bwMode="auto">
          <a:xfrm>
            <a:off x="3497263" y="5638800"/>
            <a:ext cx="35956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buFontTx/>
              <a:buNone/>
            </a:pPr>
            <a:r>
              <a:rPr kumimoji="1" lang="zh-CN" altLang="en-US" sz="2800" b="1">
                <a:solidFill>
                  <a:srgbClr val="0000FF"/>
                </a:solidFill>
                <a:latin typeface="宋体" pitchFamily="2" charset="-122"/>
                <a:ea typeface="宋体" pitchFamily="2" charset="-122"/>
              </a:rPr>
              <a:t>中央明纹的</a:t>
            </a:r>
            <a:r>
              <a:rPr kumimoji="1" lang="zh-CN" altLang="en-US" sz="3200" b="1">
                <a:solidFill>
                  <a:srgbClr val="0000FF"/>
                </a:solidFill>
                <a:latin typeface="Times New Roman" pitchFamily="18" charset="0"/>
                <a:ea typeface="楷体_GB2312" pitchFamily="49" charset="-122"/>
              </a:rPr>
              <a:t>半角宽度</a:t>
            </a:r>
          </a:p>
        </p:txBody>
      </p:sp>
      <p:grpSp>
        <p:nvGrpSpPr>
          <p:cNvPr id="66631" name="Group 71"/>
          <p:cNvGrpSpPr>
            <a:grpSpLocks/>
          </p:cNvGrpSpPr>
          <p:nvPr/>
        </p:nvGrpSpPr>
        <p:grpSpPr bwMode="auto">
          <a:xfrm>
            <a:off x="679450" y="1825625"/>
            <a:ext cx="7772400" cy="604838"/>
            <a:chOff x="428" y="1150"/>
            <a:chExt cx="4896" cy="381"/>
          </a:xfrm>
        </p:grpSpPr>
        <p:sp>
          <p:nvSpPr>
            <p:cNvPr id="66622" name="Rectangle 62"/>
            <p:cNvSpPr>
              <a:spLocks noChangeArrowheads="1"/>
            </p:cNvSpPr>
            <p:nvPr/>
          </p:nvSpPr>
          <p:spPr bwMode="auto">
            <a:xfrm>
              <a:off x="428" y="1150"/>
              <a:ext cx="489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kumimoji="1" lang="zh-CN" altLang="en-US" sz="2800" b="1" dirty="0">
                  <a:solidFill>
                    <a:srgbClr val="000066"/>
                  </a:solidFill>
                  <a:latin typeface="楷体_GB2312" pitchFamily="49" charset="-122"/>
                  <a:ea typeface="楷体_GB2312" pitchFamily="49" charset="-122"/>
                  <a:sym typeface="Symbol" pitchFamily="18" charset="2"/>
                </a:rPr>
                <a:t>   </a:t>
              </a:r>
              <a:r>
                <a:rPr kumimoji="1" lang="zh-CN" altLang="en-US" sz="2800" b="1" dirty="0">
                  <a:solidFill>
                    <a:schemeClr val="tx2"/>
                  </a:solidFill>
                  <a:latin typeface="宋体" pitchFamily="2" charset="-122"/>
                  <a:ea typeface="宋体" pitchFamily="2" charset="-122"/>
                  <a:sym typeface="Symbol" pitchFamily="18" charset="2"/>
                </a:rPr>
                <a:t>当</a:t>
              </a:r>
              <a:r>
                <a:rPr kumimoji="1" lang="zh-CN" altLang="en-US" sz="2800" b="1" dirty="0">
                  <a:solidFill>
                    <a:schemeClr val="tx2"/>
                  </a:solidFill>
                  <a:latin typeface="楷体_GB2312" pitchFamily="49" charset="-122"/>
                  <a:ea typeface="楷体_GB2312" pitchFamily="49" charset="-122"/>
                  <a:sym typeface="Symbol" pitchFamily="18" charset="2"/>
                </a:rPr>
                <a:t>      </a:t>
              </a:r>
              <a:r>
                <a:rPr kumimoji="1" lang="zh-CN" altLang="en-US" sz="2800" b="1" dirty="0">
                  <a:solidFill>
                    <a:schemeClr val="tx2"/>
                  </a:solidFill>
                  <a:latin typeface="宋体" pitchFamily="2" charset="-122"/>
                  <a:ea typeface="宋体" pitchFamily="2" charset="-122"/>
                </a:rPr>
                <a:t>时，</a:t>
              </a:r>
              <a:r>
                <a:rPr kumimoji="1" lang="en-US" altLang="zh-CN" sz="2800" b="1" dirty="0">
                  <a:solidFill>
                    <a:schemeClr val="tx2"/>
                  </a:solidFill>
                  <a:latin typeface="Times New Roman" pitchFamily="18" charset="0"/>
                  <a:ea typeface="宋体" pitchFamily="2" charset="-122"/>
                </a:rPr>
                <a:t>1 </a:t>
              </a:r>
              <a:r>
                <a:rPr kumimoji="1" lang="zh-CN" altLang="en-US" sz="2800" b="1" dirty="0">
                  <a:solidFill>
                    <a:schemeClr val="tx2"/>
                  </a:solidFill>
                  <a:latin typeface="宋体" pitchFamily="2" charset="-122"/>
                  <a:ea typeface="宋体" pitchFamily="2" charset="-122"/>
                </a:rPr>
                <a:t>级暗纹对应的衍射角</a:t>
              </a:r>
              <a:endParaRPr kumimoji="1" lang="zh-CN" altLang="en-US" sz="2800" b="1" i="1" dirty="0">
                <a:solidFill>
                  <a:schemeClr val="tx2"/>
                </a:solidFill>
                <a:latin typeface="宋体" pitchFamily="2" charset="-122"/>
                <a:ea typeface="宋体" pitchFamily="2" charset="-122"/>
                <a:sym typeface="Symbol" pitchFamily="18" charset="2"/>
              </a:endParaRPr>
            </a:p>
          </p:txBody>
        </p:sp>
        <p:graphicFrame>
          <p:nvGraphicFramePr>
            <p:cNvPr id="66630" name="Object 70"/>
            <p:cNvGraphicFramePr>
              <a:graphicFrameLocks noChangeAspect="1"/>
            </p:cNvGraphicFramePr>
            <p:nvPr/>
          </p:nvGraphicFramePr>
          <p:xfrm>
            <a:off x="1053" y="1213"/>
            <a:ext cx="721" cy="280"/>
          </p:xfrm>
          <a:graphic>
            <a:graphicData uri="http://schemas.openxmlformats.org/presentationml/2006/ole">
              <mc:AlternateContent xmlns:mc="http://schemas.openxmlformats.org/markup-compatibility/2006">
                <mc:Choice xmlns:v="urn:schemas-microsoft-com:vml" Requires="v">
                  <p:oleObj spid="_x0000_s368808" name="Equation" r:id="rId12" imgW="457002" imgH="177723" progId="">
                    <p:embed/>
                  </p:oleObj>
                </mc:Choice>
                <mc:Fallback>
                  <p:oleObj name="Equation" r:id="rId12" imgW="457002" imgH="177723" progId="">
                    <p:embed/>
                    <p:pic>
                      <p:nvPicPr>
                        <p:cNvPr id="66630" name="Object 7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3" y="1213"/>
                          <a:ext cx="721"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6632" name="Object 72"/>
          <p:cNvGraphicFramePr>
            <a:graphicFrameLocks noChangeAspect="1"/>
          </p:cNvGraphicFramePr>
          <p:nvPr/>
        </p:nvGraphicFramePr>
        <p:xfrm>
          <a:off x="1176338" y="3963988"/>
          <a:ext cx="2476500" cy="533400"/>
        </p:xfrm>
        <a:graphic>
          <a:graphicData uri="http://schemas.openxmlformats.org/presentationml/2006/ole">
            <mc:AlternateContent xmlns:mc="http://schemas.openxmlformats.org/markup-compatibility/2006">
              <mc:Choice xmlns:v="urn:schemas-microsoft-com:vml" Requires="v">
                <p:oleObj spid="_x0000_s368809" name="Equation" r:id="rId14" imgW="825142" imgH="177723" progId="">
                  <p:embed/>
                </p:oleObj>
              </mc:Choice>
              <mc:Fallback>
                <p:oleObj name="Equation" r:id="rId14" imgW="825142" imgH="177723" progId="">
                  <p:embed/>
                  <p:pic>
                    <p:nvPicPr>
                      <p:cNvPr id="66632" name="Object 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76338" y="3963988"/>
                        <a:ext cx="24765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 name="Rectangle 63"/>
          <p:cNvSpPr>
            <a:spLocks noChangeArrowheads="1"/>
          </p:cNvSpPr>
          <p:nvPr/>
        </p:nvSpPr>
        <p:spPr bwMode="auto">
          <a:xfrm>
            <a:off x="374510" y="469612"/>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buFontTx/>
              <a:buNone/>
            </a:pPr>
            <a:r>
              <a:rPr kumimoji="1" lang="zh-CN" altLang="en-US" sz="3200" b="1" dirty="0">
                <a:solidFill>
                  <a:srgbClr val="C00000"/>
                </a:solidFill>
                <a:latin typeface="Times New Roman" pitchFamily="18" charset="0"/>
                <a:ea typeface="宋体" pitchFamily="2" charset="-122"/>
              </a:rPr>
              <a:t>明纹宽度</a:t>
            </a:r>
          </a:p>
        </p:txBody>
      </p:sp>
    </p:spTree>
    <p:extLst>
      <p:ext uri="{BB962C8B-B14F-4D97-AF65-F5344CB8AC3E}">
        <p14:creationId xmlns:p14="http://schemas.microsoft.com/office/powerpoint/2010/main" val="2268758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620">
                                            <p:txEl>
                                              <p:pRg st="0" end="0"/>
                                            </p:txEl>
                                          </p:spTgt>
                                        </p:tgtEl>
                                        <p:attrNameLst>
                                          <p:attrName>style.visibility</p:attrName>
                                        </p:attrNameLst>
                                      </p:cBhvr>
                                      <p:to>
                                        <p:strVal val="visible"/>
                                      </p:to>
                                    </p:set>
                                    <p:animEffect transition="in" filter="wipe(left)">
                                      <p:cBhvr>
                                        <p:cTn id="7" dur="500"/>
                                        <p:tgtEl>
                                          <p:spTgt spid="6662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6631"/>
                                        </p:tgtEl>
                                        <p:attrNameLst>
                                          <p:attrName>style.visibility</p:attrName>
                                        </p:attrNameLst>
                                      </p:cBhvr>
                                      <p:to>
                                        <p:strVal val="visible"/>
                                      </p:to>
                                    </p:set>
                                    <p:animEffect transition="in" filter="blinds(horizontal)">
                                      <p:cBhvr>
                                        <p:cTn id="12" dur="500"/>
                                        <p:tgtEl>
                                          <p:spTgt spid="666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6563"/>
                                        </p:tgtEl>
                                        <p:attrNameLst>
                                          <p:attrName>style.visibility</p:attrName>
                                        </p:attrNameLst>
                                      </p:cBhvr>
                                      <p:to>
                                        <p:strVal val="visible"/>
                                      </p:to>
                                    </p:set>
                                    <p:animEffect transition="in" filter="wipe(left)">
                                      <p:cBhvr>
                                        <p:cTn id="17" dur="500"/>
                                        <p:tgtEl>
                                          <p:spTgt spid="665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6626"/>
                                        </p:tgtEl>
                                        <p:attrNameLst>
                                          <p:attrName>style.visibility</p:attrName>
                                        </p:attrNameLst>
                                      </p:cBhvr>
                                      <p:to>
                                        <p:strVal val="visible"/>
                                      </p:to>
                                    </p:set>
                                    <p:animEffect transition="in" filter="wipe(left)">
                                      <p:cBhvr>
                                        <p:cTn id="22" dur="500"/>
                                        <p:tgtEl>
                                          <p:spTgt spid="666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6625">
                                            <p:txEl>
                                              <p:pRg st="0" end="0"/>
                                            </p:txEl>
                                          </p:spTgt>
                                        </p:tgtEl>
                                        <p:attrNameLst>
                                          <p:attrName>style.visibility</p:attrName>
                                        </p:attrNameLst>
                                      </p:cBhvr>
                                      <p:to>
                                        <p:strVal val="visible"/>
                                      </p:to>
                                    </p:set>
                                    <p:animEffect transition="in" filter="wipe(left)">
                                      <p:cBhvr>
                                        <p:cTn id="27" dur="500"/>
                                        <p:tgtEl>
                                          <p:spTgt spid="66625">
                                            <p:txEl>
                                              <p:pRg st="0" end="0"/>
                                            </p:txEl>
                                          </p:spTgt>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66632"/>
                                        </p:tgtEl>
                                        <p:attrNameLst>
                                          <p:attrName>style.visibility</p:attrName>
                                        </p:attrNameLst>
                                      </p:cBhvr>
                                      <p:to>
                                        <p:strVal val="visible"/>
                                      </p:to>
                                    </p:set>
                                    <p:animEffect transition="in" filter="wipe(left)">
                                      <p:cBhvr>
                                        <p:cTn id="31" dur="500"/>
                                        <p:tgtEl>
                                          <p:spTgt spid="6663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6627">
                                            <p:txEl>
                                              <p:pRg st="0" end="0"/>
                                            </p:txEl>
                                          </p:spTgt>
                                        </p:tgtEl>
                                        <p:attrNameLst>
                                          <p:attrName>style.visibility</p:attrName>
                                        </p:attrNameLst>
                                      </p:cBhvr>
                                      <p:to>
                                        <p:strVal val="visible"/>
                                      </p:to>
                                    </p:set>
                                    <p:animEffect transition="in" filter="wipe(left)">
                                      <p:cBhvr>
                                        <p:cTn id="36" dur="500"/>
                                        <p:tgtEl>
                                          <p:spTgt spid="66627">
                                            <p:txEl>
                                              <p:pRg st="0" end="0"/>
                                            </p:txEl>
                                          </p:spTgt>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66628"/>
                                        </p:tgtEl>
                                        <p:attrNameLst>
                                          <p:attrName>style.visibility</p:attrName>
                                        </p:attrNameLst>
                                      </p:cBhvr>
                                      <p:to>
                                        <p:strVal val="visible"/>
                                      </p:to>
                                    </p:set>
                                    <p:animEffect transition="in" filter="wipe(left)">
                                      <p:cBhvr>
                                        <p:cTn id="40" dur="500"/>
                                        <p:tgtEl>
                                          <p:spTgt spid="6662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629">
                                            <p:txEl>
                                              <p:pRg st="0" end="0"/>
                                            </p:txEl>
                                          </p:spTgt>
                                        </p:tgtEl>
                                        <p:attrNameLst>
                                          <p:attrName>style.visibility</p:attrName>
                                        </p:attrNameLst>
                                      </p:cBhvr>
                                      <p:to>
                                        <p:strVal val="visible"/>
                                      </p:to>
                                    </p:set>
                                    <p:animEffect transition="in" filter="wipe(left)">
                                      <p:cBhvr>
                                        <p:cTn id="45" dur="500"/>
                                        <p:tgtEl>
                                          <p:spTgt spid="666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20" grpId="0" build="p" autoUpdateAnimBg="0"/>
      <p:bldP spid="66625" grpId="0" build="p" autoUpdateAnimBg="0"/>
      <p:bldP spid="66627" grpId="0" build="p" autoUpdateAnimBg="0"/>
      <p:bldP spid="66629"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609600" y="1371600"/>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kumimoji="1" lang="zh-CN" altLang="en-US" sz="2800" b="1">
                <a:solidFill>
                  <a:srgbClr val="0000FF"/>
                </a:solidFill>
                <a:latin typeface="方正书宋简体" charset="-122"/>
                <a:ea typeface="宋体" pitchFamily="2" charset="-122"/>
              </a:rPr>
              <a:t>角宽度为</a:t>
            </a:r>
          </a:p>
        </p:txBody>
      </p:sp>
      <p:sp>
        <p:nvSpPr>
          <p:cNvPr id="67587" name="Text Box 3"/>
          <p:cNvSpPr txBox="1">
            <a:spLocks noChangeArrowheads="1"/>
          </p:cNvSpPr>
          <p:nvPr/>
        </p:nvSpPr>
        <p:spPr bwMode="auto">
          <a:xfrm>
            <a:off x="685800" y="2819400"/>
            <a:ext cx="198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kumimoji="1" lang="zh-CN" altLang="en-US" sz="2800" b="1">
                <a:solidFill>
                  <a:srgbClr val="0000FF"/>
                </a:solidFill>
                <a:latin typeface="方正书宋简体" charset="-122"/>
                <a:ea typeface="宋体" pitchFamily="2" charset="-122"/>
              </a:rPr>
              <a:t>线宽度为</a:t>
            </a:r>
          </a:p>
        </p:txBody>
      </p:sp>
      <p:grpSp>
        <p:nvGrpSpPr>
          <p:cNvPr id="67588" name="Group 4"/>
          <p:cNvGrpSpPr>
            <a:grpSpLocks/>
          </p:cNvGrpSpPr>
          <p:nvPr/>
        </p:nvGrpSpPr>
        <p:grpSpPr bwMode="auto">
          <a:xfrm>
            <a:off x="4398963" y="550863"/>
            <a:ext cx="4897437" cy="2725737"/>
            <a:chOff x="2771" y="347"/>
            <a:chExt cx="3085" cy="1717"/>
          </a:xfrm>
        </p:grpSpPr>
        <p:sp>
          <p:nvSpPr>
            <p:cNvPr id="67589" name="Line 5"/>
            <p:cNvSpPr>
              <a:spLocks noChangeShapeType="1"/>
            </p:cNvSpPr>
            <p:nvPr/>
          </p:nvSpPr>
          <p:spPr bwMode="auto">
            <a:xfrm>
              <a:off x="3267" y="747"/>
              <a:ext cx="0" cy="31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590" name="Line 6"/>
            <p:cNvSpPr>
              <a:spLocks noChangeShapeType="1"/>
            </p:cNvSpPr>
            <p:nvPr/>
          </p:nvSpPr>
          <p:spPr bwMode="auto">
            <a:xfrm flipH="1">
              <a:off x="3267" y="1355"/>
              <a:ext cx="0" cy="34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591" name="Line 7"/>
            <p:cNvSpPr>
              <a:spLocks noChangeShapeType="1"/>
            </p:cNvSpPr>
            <p:nvPr/>
          </p:nvSpPr>
          <p:spPr bwMode="auto">
            <a:xfrm>
              <a:off x="2771" y="1065"/>
              <a:ext cx="476"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592" name="Line 8"/>
            <p:cNvSpPr>
              <a:spLocks noChangeShapeType="1"/>
            </p:cNvSpPr>
            <p:nvPr/>
          </p:nvSpPr>
          <p:spPr bwMode="auto">
            <a:xfrm>
              <a:off x="2771" y="1149"/>
              <a:ext cx="476"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593" name="Line 9"/>
            <p:cNvSpPr>
              <a:spLocks noChangeShapeType="1"/>
            </p:cNvSpPr>
            <p:nvPr/>
          </p:nvSpPr>
          <p:spPr bwMode="auto">
            <a:xfrm>
              <a:off x="2771" y="1227"/>
              <a:ext cx="476"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594" name="Line 10"/>
            <p:cNvSpPr>
              <a:spLocks noChangeShapeType="1"/>
            </p:cNvSpPr>
            <p:nvPr/>
          </p:nvSpPr>
          <p:spPr bwMode="auto">
            <a:xfrm>
              <a:off x="2771" y="1299"/>
              <a:ext cx="476"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595" name="Line 11"/>
            <p:cNvSpPr>
              <a:spLocks noChangeShapeType="1"/>
            </p:cNvSpPr>
            <p:nvPr/>
          </p:nvSpPr>
          <p:spPr bwMode="auto">
            <a:xfrm>
              <a:off x="2771" y="1383"/>
              <a:ext cx="476"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596" name="Text Box 12"/>
            <p:cNvSpPr txBox="1">
              <a:spLocks noChangeArrowheads="1"/>
            </p:cNvSpPr>
            <p:nvPr/>
          </p:nvSpPr>
          <p:spPr bwMode="auto">
            <a:xfrm>
              <a:off x="2832" y="826"/>
              <a:ext cx="289"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400" b="1" i="1">
                  <a:solidFill>
                    <a:srgbClr val="0000FF"/>
                  </a:solidFill>
                  <a:latin typeface="宋体" pitchFamily="2" charset="-122"/>
                  <a:ea typeface="宋体" pitchFamily="2" charset="-122"/>
                </a:rPr>
                <a:t>λ</a:t>
              </a:r>
              <a:endParaRPr kumimoji="1" lang="en-US" altLang="zh-CN" sz="2200" b="1" i="1">
                <a:solidFill>
                  <a:srgbClr val="0000FF"/>
                </a:solidFill>
                <a:latin typeface="Times New Roman" pitchFamily="18" charset="0"/>
                <a:ea typeface="宋体" pitchFamily="2" charset="-122"/>
              </a:endParaRPr>
            </a:p>
          </p:txBody>
        </p:sp>
        <p:sp>
          <p:nvSpPr>
            <p:cNvPr id="67597" name="Line 13"/>
            <p:cNvSpPr>
              <a:spLocks noChangeShapeType="1"/>
            </p:cNvSpPr>
            <p:nvPr/>
          </p:nvSpPr>
          <p:spPr bwMode="auto">
            <a:xfrm flipH="1">
              <a:off x="3443" y="713"/>
              <a:ext cx="0" cy="1054"/>
            </a:xfrm>
            <a:prstGeom prst="line">
              <a:avLst/>
            </a:prstGeom>
            <a:noFill/>
            <a:ln w="19050">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598" name="Line 14"/>
            <p:cNvSpPr>
              <a:spLocks noChangeShapeType="1"/>
            </p:cNvSpPr>
            <p:nvPr/>
          </p:nvSpPr>
          <p:spPr bwMode="auto">
            <a:xfrm>
              <a:off x="3717" y="1221"/>
              <a:ext cx="200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599" name="Freeform 15"/>
            <p:cNvSpPr>
              <a:spLocks/>
            </p:cNvSpPr>
            <p:nvPr/>
          </p:nvSpPr>
          <p:spPr bwMode="auto">
            <a:xfrm>
              <a:off x="4467" y="1015"/>
              <a:ext cx="1112" cy="418"/>
            </a:xfrm>
            <a:custGeom>
              <a:avLst/>
              <a:gdLst>
                <a:gd name="T0" fmla="*/ 0 w 915"/>
                <a:gd name="T1" fmla="*/ 0 h 1275"/>
                <a:gd name="T2" fmla="*/ 915 w 915"/>
                <a:gd name="T3" fmla="*/ 630 h 1275"/>
                <a:gd name="T4" fmla="*/ 0 w 915"/>
                <a:gd name="T5" fmla="*/ 1275 h 1275"/>
              </a:gdLst>
              <a:ahLst/>
              <a:cxnLst>
                <a:cxn ang="0">
                  <a:pos x="T0" y="T1"/>
                </a:cxn>
                <a:cxn ang="0">
                  <a:pos x="T2" y="T3"/>
                </a:cxn>
                <a:cxn ang="0">
                  <a:pos x="T4" y="T5"/>
                </a:cxn>
              </a:cxnLst>
              <a:rect l="0" t="0" r="r" b="b"/>
              <a:pathLst>
                <a:path w="915" h="1275">
                  <a:moveTo>
                    <a:pt x="0" y="0"/>
                  </a:moveTo>
                  <a:cubicBezTo>
                    <a:pt x="457" y="209"/>
                    <a:pt x="915" y="418"/>
                    <a:pt x="915" y="630"/>
                  </a:cubicBezTo>
                  <a:cubicBezTo>
                    <a:pt x="915" y="842"/>
                    <a:pt x="152" y="1168"/>
                    <a:pt x="0" y="1275"/>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00" name="Freeform 16"/>
            <p:cNvSpPr>
              <a:spLocks/>
            </p:cNvSpPr>
            <p:nvPr/>
          </p:nvSpPr>
          <p:spPr bwMode="auto">
            <a:xfrm>
              <a:off x="4359" y="474"/>
              <a:ext cx="66" cy="256"/>
            </a:xfrm>
            <a:custGeom>
              <a:avLst/>
              <a:gdLst>
                <a:gd name="T0" fmla="*/ 45 w 152"/>
                <a:gd name="T1" fmla="*/ 0 h 690"/>
                <a:gd name="T2" fmla="*/ 60 w 152"/>
                <a:gd name="T3" fmla="*/ 120 h 690"/>
                <a:gd name="T4" fmla="*/ 150 w 152"/>
                <a:gd name="T5" fmla="*/ 390 h 690"/>
                <a:gd name="T6" fmla="*/ 45 w 152"/>
                <a:gd name="T7" fmla="*/ 615 h 690"/>
                <a:gd name="T8" fmla="*/ 0 w 152"/>
                <a:gd name="T9" fmla="*/ 690 h 690"/>
              </a:gdLst>
              <a:ahLst/>
              <a:cxnLst>
                <a:cxn ang="0">
                  <a:pos x="T0" y="T1"/>
                </a:cxn>
                <a:cxn ang="0">
                  <a:pos x="T2" y="T3"/>
                </a:cxn>
                <a:cxn ang="0">
                  <a:pos x="T4" y="T5"/>
                </a:cxn>
                <a:cxn ang="0">
                  <a:pos x="T6" y="T7"/>
                </a:cxn>
                <a:cxn ang="0">
                  <a:pos x="T8" y="T9"/>
                </a:cxn>
              </a:cxnLst>
              <a:rect l="0" t="0" r="r" b="b"/>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01" name="Freeform 17"/>
            <p:cNvSpPr>
              <a:spLocks/>
            </p:cNvSpPr>
            <p:nvPr/>
          </p:nvSpPr>
          <p:spPr bwMode="auto">
            <a:xfrm flipV="1">
              <a:off x="4359" y="1718"/>
              <a:ext cx="66" cy="256"/>
            </a:xfrm>
            <a:custGeom>
              <a:avLst/>
              <a:gdLst>
                <a:gd name="T0" fmla="*/ 45 w 152"/>
                <a:gd name="T1" fmla="*/ 0 h 690"/>
                <a:gd name="T2" fmla="*/ 60 w 152"/>
                <a:gd name="T3" fmla="*/ 120 h 690"/>
                <a:gd name="T4" fmla="*/ 150 w 152"/>
                <a:gd name="T5" fmla="*/ 390 h 690"/>
                <a:gd name="T6" fmla="*/ 45 w 152"/>
                <a:gd name="T7" fmla="*/ 615 h 690"/>
                <a:gd name="T8" fmla="*/ 0 w 152"/>
                <a:gd name="T9" fmla="*/ 690 h 690"/>
              </a:gdLst>
              <a:ahLst/>
              <a:cxnLst>
                <a:cxn ang="0">
                  <a:pos x="T0" y="T1"/>
                </a:cxn>
                <a:cxn ang="0">
                  <a:pos x="T2" y="T3"/>
                </a:cxn>
                <a:cxn ang="0">
                  <a:pos x="T4" y="T5"/>
                </a:cxn>
                <a:cxn ang="0">
                  <a:pos x="T6" y="T7"/>
                </a:cxn>
                <a:cxn ang="0">
                  <a:pos x="T8" y="T9"/>
                </a:cxn>
              </a:cxnLst>
              <a:rect l="0" t="0" r="r" b="b"/>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02" name="Freeform 18"/>
            <p:cNvSpPr>
              <a:spLocks/>
            </p:cNvSpPr>
            <p:nvPr/>
          </p:nvSpPr>
          <p:spPr bwMode="auto">
            <a:xfrm>
              <a:off x="4359" y="937"/>
              <a:ext cx="118" cy="78"/>
            </a:xfrm>
            <a:custGeom>
              <a:avLst/>
              <a:gdLst>
                <a:gd name="T0" fmla="*/ 97 w 172"/>
                <a:gd name="T1" fmla="*/ 0 h 210"/>
                <a:gd name="T2" fmla="*/ 7 w 172"/>
                <a:gd name="T3" fmla="*/ 75 h 210"/>
                <a:gd name="T4" fmla="*/ 52 w 172"/>
                <a:gd name="T5" fmla="*/ 150 h 210"/>
                <a:gd name="T6" fmla="*/ 172 w 172"/>
                <a:gd name="T7" fmla="*/ 210 h 210"/>
              </a:gdLst>
              <a:ahLst/>
              <a:cxnLst>
                <a:cxn ang="0">
                  <a:pos x="T0" y="T1"/>
                </a:cxn>
                <a:cxn ang="0">
                  <a:pos x="T2" y="T3"/>
                </a:cxn>
                <a:cxn ang="0">
                  <a:pos x="T4" y="T5"/>
                </a:cxn>
                <a:cxn ang="0">
                  <a:pos x="T6" y="T7"/>
                </a:cxn>
              </a:cxnLst>
              <a:rect l="0" t="0" r="r" b="b"/>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03" name="Freeform 19"/>
            <p:cNvSpPr>
              <a:spLocks/>
            </p:cNvSpPr>
            <p:nvPr/>
          </p:nvSpPr>
          <p:spPr bwMode="auto">
            <a:xfrm flipV="1">
              <a:off x="4359" y="1433"/>
              <a:ext cx="118" cy="78"/>
            </a:xfrm>
            <a:custGeom>
              <a:avLst/>
              <a:gdLst>
                <a:gd name="T0" fmla="*/ 97 w 172"/>
                <a:gd name="T1" fmla="*/ 0 h 210"/>
                <a:gd name="T2" fmla="*/ 7 w 172"/>
                <a:gd name="T3" fmla="*/ 75 h 210"/>
                <a:gd name="T4" fmla="*/ 52 w 172"/>
                <a:gd name="T5" fmla="*/ 150 h 210"/>
                <a:gd name="T6" fmla="*/ 172 w 172"/>
                <a:gd name="T7" fmla="*/ 210 h 210"/>
              </a:gdLst>
              <a:ahLst/>
              <a:cxnLst>
                <a:cxn ang="0">
                  <a:pos x="T0" y="T1"/>
                </a:cxn>
                <a:cxn ang="0">
                  <a:pos x="T2" y="T3"/>
                </a:cxn>
                <a:cxn ang="0">
                  <a:pos x="T4" y="T5"/>
                </a:cxn>
                <a:cxn ang="0">
                  <a:pos x="T6" y="T7"/>
                </a:cxn>
              </a:cxnLst>
              <a:rect l="0" t="0" r="r" b="b"/>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04" name="Line 20"/>
            <p:cNvSpPr>
              <a:spLocks noChangeShapeType="1"/>
            </p:cNvSpPr>
            <p:nvPr/>
          </p:nvSpPr>
          <p:spPr bwMode="auto">
            <a:xfrm flipV="1">
              <a:off x="3444" y="976"/>
              <a:ext cx="920" cy="24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05" name="Line 21"/>
            <p:cNvSpPr>
              <a:spLocks noChangeShapeType="1"/>
            </p:cNvSpPr>
            <p:nvPr/>
          </p:nvSpPr>
          <p:spPr bwMode="auto">
            <a:xfrm>
              <a:off x="3444" y="1216"/>
              <a:ext cx="920" cy="27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06" name="Freeform 22"/>
            <p:cNvSpPr>
              <a:spLocks/>
            </p:cNvSpPr>
            <p:nvPr/>
          </p:nvSpPr>
          <p:spPr bwMode="auto">
            <a:xfrm>
              <a:off x="3797" y="1132"/>
              <a:ext cx="68" cy="189"/>
            </a:xfrm>
            <a:custGeom>
              <a:avLst/>
              <a:gdLst>
                <a:gd name="T0" fmla="*/ 15 w 92"/>
                <a:gd name="T1" fmla="*/ 0 h 375"/>
                <a:gd name="T2" fmla="*/ 90 w 92"/>
                <a:gd name="T3" fmla="*/ 180 h 375"/>
                <a:gd name="T4" fmla="*/ 0 w 92"/>
                <a:gd name="T5" fmla="*/ 375 h 375"/>
              </a:gdLst>
              <a:ahLst/>
              <a:cxnLst>
                <a:cxn ang="0">
                  <a:pos x="T0" y="T1"/>
                </a:cxn>
                <a:cxn ang="0">
                  <a:pos x="T2" y="T3"/>
                </a:cxn>
                <a:cxn ang="0">
                  <a:pos x="T4" y="T5"/>
                </a:cxn>
              </a:cxnLst>
              <a:rect l="0" t="0" r="r" b="b"/>
              <a:pathLst>
                <a:path w="92" h="375">
                  <a:moveTo>
                    <a:pt x="15" y="0"/>
                  </a:moveTo>
                  <a:cubicBezTo>
                    <a:pt x="53" y="59"/>
                    <a:pt x="92" y="118"/>
                    <a:pt x="90" y="180"/>
                  </a:cubicBezTo>
                  <a:cubicBezTo>
                    <a:pt x="88" y="242"/>
                    <a:pt x="15" y="342"/>
                    <a:pt x="0" y="375"/>
                  </a:cubicBezTo>
                </a:path>
              </a:pathLst>
            </a:custGeom>
            <a:noFill/>
            <a:ln w="19050" cap="flat" cmpd="sng">
              <a:solidFill>
                <a:srgbClr val="FF0000"/>
              </a:solidFill>
              <a:prstDash val="solid"/>
              <a:round/>
              <a:headEnd type="arrow"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07" name="Freeform 23"/>
            <p:cNvSpPr>
              <a:spLocks/>
            </p:cNvSpPr>
            <p:nvPr/>
          </p:nvSpPr>
          <p:spPr bwMode="auto">
            <a:xfrm>
              <a:off x="3885" y="1099"/>
              <a:ext cx="67" cy="122"/>
            </a:xfrm>
            <a:custGeom>
              <a:avLst/>
              <a:gdLst>
                <a:gd name="T0" fmla="*/ 0 w 67"/>
                <a:gd name="T1" fmla="*/ 0 h 255"/>
                <a:gd name="T2" fmla="*/ 60 w 67"/>
                <a:gd name="T3" fmla="*/ 135 h 255"/>
                <a:gd name="T4" fmla="*/ 45 w 67"/>
                <a:gd name="T5" fmla="*/ 255 h 255"/>
              </a:gdLst>
              <a:ahLst/>
              <a:cxnLst>
                <a:cxn ang="0">
                  <a:pos x="T0" y="T1"/>
                </a:cxn>
                <a:cxn ang="0">
                  <a:pos x="T2" y="T3"/>
                </a:cxn>
                <a:cxn ang="0">
                  <a:pos x="T4" y="T5"/>
                </a:cxn>
              </a:cxnLst>
              <a:rect l="0" t="0" r="r" b="b"/>
              <a:pathLst>
                <a:path w="67" h="255">
                  <a:moveTo>
                    <a:pt x="0" y="0"/>
                  </a:moveTo>
                  <a:cubicBezTo>
                    <a:pt x="26" y="46"/>
                    <a:pt x="53" y="93"/>
                    <a:pt x="60" y="135"/>
                  </a:cubicBezTo>
                  <a:cubicBezTo>
                    <a:pt x="67" y="177"/>
                    <a:pt x="47" y="235"/>
                    <a:pt x="45" y="255"/>
                  </a:cubicBezTo>
                </a:path>
              </a:pathLst>
            </a:custGeom>
            <a:noFill/>
            <a:ln w="2857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08" name="Line 24"/>
            <p:cNvSpPr>
              <a:spLocks noChangeShapeType="1"/>
            </p:cNvSpPr>
            <p:nvPr/>
          </p:nvSpPr>
          <p:spPr bwMode="auto">
            <a:xfrm>
              <a:off x="3851" y="1272"/>
              <a:ext cx="0" cy="18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09" name="Text Box 25"/>
            <p:cNvSpPr txBox="1">
              <a:spLocks noChangeArrowheads="1"/>
            </p:cNvSpPr>
            <p:nvPr/>
          </p:nvSpPr>
          <p:spPr bwMode="auto">
            <a:xfrm>
              <a:off x="3906" y="1055"/>
              <a:ext cx="251"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endParaRPr kumimoji="1" lang="zh-CN" altLang="en-US" sz="1000">
                <a:latin typeface="Times New Roman" pitchFamily="18" charset="0"/>
                <a:ea typeface="宋体" pitchFamily="2" charset="-122"/>
              </a:endParaRPr>
            </a:p>
          </p:txBody>
        </p:sp>
        <p:sp>
          <p:nvSpPr>
            <p:cNvPr id="67610" name="Line 26"/>
            <p:cNvSpPr>
              <a:spLocks noChangeShapeType="1"/>
            </p:cNvSpPr>
            <p:nvPr/>
          </p:nvSpPr>
          <p:spPr bwMode="auto">
            <a:xfrm flipV="1">
              <a:off x="3454" y="1009"/>
              <a:ext cx="786" cy="2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11" name="Text Box 27"/>
            <p:cNvSpPr txBox="1">
              <a:spLocks noChangeArrowheads="1"/>
            </p:cNvSpPr>
            <p:nvPr/>
          </p:nvSpPr>
          <p:spPr bwMode="auto">
            <a:xfrm>
              <a:off x="4571" y="754"/>
              <a:ext cx="469"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000" b="1">
                  <a:latin typeface="宋体" pitchFamily="2" charset="-122"/>
                  <a:ea typeface="宋体" pitchFamily="2" charset="-122"/>
                </a:rPr>
                <a:t>Δ</a:t>
              </a:r>
              <a:r>
                <a:rPr kumimoji="1" lang="en-US" altLang="zh-CN" sz="2000" b="1" i="1">
                  <a:latin typeface="Times New Roman" pitchFamily="18" charset="0"/>
                  <a:ea typeface="宋体" pitchFamily="2" charset="-122"/>
                </a:rPr>
                <a:t>x</a:t>
              </a:r>
              <a:endParaRPr kumimoji="1" lang="en-US" altLang="zh-CN" sz="1600" b="1" i="1">
                <a:latin typeface="Times New Roman" pitchFamily="18" charset="0"/>
                <a:ea typeface="宋体" pitchFamily="2" charset="-122"/>
              </a:endParaRPr>
            </a:p>
          </p:txBody>
        </p:sp>
        <p:sp>
          <p:nvSpPr>
            <p:cNvPr id="67612" name="Text Box 28"/>
            <p:cNvSpPr txBox="1">
              <a:spLocks noChangeArrowheads="1"/>
            </p:cNvSpPr>
            <p:nvPr/>
          </p:nvSpPr>
          <p:spPr bwMode="auto">
            <a:xfrm>
              <a:off x="5601" y="1227"/>
              <a:ext cx="255"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400" b="1" i="1">
                  <a:latin typeface="Times New Roman" pitchFamily="18" charset="0"/>
                  <a:ea typeface="宋体" pitchFamily="2" charset="-122"/>
                </a:rPr>
                <a:t>I</a:t>
              </a:r>
              <a:endParaRPr kumimoji="1" lang="en-US" altLang="zh-CN" sz="1600" b="1" i="1">
                <a:latin typeface="Times New Roman" pitchFamily="18" charset="0"/>
                <a:ea typeface="宋体" pitchFamily="2" charset="-122"/>
              </a:endParaRPr>
            </a:p>
          </p:txBody>
        </p:sp>
        <p:sp>
          <p:nvSpPr>
            <p:cNvPr id="67613" name="Text Box 29"/>
            <p:cNvSpPr txBox="1">
              <a:spLocks noChangeArrowheads="1"/>
            </p:cNvSpPr>
            <p:nvPr/>
          </p:nvSpPr>
          <p:spPr bwMode="auto">
            <a:xfrm>
              <a:off x="4213" y="1189"/>
              <a:ext cx="23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000" b="1" i="1">
                  <a:latin typeface="Times New Roman" pitchFamily="18" charset="0"/>
                  <a:ea typeface="宋体" pitchFamily="2" charset="-122"/>
                </a:rPr>
                <a:t>0</a:t>
              </a:r>
            </a:p>
          </p:txBody>
        </p:sp>
        <p:sp>
          <p:nvSpPr>
            <p:cNvPr id="67614" name="Text Box 30"/>
            <p:cNvSpPr txBox="1">
              <a:spLocks noChangeArrowheads="1"/>
            </p:cNvSpPr>
            <p:nvPr/>
          </p:nvSpPr>
          <p:spPr bwMode="auto">
            <a:xfrm>
              <a:off x="4157" y="748"/>
              <a:ext cx="30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000" b="1" i="1">
                  <a:latin typeface="Times New Roman" pitchFamily="18" charset="0"/>
                  <a:ea typeface="宋体" pitchFamily="2" charset="-122"/>
                </a:rPr>
                <a:t>x</a:t>
              </a:r>
              <a:r>
                <a:rPr kumimoji="1" lang="en-US" altLang="zh-CN" sz="2000" b="1" baseline="-25000">
                  <a:latin typeface="Times New Roman" pitchFamily="18" charset="0"/>
                  <a:ea typeface="宋体" pitchFamily="2" charset="-122"/>
                </a:rPr>
                <a:t>1</a:t>
              </a:r>
              <a:endParaRPr kumimoji="1" lang="en-US" altLang="zh-CN" sz="900" b="1" i="1">
                <a:latin typeface="Times New Roman" pitchFamily="18" charset="0"/>
                <a:ea typeface="宋体" pitchFamily="2" charset="-122"/>
              </a:endParaRPr>
            </a:p>
          </p:txBody>
        </p:sp>
        <p:sp>
          <p:nvSpPr>
            <p:cNvPr id="67615" name="Text Box 31"/>
            <p:cNvSpPr txBox="1">
              <a:spLocks noChangeArrowheads="1"/>
            </p:cNvSpPr>
            <p:nvPr/>
          </p:nvSpPr>
          <p:spPr bwMode="auto">
            <a:xfrm>
              <a:off x="4157" y="480"/>
              <a:ext cx="30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000" b="1" i="1">
                  <a:latin typeface="Times New Roman" pitchFamily="18" charset="0"/>
                  <a:ea typeface="宋体" pitchFamily="2" charset="-122"/>
                </a:rPr>
                <a:t>x</a:t>
              </a:r>
              <a:r>
                <a:rPr kumimoji="1" lang="en-US" altLang="zh-CN" sz="2000" b="1" baseline="-25000">
                  <a:latin typeface="Times New Roman" pitchFamily="18" charset="0"/>
                  <a:ea typeface="宋体" pitchFamily="2" charset="-122"/>
                </a:rPr>
                <a:t>2</a:t>
              </a:r>
              <a:endParaRPr kumimoji="1" lang="en-US" altLang="zh-CN" sz="2000" b="1" i="1">
                <a:latin typeface="Times New Roman" pitchFamily="18" charset="0"/>
                <a:ea typeface="宋体" pitchFamily="2" charset="-122"/>
              </a:endParaRPr>
            </a:p>
          </p:txBody>
        </p:sp>
        <p:sp>
          <p:nvSpPr>
            <p:cNvPr id="67616" name="Line 32"/>
            <p:cNvSpPr>
              <a:spLocks noChangeShapeType="1"/>
            </p:cNvSpPr>
            <p:nvPr/>
          </p:nvSpPr>
          <p:spPr bwMode="auto">
            <a:xfrm>
              <a:off x="4364" y="447"/>
              <a:ext cx="0" cy="1599"/>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17" name="Text Box 33"/>
            <p:cNvSpPr txBox="1">
              <a:spLocks noChangeArrowheads="1"/>
            </p:cNvSpPr>
            <p:nvPr/>
          </p:nvSpPr>
          <p:spPr bwMode="auto">
            <a:xfrm>
              <a:off x="4392" y="904"/>
              <a:ext cx="66" cy="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endParaRPr kumimoji="1" lang="zh-CN" altLang="en-US" sz="1000">
                <a:latin typeface="Times New Roman" pitchFamily="18" charset="0"/>
                <a:ea typeface="宋体" pitchFamily="2" charset="-122"/>
              </a:endParaRPr>
            </a:p>
          </p:txBody>
        </p:sp>
        <p:sp>
          <p:nvSpPr>
            <p:cNvPr id="67618" name="Text Box 34"/>
            <p:cNvSpPr txBox="1">
              <a:spLocks noChangeArrowheads="1"/>
            </p:cNvSpPr>
            <p:nvPr/>
          </p:nvSpPr>
          <p:spPr bwMode="auto">
            <a:xfrm>
              <a:off x="4397" y="1473"/>
              <a:ext cx="66" cy="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endParaRPr kumimoji="1" lang="zh-CN" altLang="en-US" sz="1000">
                <a:latin typeface="Times New Roman" pitchFamily="18" charset="0"/>
                <a:ea typeface="宋体" pitchFamily="2" charset="-122"/>
              </a:endParaRPr>
            </a:p>
          </p:txBody>
        </p:sp>
        <p:sp>
          <p:nvSpPr>
            <p:cNvPr id="67619" name="Freeform 35"/>
            <p:cNvSpPr>
              <a:spLocks/>
            </p:cNvSpPr>
            <p:nvPr/>
          </p:nvSpPr>
          <p:spPr bwMode="auto">
            <a:xfrm flipV="1">
              <a:off x="4370" y="1489"/>
              <a:ext cx="134" cy="229"/>
            </a:xfrm>
            <a:custGeom>
              <a:avLst/>
              <a:gdLst>
                <a:gd name="T0" fmla="*/ 0 w 167"/>
                <a:gd name="T1" fmla="*/ 0 h 585"/>
                <a:gd name="T2" fmla="*/ 165 w 167"/>
                <a:gd name="T3" fmla="*/ 315 h 585"/>
                <a:gd name="T4" fmla="*/ 15 w 167"/>
                <a:gd name="T5" fmla="*/ 585 h 585"/>
              </a:gdLst>
              <a:ahLst/>
              <a:cxnLst>
                <a:cxn ang="0">
                  <a:pos x="T0" y="T1"/>
                </a:cxn>
                <a:cxn ang="0">
                  <a:pos x="T2" y="T3"/>
                </a:cxn>
                <a:cxn ang="0">
                  <a:pos x="T4" y="T5"/>
                </a:cxn>
              </a:cxnLst>
              <a:rect l="0" t="0" r="r" b="b"/>
              <a:pathLst>
                <a:path w="167" h="585">
                  <a:moveTo>
                    <a:pt x="0" y="0"/>
                  </a:moveTo>
                  <a:cubicBezTo>
                    <a:pt x="81" y="109"/>
                    <a:pt x="163" y="218"/>
                    <a:pt x="165" y="315"/>
                  </a:cubicBezTo>
                  <a:cubicBezTo>
                    <a:pt x="167" y="412"/>
                    <a:pt x="40" y="540"/>
                    <a:pt x="15" y="585"/>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20" name="Freeform 36"/>
            <p:cNvSpPr>
              <a:spLocks/>
            </p:cNvSpPr>
            <p:nvPr/>
          </p:nvSpPr>
          <p:spPr bwMode="auto">
            <a:xfrm>
              <a:off x="4377" y="720"/>
              <a:ext cx="123" cy="229"/>
            </a:xfrm>
            <a:custGeom>
              <a:avLst/>
              <a:gdLst>
                <a:gd name="T0" fmla="*/ 0 w 167"/>
                <a:gd name="T1" fmla="*/ 0 h 585"/>
                <a:gd name="T2" fmla="*/ 165 w 167"/>
                <a:gd name="T3" fmla="*/ 315 h 585"/>
                <a:gd name="T4" fmla="*/ 15 w 167"/>
                <a:gd name="T5" fmla="*/ 585 h 585"/>
              </a:gdLst>
              <a:ahLst/>
              <a:cxnLst>
                <a:cxn ang="0">
                  <a:pos x="T0" y="T1"/>
                </a:cxn>
                <a:cxn ang="0">
                  <a:pos x="T2" y="T3"/>
                </a:cxn>
                <a:cxn ang="0">
                  <a:pos x="T4" y="T5"/>
                </a:cxn>
              </a:cxnLst>
              <a:rect l="0" t="0" r="r" b="b"/>
              <a:pathLst>
                <a:path w="167" h="585">
                  <a:moveTo>
                    <a:pt x="0" y="0"/>
                  </a:moveTo>
                  <a:cubicBezTo>
                    <a:pt x="81" y="109"/>
                    <a:pt x="163" y="218"/>
                    <a:pt x="165" y="315"/>
                  </a:cubicBezTo>
                  <a:cubicBezTo>
                    <a:pt x="167" y="412"/>
                    <a:pt x="40" y="540"/>
                    <a:pt x="15" y="585"/>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21" name="Line 37"/>
            <p:cNvSpPr>
              <a:spLocks noChangeShapeType="1"/>
            </p:cNvSpPr>
            <p:nvPr/>
          </p:nvSpPr>
          <p:spPr bwMode="auto">
            <a:xfrm>
              <a:off x="4364" y="715"/>
              <a:ext cx="32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22" name="Line 38"/>
            <p:cNvSpPr>
              <a:spLocks noChangeShapeType="1"/>
            </p:cNvSpPr>
            <p:nvPr/>
          </p:nvSpPr>
          <p:spPr bwMode="auto">
            <a:xfrm>
              <a:off x="4375" y="966"/>
              <a:ext cx="32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23" name="Line 39"/>
            <p:cNvSpPr>
              <a:spLocks noChangeShapeType="1"/>
            </p:cNvSpPr>
            <p:nvPr/>
          </p:nvSpPr>
          <p:spPr bwMode="auto">
            <a:xfrm>
              <a:off x="4621" y="715"/>
              <a:ext cx="0" cy="256"/>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24" name="Line 40"/>
            <p:cNvSpPr>
              <a:spLocks noChangeShapeType="1"/>
            </p:cNvSpPr>
            <p:nvPr/>
          </p:nvSpPr>
          <p:spPr bwMode="auto">
            <a:xfrm flipV="1">
              <a:off x="3436" y="715"/>
              <a:ext cx="928" cy="5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25" name="Freeform 41"/>
            <p:cNvSpPr>
              <a:spLocks/>
            </p:cNvSpPr>
            <p:nvPr/>
          </p:nvSpPr>
          <p:spPr bwMode="auto">
            <a:xfrm>
              <a:off x="3710" y="1072"/>
              <a:ext cx="28" cy="73"/>
            </a:xfrm>
            <a:custGeom>
              <a:avLst/>
              <a:gdLst>
                <a:gd name="T0" fmla="*/ 0 w 75"/>
                <a:gd name="T1" fmla="*/ 0 h 195"/>
                <a:gd name="T2" fmla="*/ 60 w 75"/>
                <a:gd name="T3" fmla="*/ 105 h 195"/>
                <a:gd name="T4" fmla="*/ 75 w 75"/>
                <a:gd name="T5" fmla="*/ 195 h 195"/>
              </a:gdLst>
              <a:ahLst/>
              <a:cxnLst>
                <a:cxn ang="0">
                  <a:pos x="T0" y="T1"/>
                </a:cxn>
                <a:cxn ang="0">
                  <a:pos x="T2" y="T3"/>
                </a:cxn>
                <a:cxn ang="0">
                  <a:pos x="T4" y="T5"/>
                </a:cxn>
              </a:cxnLst>
              <a:rect l="0" t="0" r="r" b="b"/>
              <a:pathLst>
                <a:path w="75" h="195">
                  <a:moveTo>
                    <a:pt x="0" y="0"/>
                  </a:moveTo>
                  <a:cubicBezTo>
                    <a:pt x="24" y="36"/>
                    <a:pt x="48" y="73"/>
                    <a:pt x="60" y="105"/>
                  </a:cubicBezTo>
                  <a:cubicBezTo>
                    <a:pt x="72" y="137"/>
                    <a:pt x="73" y="180"/>
                    <a:pt x="75" y="195"/>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26" name="Freeform 42"/>
            <p:cNvSpPr>
              <a:spLocks/>
            </p:cNvSpPr>
            <p:nvPr/>
          </p:nvSpPr>
          <p:spPr bwMode="auto">
            <a:xfrm>
              <a:off x="3738" y="1061"/>
              <a:ext cx="28" cy="72"/>
            </a:xfrm>
            <a:custGeom>
              <a:avLst/>
              <a:gdLst>
                <a:gd name="T0" fmla="*/ 0 w 75"/>
                <a:gd name="T1" fmla="*/ 0 h 195"/>
                <a:gd name="T2" fmla="*/ 60 w 75"/>
                <a:gd name="T3" fmla="*/ 105 h 195"/>
                <a:gd name="T4" fmla="*/ 75 w 75"/>
                <a:gd name="T5" fmla="*/ 195 h 195"/>
              </a:gdLst>
              <a:ahLst/>
              <a:cxnLst>
                <a:cxn ang="0">
                  <a:pos x="T0" y="T1"/>
                </a:cxn>
                <a:cxn ang="0">
                  <a:pos x="T2" y="T3"/>
                </a:cxn>
                <a:cxn ang="0">
                  <a:pos x="T4" y="T5"/>
                </a:cxn>
              </a:cxnLst>
              <a:rect l="0" t="0" r="r" b="b"/>
              <a:pathLst>
                <a:path w="75" h="195">
                  <a:moveTo>
                    <a:pt x="0" y="0"/>
                  </a:moveTo>
                  <a:cubicBezTo>
                    <a:pt x="24" y="36"/>
                    <a:pt x="48" y="73"/>
                    <a:pt x="60" y="105"/>
                  </a:cubicBezTo>
                  <a:cubicBezTo>
                    <a:pt x="72" y="137"/>
                    <a:pt x="73" y="166"/>
                    <a:pt x="75" y="195"/>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27" name="Text Box 43"/>
            <p:cNvSpPr txBox="1">
              <a:spLocks noChangeArrowheads="1"/>
            </p:cNvSpPr>
            <p:nvPr/>
          </p:nvSpPr>
          <p:spPr bwMode="auto">
            <a:xfrm>
              <a:off x="3620" y="759"/>
              <a:ext cx="354"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endParaRPr kumimoji="1" lang="zh-CN" altLang="en-US" sz="1500">
                <a:latin typeface="宋体" pitchFamily="2" charset="-122"/>
                <a:ea typeface="宋体" pitchFamily="2" charset="-122"/>
              </a:endParaRPr>
            </a:p>
            <a:p>
              <a:pPr algn="just">
                <a:buFontTx/>
                <a:buNone/>
              </a:pPr>
              <a:endParaRPr kumimoji="1" lang="zh-CN" altLang="en-US" sz="1500">
                <a:latin typeface="Times New Roman" pitchFamily="18" charset="0"/>
                <a:ea typeface="宋体" pitchFamily="2" charset="-122"/>
              </a:endParaRPr>
            </a:p>
            <a:p>
              <a:pPr algn="just">
                <a:buFontTx/>
                <a:buNone/>
              </a:pPr>
              <a:endParaRPr kumimoji="1" lang="zh-CN" altLang="en-US" sz="1500">
                <a:latin typeface="Times New Roman" pitchFamily="18" charset="0"/>
                <a:ea typeface="宋体" pitchFamily="2" charset="-122"/>
              </a:endParaRPr>
            </a:p>
          </p:txBody>
        </p:sp>
        <p:sp>
          <p:nvSpPr>
            <p:cNvPr id="67628" name="Line 44"/>
            <p:cNvSpPr>
              <a:spLocks noChangeShapeType="1"/>
            </p:cNvSpPr>
            <p:nvPr/>
          </p:nvSpPr>
          <p:spPr bwMode="auto">
            <a:xfrm>
              <a:off x="3756" y="920"/>
              <a:ext cx="0" cy="19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29" name="Text Box 45"/>
            <p:cNvSpPr txBox="1">
              <a:spLocks noChangeArrowheads="1"/>
            </p:cNvSpPr>
            <p:nvPr/>
          </p:nvSpPr>
          <p:spPr bwMode="auto">
            <a:xfrm>
              <a:off x="2771" y="525"/>
              <a:ext cx="75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zh-CN" altLang="en-US" sz="2000" b="1">
                  <a:latin typeface="Times New Roman" pitchFamily="18" charset="0"/>
                  <a:ea typeface="宋体" pitchFamily="2" charset="-122"/>
                </a:rPr>
                <a:t>衍射屏</a:t>
              </a:r>
              <a:endParaRPr kumimoji="1" lang="zh-CN" altLang="en-US" sz="1600" b="1">
                <a:latin typeface="Times New Roman" pitchFamily="18" charset="0"/>
                <a:ea typeface="宋体" pitchFamily="2" charset="-122"/>
              </a:endParaRPr>
            </a:p>
          </p:txBody>
        </p:sp>
        <p:sp>
          <p:nvSpPr>
            <p:cNvPr id="67630" name="Text Box 46"/>
            <p:cNvSpPr txBox="1">
              <a:spLocks noChangeArrowheads="1"/>
            </p:cNvSpPr>
            <p:nvPr/>
          </p:nvSpPr>
          <p:spPr bwMode="auto">
            <a:xfrm>
              <a:off x="3280" y="480"/>
              <a:ext cx="519"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zh-CN" altLang="en-US" sz="2000" b="1">
                  <a:latin typeface="Times New Roman" pitchFamily="18" charset="0"/>
                  <a:ea typeface="宋体" pitchFamily="2" charset="-122"/>
                </a:rPr>
                <a:t>透镜</a:t>
              </a:r>
            </a:p>
          </p:txBody>
        </p:sp>
        <p:sp>
          <p:nvSpPr>
            <p:cNvPr id="67631" name="Text Box 47"/>
            <p:cNvSpPr txBox="1">
              <a:spLocks noChangeArrowheads="1"/>
            </p:cNvSpPr>
            <p:nvPr/>
          </p:nvSpPr>
          <p:spPr bwMode="auto">
            <a:xfrm>
              <a:off x="3799" y="347"/>
              <a:ext cx="654"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zh-CN" altLang="en-US" sz="2000" b="1">
                  <a:latin typeface="Times New Roman" pitchFamily="18" charset="0"/>
                  <a:ea typeface="宋体" pitchFamily="2" charset="-122"/>
                </a:rPr>
                <a:t>观测屏</a:t>
              </a:r>
            </a:p>
          </p:txBody>
        </p:sp>
        <p:sp>
          <p:nvSpPr>
            <p:cNvPr id="67632" name="Line 48"/>
            <p:cNvSpPr>
              <a:spLocks noChangeShapeType="1"/>
            </p:cNvSpPr>
            <p:nvPr/>
          </p:nvSpPr>
          <p:spPr bwMode="auto">
            <a:xfrm>
              <a:off x="4369" y="1478"/>
              <a:ext cx="3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33" name="Text Box 49"/>
            <p:cNvSpPr txBox="1">
              <a:spLocks noChangeArrowheads="1"/>
            </p:cNvSpPr>
            <p:nvPr/>
          </p:nvSpPr>
          <p:spPr bwMode="auto">
            <a:xfrm>
              <a:off x="4531" y="1183"/>
              <a:ext cx="218" cy="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endParaRPr kumimoji="1" lang="zh-CN" altLang="en-US" sz="1000">
                <a:latin typeface="Times New Roman" pitchFamily="18" charset="0"/>
                <a:ea typeface="宋体" pitchFamily="2" charset="-122"/>
              </a:endParaRPr>
            </a:p>
          </p:txBody>
        </p:sp>
        <p:sp>
          <p:nvSpPr>
            <p:cNvPr id="67634" name="Text Box 50"/>
            <p:cNvSpPr txBox="1">
              <a:spLocks noChangeArrowheads="1"/>
            </p:cNvSpPr>
            <p:nvPr/>
          </p:nvSpPr>
          <p:spPr bwMode="auto">
            <a:xfrm>
              <a:off x="4448" y="1099"/>
              <a:ext cx="469"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000" b="1">
                  <a:solidFill>
                    <a:srgbClr val="000000"/>
                  </a:solidFill>
                  <a:latin typeface="宋体" pitchFamily="2" charset="-122"/>
                  <a:ea typeface="宋体" pitchFamily="2" charset="-122"/>
                </a:rPr>
                <a:t>Δ</a:t>
              </a:r>
              <a:r>
                <a:rPr kumimoji="1" lang="en-US" altLang="zh-CN" sz="2000" b="1" i="1">
                  <a:solidFill>
                    <a:srgbClr val="000000"/>
                  </a:solidFill>
                  <a:latin typeface="Times New Roman" pitchFamily="18" charset="0"/>
                  <a:ea typeface="宋体" pitchFamily="2" charset="-122"/>
                </a:rPr>
                <a:t>x</a:t>
              </a:r>
              <a:r>
                <a:rPr kumimoji="1" lang="en-US" altLang="zh-CN" sz="2000" b="1" i="1" baseline="-25000">
                  <a:solidFill>
                    <a:srgbClr val="000000"/>
                  </a:solidFill>
                  <a:latin typeface="Times New Roman" pitchFamily="18" charset="0"/>
                  <a:ea typeface="宋体" pitchFamily="2" charset="-122"/>
                </a:rPr>
                <a:t>0</a:t>
              </a:r>
              <a:endParaRPr kumimoji="1" lang="en-US" altLang="zh-CN" sz="2000" b="1" i="1">
                <a:solidFill>
                  <a:srgbClr val="000000"/>
                </a:solidFill>
                <a:latin typeface="Times New Roman" pitchFamily="18" charset="0"/>
                <a:ea typeface="宋体" pitchFamily="2" charset="-122"/>
              </a:endParaRPr>
            </a:p>
          </p:txBody>
        </p:sp>
        <p:sp>
          <p:nvSpPr>
            <p:cNvPr id="67635" name="Line 51"/>
            <p:cNvSpPr>
              <a:spLocks noChangeShapeType="1"/>
            </p:cNvSpPr>
            <p:nvPr/>
          </p:nvSpPr>
          <p:spPr bwMode="auto">
            <a:xfrm>
              <a:off x="4626" y="1289"/>
              <a:ext cx="0" cy="18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36" name="Line 52"/>
            <p:cNvSpPr>
              <a:spLocks noChangeShapeType="1"/>
            </p:cNvSpPr>
            <p:nvPr/>
          </p:nvSpPr>
          <p:spPr bwMode="auto">
            <a:xfrm flipV="1">
              <a:off x="4621" y="966"/>
              <a:ext cx="0" cy="20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37" name="Line 53"/>
            <p:cNvSpPr>
              <a:spLocks noChangeShapeType="1"/>
            </p:cNvSpPr>
            <p:nvPr/>
          </p:nvSpPr>
          <p:spPr bwMode="auto">
            <a:xfrm>
              <a:off x="3436" y="1752"/>
              <a:ext cx="0" cy="29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38" name="Text Box 54"/>
            <p:cNvSpPr txBox="1">
              <a:spLocks noChangeArrowheads="1"/>
            </p:cNvSpPr>
            <p:nvPr/>
          </p:nvSpPr>
          <p:spPr bwMode="auto">
            <a:xfrm>
              <a:off x="3755" y="1830"/>
              <a:ext cx="296"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zh-CN" altLang="en-US" b="1" i="1">
                  <a:latin typeface="Times New Roman" pitchFamily="18" charset="0"/>
                  <a:ea typeface="宋体" pitchFamily="2" charset="-122"/>
                </a:rPr>
                <a:t> </a:t>
              </a:r>
              <a:r>
                <a:rPr kumimoji="1" lang="en-US" altLang="zh-CN" sz="2400" b="1" i="1">
                  <a:latin typeface="Times New Roman" pitchFamily="18" charset="0"/>
                  <a:ea typeface="宋体" pitchFamily="2" charset="-122"/>
                </a:rPr>
                <a:t>f</a:t>
              </a:r>
            </a:p>
          </p:txBody>
        </p:sp>
        <p:sp>
          <p:nvSpPr>
            <p:cNvPr id="67639" name="Line 55"/>
            <p:cNvSpPr>
              <a:spLocks noChangeShapeType="1"/>
            </p:cNvSpPr>
            <p:nvPr/>
          </p:nvSpPr>
          <p:spPr bwMode="auto">
            <a:xfrm>
              <a:off x="3961" y="1946"/>
              <a:ext cx="40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40" name="Line 56"/>
            <p:cNvSpPr>
              <a:spLocks noChangeShapeType="1"/>
            </p:cNvSpPr>
            <p:nvPr/>
          </p:nvSpPr>
          <p:spPr bwMode="auto">
            <a:xfrm flipH="1">
              <a:off x="3436" y="1946"/>
              <a:ext cx="397"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41" name="Line 57"/>
            <p:cNvSpPr>
              <a:spLocks noChangeShapeType="1"/>
            </p:cNvSpPr>
            <p:nvPr/>
          </p:nvSpPr>
          <p:spPr bwMode="auto">
            <a:xfrm>
              <a:off x="3436" y="1222"/>
              <a:ext cx="31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42" name="Text Box 58"/>
            <p:cNvSpPr txBox="1">
              <a:spLocks noChangeArrowheads="1"/>
            </p:cNvSpPr>
            <p:nvPr/>
          </p:nvSpPr>
          <p:spPr bwMode="auto">
            <a:xfrm>
              <a:off x="3978" y="1016"/>
              <a:ext cx="2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kumimoji="1" lang="zh-CN" altLang="en-US" sz="2000" b="1" i="1">
                  <a:latin typeface="Times New Roman" pitchFamily="18" charset="0"/>
                  <a:ea typeface="宋体" pitchFamily="2" charset="-122"/>
                  <a:sym typeface="Symbol" pitchFamily="18" charset="2"/>
                </a:rPr>
                <a:t></a:t>
              </a:r>
              <a:r>
                <a:rPr kumimoji="1" lang="en-US" altLang="zh-CN" sz="2000" b="1" baseline="-25000">
                  <a:latin typeface="Times New Roman" pitchFamily="18" charset="0"/>
                  <a:ea typeface="宋体" pitchFamily="2" charset="-122"/>
                  <a:sym typeface="Symbol" pitchFamily="18" charset="2"/>
                </a:rPr>
                <a:t>1</a:t>
              </a:r>
              <a:endParaRPr kumimoji="1" lang="en-US" altLang="zh-CN" sz="2000">
                <a:latin typeface="Times New Roman" pitchFamily="18" charset="0"/>
                <a:ea typeface="宋体" pitchFamily="2" charset="-122"/>
              </a:endParaRPr>
            </a:p>
          </p:txBody>
        </p:sp>
        <p:graphicFrame>
          <p:nvGraphicFramePr>
            <p:cNvPr id="67643" name="Object 59"/>
            <p:cNvGraphicFramePr>
              <a:graphicFrameLocks noChangeAspect="1"/>
            </p:cNvGraphicFramePr>
            <p:nvPr/>
          </p:nvGraphicFramePr>
          <p:xfrm>
            <a:off x="3744" y="1462"/>
            <a:ext cx="189" cy="151"/>
          </p:xfrm>
          <a:graphic>
            <a:graphicData uri="http://schemas.openxmlformats.org/presentationml/2006/ole">
              <mc:AlternateContent xmlns:mc="http://schemas.openxmlformats.org/markup-compatibility/2006">
                <mc:Choice xmlns:v="urn:schemas-microsoft-com:vml" Requires="v">
                  <p:oleObj spid="_x0000_s369801" name="Equation" r:id="rId3" imgW="634725" imgH="457002" progId="">
                    <p:embed/>
                  </p:oleObj>
                </mc:Choice>
                <mc:Fallback>
                  <p:oleObj name="Equation" r:id="rId3" imgW="634725" imgH="457002" progId="">
                    <p:embed/>
                    <p:pic>
                      <p:nvPicPr>
                        <p:cNvPr id="67643"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1462"/>
                          <a:ext cx="18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67644" name="Object 60"/>
            <p:cNvGraphicFramePr>
              <a:graphicFrameLocks noChangeAspect="1"/>
            </p:cNvGraphicFramePr>
            <p:nvPr/>
          </p:nvGraphicFramePr>
          <p:xfrm>
            <a:off x="3638" y="771"/>
            <a:ext cx="188" cy="132"/>
          </p:xfrm>
          <a:graphic>
            <a:graphicData uri="http://schemas.openxmlformats.org/presentationml/2006/ole">
              <mc:AlternateContent xmlns:mc="http://schemas.openxmlformats.org/markup-compatibility/2006">
                <mc:Choice xmlns:v="urn:schemas-microsoft-com:vml" Requires="v">
                  <p:oleObj spid="_x0000_s369802" name="公式" r:id="rId5" imgW="533169" imgH="342751" progId="">
                    <p:embed/>
                  </p:oleObj>
                </mc:Choice>
                <mc:Fallback>
                  <p:oleObj name="公式" r:id="rId5" imgW="533169" imgH="342751" progId="">
                    <p:embed/>
                    <p:pic>
                      <p:nvPicPr>
                        <p:cNvPr id="67644"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8" y="771"/>
                          <a:ext cx="188" cy="1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7645" name="Rectangle 61"/>
          <p:cNvSpPr>
            <a:spLocks noGrp="1" noChangeArrowheads="1"/>
          </p:cNvSpPr>
          <p:nvPr>
            <p:ph type="title" idx="4294967295"/>
          </p:nvPr>
        </p:nvSpPr>
        <p:spPr bwMode="auto">
          <a:xfrm>
            <a:off x="685800" y="4495800"/>
            <a:ext cx="2206625" cy="612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2800" u="sng" dirty="0">
                <a:solidFill>
                  <a:srgbClr val="C00000"/>
                </a:solidFill>
                <a:ea typeface="楷体_GB2312" pitchFamily="49" charset="-122"/>
              </a:rPr>
              <a:t>B.</a:t>
            </a:r>
            <a:r>
              <a:rPr lang="en-US" altLang="zh-CN" sz="2800" u="sng" dirty="0">
                <a:solidFill>
                  <a:srgbClr val="C00000"/>
                </a:solidFill>
                <a:latin typeface="楷体_GB2312" pitchFamily="49" charset="-122"/>
                <a:ea typeface="楷体_GB2312" pitchFamily="49" charset="-122"/>
              </a:rPr>
              <a:t> </a:t>
            </a:r>
            <a:r>
              <a:rPr lang="zh-CN" altLang="en-US" sz="2800" u="sng" dirty="0">
                <a:solidFill>
                  <a:srgbClr val="C00000"/>
                </a:solidFill>
                <a:latin typeface="宋体" pitchFamily="2" charset="-122"/>
                <a:ea typeface="宋体" pitchFamily="2" charset="-122"/>
              </a:rPr>
              <a:t>次极大</a:t>
            </a:r>
          </a:p>
        </p:txBody>
      </p:sp>
      <p:sp>
        <p:nvSpPr>
          <p:cNvPr id="67646" name="Rectangle 62"/>
          <p:cNvSpPr>
            <a:spLocks noChangeArrowheads="1"/>
          </p:cNvSpPr>
          <p:nvPr/>
        </p:nvSpPr>
        <p:spPr bwMode="auto">
          <a:xfrm>
            <a:off x="4443412" y="5409406"/>
            <a:ext cx="3049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1" lang="zh-CN" altLang="en-US" sz="2800" b="1" dirty="0">
                <a:solidFill>
                  <a:srgbClr val="FF0000"/>
                </a:solidFill>
                <a:latin typeface="楷体_GB2312" pitchFamily="49" charset="-122"/>
                <a:ea typeface="楷体_GB2312" pitchFamily="49" charset="-122"/>
              </a:rPr>
              <a:t> </a:t>
            </a:r>
            <a:r>
              <a:rPr kumimoji="1" lang="zh-CN" altLang="en-US" sz="2800" b="1" dirty="0">
                <a:solidFill>
                  <a:srgbClr val="FF0000"/>
                </a:solidFill>
                <a:latin typeface="宋体" pitchFamily="2" charset="-122"/>
                <a:ea typeface="宋体" pitchFamily="2" charset="-122"/>
              </a:rPr>
              <a:t>前提仍然是</a:t>
            </a:r>
            <a:r>
              <a:rPr kumimoji="1" lang="zh-CN" altLang="en-US" sz="2800" b="1" dirty="0">
                <a:solidFill>
                  <a:srgbClr val="FF0000"/>
                </a:solidFill>
                <a:latin typeface="楷体_GB2312" pitchFamily="49" charset="-122"/>
                <a:ea typeface="楷体_GB2312" pitchFamily="49" charset="-122"/>
                <a:sym typeface="Symbol" pitchFamily="18" charset="2"/>
              </a:rPr>
              <a:t></a:t>
            </a:r>
            <a:r>
              <a:rPr kumimoji="1" lang="zh-CN" altLang="en-US" sz="2800" b="1" dirty="0">
                <a:solidFill>
                  <a:srgbClr val="FF0000"/>
                </a:solidFill>
                <a:latin typeface="宋体" pitchFamily="2" charset="-122"/>
                <a:ea typeface="宋体" pitchFamily="2" charset="-122"/>
                <a:sym typeface="Symbol" pitchFamily="18" charset="2"/>
              </a:rPr>
              <a:t>很小</a:t>
            </a:r>
          </a:p>
        </p:txBody>
      </p:sp>
      <p:sp>
        <p:nvSpPr>
          <p:cNvPr id="67647" name="Rectangle 63"/>
          <p:cNvSpPr>
            <a:spLocks noChangeArrowheads="1"/>
          </p:cNvSpPr>
          <p:nvPr/>
        </p:nvSpPr>
        <p:spPr bwMode="auto">
          <a:xfrm>
            <a:off x="374510" y="469612"/>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buFontTx/>
              <a:buNone/>
            </a:pPr>
            <a:r>
              <a:rPr kumimoji="1" lang="zh-CN" altLang="en-US" sz="3200" b="1" dirty="0">
                <a:solidFill>
                  <a:srgbClr val="C00000"/>
                </a:solidFill>
                <a:latin typeface="Times New Roman" pitchFamily="18" charset="0"/>
                <a:ea typeface="宋体" pitchFamily="2" charset="-122"/>
              </a:rPr>
              <a:t>明纹宽度</a:t>
            </a:r>
          </a:p>
        </p:txBody>
      </p:sp>
      <p:graphicFrame>
        <p:nvGraphicFramePr>
          <p:cNvPr id="67648" name="Object 64"/>
          <p:cNvGraphicFramePr>
            <a:graphicFrameLocks noChangeAspect="1"/>
          </p:cNvGraphicFramePr>
          <p:nvPr/>
        </p:nvGraphicFramePr>
        <p:xfrm>
          <a:off x="1228725" y="1887538"/>
          <a:ext cx="2511425" cy="960437"/>
        </p:xfrm>
        <a:graphic>
          <a:graphicData uri="http://schemas.openxmlformats.org/presentationml/2006/ole">
            <mc:AlternateContent xmlns:mc="http://schemas.openxmlformats.org/markup-compatibility/2006">
              <mc:Choice xmlns:v="urn:schemas-microsoft-com:vml" Requires="v">
                <p:oleObj spid="_x0000_s369803" name="Equation" r:id="rId7" imgW="1028254" imgH="393529" progId="">
                  <p:embed/>
                </p:oleObj>
              </mc:Choice>
              <mc:Fallback>
                <p:oleObj name="Equation" r:id="rId7" imgW="1028254" imgH="393529" progId="">
                  <p:embed/>
                  <p:pic>
                    <p:nvPicPr>
                      <p:cNvPr id="67648" name="Object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8725" y="1887538"/>
                        <a:ext cx="2511425" cy="96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649" name="Object 65"/>
          <p:cNvGraphicFramePr>
            <a:graphicFrameLocks noChangeAspect="1"/>
          </p:cNvGraphicFramePr>
          <p:nvPr>
            <p:extLst>
              <p:ext uri="{D42A27DB-BD31-4B8C-83A1-F6EECF244321}">
                <p14:modId xmlns:p14="http://schemas.microsoft.com/office/powerpoint/2010/main" val="3220112219"/>
              </p:ext>
            </p:extLst>
          </p:nvPr>
        </p:nvGraphicFramePr>
        <p:xfrm>
          <a:off x="1052147" y="3417886"/>
          <a:ext cx="5689600" cy="1001713"/>
        </p:xfrm>
        <a:graphic>
          <a:graphicData uri="http://schemas.openxmlformats.org/presentationml/2006/ole">
            <mc:AlternateContent xmlns:mc="http://schemas.openxmlformats.org/markup-compatibility/2006">
              <mc:Choice xmlns:v="urn:schemas-microsoft-com:vml" Requires="v">
                <p:oleObj spid="_x0000_s369804" name="Equation" r:id="rId9" imgW="2235200" imgH="393700" progId="">
                  <p:embed/>
                </p:oleObj>
              </mc:Choice>
              <mc:Fallback>
                <p:oleObj name="Equation" r:id="rId9" imgW="2235200" imgH="393700" progId="">
                  <p:embed/>
                  <p:pic>
                    <p:nvPicPr>
                      <p:cNvPr id="67649" name="Object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2147" y="3417886"/>
                        <a:ext cx="5689600" cy="1001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650" name="Object 66"/>
          <p:cNvGraphicFramePr>
            <a:graphicFrameLocks noChangeAspect="1"/>
          </p:cNvGraphicFramePr>
          <p:nvPr/>
        </p:nvGraphicFramePr>
        <p:xfrm>
          <a:off x="1258888" y="5157788"/>
          <a:ext cx="2767012" cy="1022350"/>
        </p:xfrm>
        <a:graphic>
          <a:graphicData uri="http://schemas.openxmlformats.org/presentationml/2006/ole">
            <mc:AlternateContent xmlns:mc="http://schemas.openxmlformats.org/markup-compatibility/2006">
              <mc:Choice xmlns:v="urn:schemas-microsoft-com:vml" Requires="v">
                <p:oleObj spid="_x0000_s369805" name="Equation" r:id="rId11" imgW="1066337" imgH="393529" progId="">
                  <p:embed/>
                </p:oleObj>
              </mc:Choice>
              <mc:Fallback>
                <p:oleObj name="Equation" r:id="rId11" imgW="1066337" imgH="393529" progId="">
                  <p:embed/>
                  <p:pic>
                    <p:nvPicPr>
                      <p:cNvPr id="67650" name="Object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8888" y="5157788"/>
                        <a:ext cx="2767012"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9057265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7648"/>
                                        </p:tgtEl>
                                        <p:attrNameLst>
                                          <p:attrName>style.visibility</p:attrName>
                                        </p:attrNameLst>
                                      </p:cBhvr>
                                      <p:to>
                                        <p:strVal val="visible"/>
                                      </p:to>
                                    </p:set>
                                    <p:animEffect transition="in" filter="wipe(left)">
                                      <p:cBhvr>
                                        <p:cTn id="7" dur="500"/>
                                        <p:tgtEl>
                                          <p:spTgt spid="676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587">
                                            <p:txEl>
                                              <p:pRg st="0" end="0"/>
                                            </p:txEl>
                                          </p:spTgt>
                                        </p:tgtEl>
                                        <p:attrNameLst>
                                          <p:attrName>style.visibility</p:attrName>
                                        </p:attrNameLst>
                                      </p:cBhvr>
                                      <p:to>
                                        <p:strVal val="visible"/>
                                      </p:to>
                                    </p:set>
                                    <p:animEffect transition="in" filter="wipe(left)">
                                      <p:cBhvr>
                                        <p:cTn id="12" dur="500"/>
                                        <p:tgtEl>
                                          <p:spTgt spid="67587">
                                            <p:txEl>
                                              <p:pRg st="0" end="0"/>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67649"/>
                                        </p:tgtEl>
                                        <p:attrNameLst>
                                          <p:attrName>style.visibility</p:attrName>
                                        </p:attrNameLst>
                                      </p:cBhvr>
                                      <p:to>
                                        <p:strVal val="visible"/>
                                      </p:to>
                                    </p:set>
                                    <p:animEffect transition="in" filter="wipe(left)">
                                      <p:cBhvr>
                                        <p:cTn id="16" dur="500"/>
                                        <p:tgtEl>
                                          <p:spTgt spid="6764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7645">
                                            <p:txEl>
                                              <p:pRg st="0" end="0"/>
                                            </p:txEl>
                                          </p:spTgt>
                                        </p:tgtEl>
                                        <p:attrNameLst>
                                          <p:attrName>style.visibility</p:attrName>
                                        </p:attrNameLst>
                                      </p:cBhvr>
                                      <p:to>
                                        <p:strVal val="visible"/>
                                      </p:to>
                                    </p:set>
                                    <p:animEffect transition="in" filter="wipe(left)">
                                      <p:cBhvr>
                                        <p:cTn id="21" dur="500"/>
                                        <p:tgtEl>
                                          <p:spTgt spid="67645">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7650"/>
                                        </p:tgtEl>
                                        <p:attrNameLst>
                                          <p:attrName>style.visibility</p:attrName>
                                        </p:attrNameLst>
                                      </p:cBhvr>
                                      <p:to>
                                        <p:strVal val="visible"/>
                                      </p:to>
                                    </p:set>
                                    <p:animEffect transition="in" filter="wipe(left)">
                                      <p:cBhvr>
                                        <p:cTn id="26" dur="500"/>
                                        <p:tgtEl>
                                          <p:spTgt spid="6765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7646">
                                            <p:txEl>
                                              <p:pRg st="0" end="0"/>
                                            </p:txEl>
                                          </p:spTgt>
                                        </p:tgtEl>
                                        <p:attrNameLst>
                                          <p:attrName>style.visibility</p:attrName>
                                        </p:attrNameLst>
                                      </p:cBhvr>
                                      <p:to>
                                        <p:strVal val="visible"/>
                                      </p:to>
                                    </p:set>
                                    <p:animEffect transition="in" filter="wipe(left)">
                                      <p:cBhvr>
                                        <p:cTn id="31" dur="500"/>
                                        <p:tgtEl>
                                          <p:spTgt spid="676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autoUpdateAnimBg="0"/>
      <p:bldP spid="67645" grpId="0" build="p" autoUpdateAnimBg="0"/>
      <p:bldP spid="67646"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000"/>
          <a:stretch/>
        </p:blipFill>
        <p:spPr bwMode="auto">
          <a:xfrm>
            <a:off x="890588" y="338139"/>
            <a:ext cx="7362825" cy="3090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0326" y="3963226"/>
            <a:ext cx="568642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784270" y="3037602"/>
            <a:ext cx="720080" cy="369332"/>
          </a:xfrm>
          <a:prstGeom prst="rect">
            <a:avLst/>
          </a:prstGeom>
          <a:noFill/>
        </p:spPr>
        <p:txBody>
          <a:bodyPr wrap="square" rtlCol="0">
            <a:spAutoFit/>
          </a:bodyPr>
          <a:lstStyle/>
          <a:p>
            <a:r>
              <a:rPr lang="en-US" altLang="zh-CN" dirty="0"/>
              <a:t>D</a:t>
            </a:r>
            <a:endParaRPr lang="zh-CN" altLang="en-US" dirty="0"/>
          </a:p>
        </p:txBody>
      </p:sp>
    </p:spTree>
    <p:extLst>
      <p:ext uri="{BB962C8B-B14F-4D97-AF65-F5344CB8AC3E}">
        <p14:creationId xmlns:p14="http://schemas.microsoft.com/office/powerpoint/2010/main" val="116593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ppt_x"/>
                                          </p:val>
                                        </p:tav>
                                        <p:tav tm="100000">
                                          <p:val>
                                            <p:strVal val="#ppt_x"/>
                                          </p:val>
                                        </p:tav>
                                      </p:tavLst>
                                    </p:anim>
                                    <p:anim calcmode="lin" valueType="num">
                                      <p:cBhvr additive="base">
                                        <p:cTn id="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7" name="对象 1"/>
          <p:cNvGraphicFramePr>
            <a:graphicFrameLocks/>
          </p:cNvGraphicFramePr>
          <p:nvPr>
            <p:extLst>
              <p:ext uri="{D42A27DB-BD31-4B8C-83A1-F6EECF244321}">
                <p14:modId xmlns:p14="http://schemas.microsoft.com/office/powerpoint/2010/main" val="3163971820"/>
              </p:ext>
            </p:extLst>
          </p:nvPr>
        </p:nvGraphicFramePr>
        <p:xfrm>
          <a:off x="5875338" y="1521050"/>
          <a:ext cx="3203575" cy="3706812"/>
        </p:xfrm>
        <a:graphic>
          <a:graphicData uri="http://schemas.openxmlformats.org/presentationml/2006/ole">
            <mc:AlternateContent xmlns:mc="http://schemas.openxmlformats.org/markup-compatibility/2006">
              <mc:Choice xmlns:v="urn:schemas-microsoft-com:vml" Requires="v">
                <p:oleObj spid="_x0000_s362588" r:id="rId3" imgW="3200400" imgH="3705120" progId="Paint.Picture">
                  <p:embed/>
                </p:oleObj>
              </mc:Choice>
              <mc:Fallback>
                <p:oleObj r:id="rId3" imgW="3200400" imgH="3705120" progId="Paint.Picture">
                  <p:embed/>
                  <p:pic>
                    <p:nvPicPr>
                      <p:cNvPr id="29697" name="对象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338" y="1521050"/>
                        <a:ext cx="3203575"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698"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699" name="Text Box 4"/>
          <p:cNvSpPr txBox="1">
            <a:spLocks noChangeArrowheads="1"/>
          </p:cNvSpPr>
          <p:nvPr/>
        </p:nvSpPr>
        <p:spPr bwMode="auto">
          <a:xfrm>
            <a:off x="0" y="30784"/>
            <a:ext cx="907891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400" b="1" dirty="0">
                <a:solidFill>
                  <a:srgbClr val="FB0101"/>
                </a:solidFill>
                <a:ea typeface="宋体" panose="02010600030101010101" pitchFamily="2" charset="-122"/>
              </a:rPr>
              <a:t>例题  30-1  单缝衍射极大值</a:t>
            </a:r>
          </a:p>
          <a:p>
            <a:pPr>
              <a:lnSpc>
                <a:spcPct val="150000"/>
              </a:lnSpc>
            </a:pPr>
            <a:r>
              <a:rPr lang="zh-CN" altLang="en-US" sz="2400" b="1" dirty="0">
                <a:solidFill>
                  <a:srgbClr val="000000"/>
                </a:solidFill>
                <a:ea typeface="宋体" panose="02010600030101010101" pitchFamily="2" charset="-122"/>
              </a:rPr>
              <a:t>波长为</a:t>
            </a:r>
            <a:r>
              <a:rPr lang="zh-CN" altLang="en-US" sz="2400" b="1" dirty="0">
                <a:solidFill>
                  <a:srgbClr val="FF0000"/>
                </a:solidFill>
                <a:latin typeface="Times New Roman" panose="02020603050405020304" pitchFamily="18" charset="0"/>
                <a:ea typeface="宋体" panose="02010600030101010101" pitchFamily="2" charset="-122"/>
              </a:rPr>
              <a:t>750nm</a:t>
            </a:r>
            <a:r>
              <a:rPr lang="zh-CN" altLang="en-US" sz="2400" b="1" dirty="0">
                <a:solidFill>
                  <a:srgbClr val="000000"/>
                </a:solidFill>
                <a:ea typeface="宋体" panose="02010600030101010101" pitchFamily="2" charset="-122"/>
              </a:rPr>
              <a:t>的光通过一条</a:t>
            </a:r>
            <a:r>
              <a:rPr lang="zh-CN" altLang="en-US" sz="2400" b="1" dirty="0">
                <a:solidFill>
                  <a:srgbClr val="0033CC"/>
                </a:solidFill>
                <a:ea typeface="宋体" panose="02010600030101010101" pitchFamily="2" charset="-122"/>
              </a:rPr>
              <a:t>宽度</a:t>
            </a:r>
            <a:r>
              <a:rPr lang="zh-CN" altLang="en-US" sz="2400" b="1" dirty="0">
                <a:solidFill>
                  <a:srgbClr val="000000"/>
                </a:solidFill>
                <a:ea typeface="宋体" panose="02010600030101010101" pitchFamily="2" charset="-122"/>
              </a:rPr>
              <a:t>为</a:t>
            </a:r>
            <a:r>
              <a:rPr lang="zh-CN" altLang="en-US" sz="2400" b="1" dirty="0">
                <a:solidFill>
                  <a:srgbClr val="FF0000"/>
                </a:solidFill>
                <a:latin typeface="Times New Roman" panose="02020603050405020304" pitchFamily="18" charset="0"/>
                <a:ea typeface="宋体" panose="02010600030101010101" pitchFamily="2" charset="-122"/>
              </a:rPr>
              <a:t>0.001mm</a:t>
            </a:r>
            <a:r>
              <a:rPr lang="zh-CN" altLang="en-US" sz="2400" b="1" dirty="0">
                <a:solidFill>
                  <a:srgbClr val="000000"/>
                </a:solidFill>
                <a:ea typeface="宋体" panose="02010600030101010101" pitchFamily="2" charset="-122"/>
              </a:rPr>
              <a:t>的单缝。在距离单缝</a:t>
            </a:r>
            <a:r>
              <a:rPr lang="zh-CN" altLang="en-US" sz="2400" b="1" dirty="0">
                <a:solidFill>
                  <a:srgbClr val="FF0000"/>
                </a:solidFill>
                <a:latin typeface="Times New Roman" panose="02020603050405020304" pitchFamily="18" charset="0"/>
                <a:ea typeface="宋体" panose="02010600030101010101" pitchFamily="2" charset="-122"/>
              </a:rPr>
              <a:t>20cm</a:t>
            </a:r>
            <a:r>
              <a:rPr lang="zh-CN" altLang="en-US" sz="2400" b="1" dirty="0">
                <a:solidFill>
                  <a:srgbClr val="000000"/>
                </a:solidFill>
                <a:ea typeface="宋体" panose="02010600030101010101" pitchFamily="2" charset="-122"/>
              </a:rPr>
              <a:t>处的屏幕上</a:t>
            </a:r>
            <a:r>
              <a:rPr lang="zh-CN" altLang="en-US" sz="2400" b="1" dirty="0">
                <a:solidFill>
                  <a:srgbClr val="0000CC"/>
                </a:solidFill>
                <a:ea typeface="宋体" panose="02010600030101010101" pitchFamily="2" charset="-122"/>
              </a:rPr>
              <a:t>中央明纹</a:t>
            </a:r>
            <a:r>
              <a:rPr lang="zh-CN" altLang="en-US" sz="2400" b="1" dirty="0">
                <a:solidFill>
                  <a:srgbClr val="000000"/>
                </a:solidFill>
                <a:ea typeface="宋体" panose="02010600030101010101" pitchFamily="2" charset="-122"/>
              </a:rPr>
              <a:t>有多宽？</a:t>
            </a:r>
            <a:r>
              <a:rPr lang="zh-CN" altLang="en-US" sz="2400" b="1" dirty="0">
                <a:solidFill>
                  <a:srgbClr val="000000"/>
                </a:solidFill>
                <a:latin typeface="Times New Roman" panose="02020603050405020304" pitchFamily="18" charset="0"/>
                <a:ea typeface="宋体" panose="02010600030101010101" pitchFamily="2" charset="-122"/>
              </a:rPr>
              <a:t>(a)</a:t>
            </a:r>
            <a:r>
              <a:rPr lang="zh-CN" altLang="en-US" sz="2400" b="1" dirty="0">
                <a:solidFill>
                  <a:srgbClr val="000000"/>
                </a:solidFill>
                <a:ea typeface="宋体" panose="02010600030101010101" pitchFamily="2" charset="-122"/>
              </a:rPr>
              <a:t>用角度表示。</a:t>
            </a:r>
            <a:r>
              <a:rPr lang="zh-CN" altLang="en-US" sz="2400" b="1" dirty="0">
                <a:solidFill>
                  <a:srgbClr val="000000"/>
                </a:solidFill>
                <a:latin typeface="Times New Roman" panose="02020603050405020304" pitchFamily="18" charset="0"/>
                <a:ea typeface="宋体" panose="02010600030101010101" pitchFamily="2" charset="-122"/>
              </a:rPr>
              <a:t>(b)</a:t>
            </a:r>
            <a:r>
              <a:rPr lang="zh-CN" altLang="en-US" sz="2400" b="1" dirty="0">
                <a:solidFill>
                  <a:srgbClr val="000000"/>
                </a:solidFill>
                <a:ea typeface="宋体" panose="02010600030101010101" pitchFamily="2" charset="-122"/>
              </a:rPr>
              <a:t>用厘米表示。</a:t>
            </a:r>
          </a:p>
        </p:txBody>
      </p:sp>
      <p:sp>
        <p:nvSpPr>
          <p:cNvPr id="13317" name="Text Box 6"/>
          <p:cNvSpPr txBox="1">
            <a:spLocks noChangeArrowheads="1"/>
          </p:cNvSpPr>
          <p:nvPr/>
        </p:nvSpPr>
        <p:spPr bwMode="auto">
          <a:xfrm>
            <a:off x="-12700" y="1382437"/>
            <a:ext cx="5965825"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2400" b="1" dirty="0">
                <a:solidFill>
                  <a:srgbClr val="FB0101"/>
                </a:solidFill>
                <a:ea typeface="宋体" panose="02010600030101010101" pitchFamily="2" charset="-122"/>
              </a:rPr>
              <a:t>分析： </a:t>
            </a:r>
            <a:r>
              <a:rPr lang="zh-CN" altLang="en-US" sz="2400" b="1" dirty="0">
                <a:solidFill>
                  <a:srgbClr val="0033CC"/>
                </a:solidFill>
                <a:ea typeface="宋体" panose="02010600030101010101" pitchFamily="2" charset="-122"/>
              </a:rPr>
              <a:t>中央明纹</a:t>
            </a:r>
            <a:r>
              <a:rPr lang="zh-CN" altLang="en-US" sz="2400" b="1" dirty="0">
                <a:solidFill>
                  <a:srgbClr val="000000"/>
                </a:solidFill>
                <a:ea typeface="宋体" panose="02010600030101010101" pitchFamily="2" charset="-122"/>
              </a:rPr>
              <a:t>的宽度可以用</a:t>
            </a:r>
            <a:r>
              <a:rPr lang="zh-CN" altLang="en-US" sz="2400" b="1" dirty="0">
                <a:solidFill>
                  <a:srgbClr val="0033CC"/>
                </a:solidFill>
                <a:ea typeface="宋体" panose="02010600030101010101" pitchFamily="2" charset="-122"/>
              </a:rPr>
              <a:t>中央明纹</a:t>
            </a:r>
            <a:r>
              <a:rPr lang="zh-CN" altLang="en-US" sz="2400" b="1" dirty="0">
                <a:solidFill>
                  <a:srgbClr val="000000"/>
                </a:solidFill>
                <a:ea typeface="宋体" panose="02010600030101010101" pitchFamily="2" charset="-122"/>
              </a:rPr>
              <a:t>一侧的第一极小值（</a:t>
            </a:r>
            <a:r>
              <a:rPr lang="zh-CN" altLang="en-US" sz="2400" b="1" dirty="0">
                <a:solidFill>
                  <a:srgbClr val="FF0000"/>
                </a:solidFill>
                <a:ea typeface="宋体" panose="02010600030101010101" pitchFamily="2" charset="-122"/>
              </a:rPr>
              <a:t>第一级暗纹中心</a:t>
            </a:r>
            <a:r>
              <a:rPr lang="zh-CN" altLang="en-US" sz="2400" b="1" dirty="0">
                <a:solidFill>
                  <a:srgbClr val="000000"/>
                </a:solidFill>
                <a:ea typeface="宋体" panose="02010600030101010101" pitchFamily="2" charset="-122"/>
              </a:rPr>
              <a:t>）到另一侧第一极小值（</a:t>
            </a:r>
            <a:r>
              <a:rPr lang="zh-CN" altLang="en-US" sz="2400" b="1" dirty="0">
                <a:solidFill>
                  <a:srgbClr val="FF0000"/>
                </a:solidFill>
                <a:ea typeface="宋体" panose="02010600030101010101" pitchFamily="2" charset="-122"/>
              </a:rPr>
              <a:t>第一级暗纹中心</a:t>
            </a:r>
            <a:r>
              <a:rPr lang="zh-CN" altLang="en-US" sz="2400" b="1" dirty="0">
                <a:solidFill>
                  <a:srgbClr val="000000"/>
                </a:solidFill>
                <a:ea typeface="宋体" panose="02010600030101010101" pitchFamily="2" charset="-122"/>
              </a:rPr>
              <a:t>）的距离表示。</a:t>
            </a:r>
          </a:p>
        </p:txBody>
      </p:sp>
      <p:sp>
        <p:nvSpPr>
          <p:cNvPr id="13318" name="文本框 13317"/>
          <p:cNvSpPr txBox="1">
            <a:spLocks noChangeArrowheads="1"/>
          </p:cNvSpPr>
          <p:nvPr/>
        </p:nvSpPr>
        <p:spPr bwMode="auto">
          <a:xfrm>
            <a:off x="-74613" y="3505318"/>
            <a:ext cx="761682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400" b="1" dirty="0">
                <a:solidFill>
                  <a:srgbClr val="000000"/>
                </a:solidFill>
                <a:ea typeface="宋体" panose="02010600030101010101" pitchFamily="2" charset="-122"/>
              </a:rPr>
              <a:t>(a)</a:t>
            </a:r>
            <a:r>
              <a:rPr lang="zh-CN" altLang="en-US" sz="2400" b="1" dirty="0">
                <a:solidFill>
                  <a:srgbClr val="0033CC"/>
                </a:solidFill>
                <a:ea typeface="宋体" panose="02010600030101010101" pitchFamily="2" charset="-122"/>
              </a:rPr>
              <a:t>第一级暗纹</a:t>
            </a:r>
            <a:r>
              <a:rPr lang="zh-CN" altLang="en-US" sz="2400" b="1" dirty="0">
                <a:solidFill>
                  <a:srgbClr val="000000"/>
                </a:solidFill>
                <a:ea typeface="宋体" panose="02010600030101010101" pitchFamily="2" charset="-122"/>
              </a:rPr>
              <a:t>出现在</a:t>
            </a:r>
          </a:p>
          <a:p>
            <a:endParaRPr lang="zh-CN" altLang="en-US" sz="2000" b="1" dirty="0">
              <a:solidFill>
                <a:srgbClr val="000000"/>
              </a:solidFill>
              <a:ea typeface="宋体" panose="02010600030101010101" pitchFamily="2" charset="-122"/>
            </a:endParaRPr>
          </a:p>
          <a:p>
            <a:endParaRPr lang="zh-CN" altLang="en-US" sz="2000" b="1" dirty="0">
              <a:solidFill>
                <a:srgbClr val="000000"/>
              </a:solidFill>
              <a:ea typeface="宋体" panose="02010600030101010101" pitchFamily="2" charset="-122"/>
            </a:endParaRPr>
          </a:p>
          <a:p>
            <a:endParaRPr lang="zh-CN" altLang="en-US" sz="2000" b="1" dirty="0">
              <a:solidFill>
                <a:srgbClr val="000000"/>
              </a:solidFill>
              <a:ea typeface="宋体" panose="02010600030101010101" pitchFamily="2" charset="-122"/>
            </a:endParaRPr>
          </a:p>
          <a:p>
            <a:r>
              <a:rPr lang="zh-CN" altLang="en-US" sz="2400" b="1" dirty="0">
                <a:solidFill>
                  <a:srgbClr val="000000"/>
                </a:solidFill>
                <a:ea typeface="宋体" panose="02010600030101010101" pitchFamily="2" charset="-122"/>
              </a:rPr>
              <a:t>也就是</a:t>
            </a:r>
            <a:r>
              <a:rPr lang="zh-CN" altLang="en-US" sz="2400" b="1" dirty="0">
                <a:solidFill>
                  <a:srgbClr val="0033CC"/>
                </a:solidFill>
                <a:latin typeface="Times New Roman" panose="02020603050405020304" pitchFamily="18" charset="0"/>
                <a:ea typeface="宋体" panose="02010600030101010101" pitchFamily="2" charset="-122"/>
              </a:rPr>
              <a:t>衍射</a:t>
            </a:r>
            <a:r>
              <a:rPr lang="zh-CN" altLang="en-US" sz="2400" b="1" dirty="0">
                <a:solidFill>
                  <a:srgbClr val="0033CC"/>
                </a:solidFill>
                <a:ea typeface="宋体" panose="02010600030101010101" pitchFamily="2" charset="-122"/>
              </a:rPr>
              <a:t>角</a:t>
            </a:r>
            <a:r>
              <a:rPr lang="zh-CN" altLang="en-US" sz="2400" b="1" i="1" dirty="0">
                <a:solidFill>
                  <a:srgbClr val="FF0000"/>
                </a:solidFill>
                <a:latin typeface="Times New Roman" panose="02020603050405020304" pitchFamily="18" charset="0"/>
                <a:ea typeface="宋体" panose="02010600030101010101" pitchFamily="2" charset="-122"/>
              </a:rPr>
              <a:t>θ=49°</a:t>
            </a:r>
            <a:r>
              <a:rPr lang="zh-CN" altLang="en-US" sz="2400" b="1" dirty="0">
                <a:solidFill>
                  <a:srgbClr val="000000"/>
                </a:solidFill>
                <a:ea typeface="宋体" panose="02010600030101010101" pitchFamily="2" charset="-122"/>
              </a:rPr>
              <a:t>处。</a:t>
            </a:r>
            <a:r>
              <a:rPr lang="zh-CN" altLang="en-US" sz="2400" b="1" dirty="0">
                <a:solidFill>
                  <a:srgbClr val="0000CC"/>
                </a:solidFill>
                <a:ea typeface="宋体" panose="02010600030101010101" pitchFamily="2" charset="-122"/>
              </a:rPr>
              <a:t>这个角</a:t>
            </a:r>
            <a:r>
              <a:rPr lang="zh-CN" altLang="en-US" sz="2400" b="1" dirty="0">
                <a:solidFill>
                  <a:srgbClr val="000000"/>
                </a:solidFill>
                <a:ea typeface="宋体" panose="02010600030101010101" pitchFamily="2" charset="-122"/>
              </a:rPr>
              <a:t>是单缝中心到</a:t>
            </a:r>
            <a:r>
              <a:rPr lang="zh-CN" altLang="en-US" sz="2400" b="1" dirty="0">
                <a:solidFill>
                  <a:srgbClr val="0033CC"/>
                </a:solidFill>
                <a:ea typeface="宋体" panose="02010600030101010101" pitchFamily="2" charset="-122"/>
              </a:rPr>
              <a:t>中央明</a:t>
            </a:r>
            <a:endParaRPr lang="en-US" altLang="zh-CN" sz="2400" b="1" dirty="0">
              <a:solidFill>
                <a:srgbClr val="0033CC"/>
              </a:solidFill>
              <a:ea typeface="宋体" panose="02010600030101010101" pitchFamily="2" charset="-122"/>
            </a:endParaRPr>
          </a:p>
          <a:p>
            <a:r>
              <a:rPr lang="zh-CN" altLang="en-US" sz="2400" b="1" dirty="0">
                <a:solidFill>
                  <a:srgbClr val="0033CC"/>
                </a:solidFill>
                <a:ea typeface="宋体" panose="02010600030101010101" pitchFamily="2" charset="-122"/>
              </a:rPr>
              <a:t>纹</a:t>
            </a:r>
            <a:r>
              <a:rPr lang="zh-CN" altLang="en-US" sz="2400" b="1" dirty="0">
                <a:solidFill>
                  <a:srgbClr val="000000"/>
                </a:solidFill>
                <a:ea typeface="宋体" panose="02010600030101010101" pitchFamily="2" charset="-122"/>
              </a:rPr>
              <a:t>中心的连线与单缝中心到第一级暗纹中心的连线</a:t>
            </a:r>
            <a:r>
              <a:rPr lang="zh-CN" altLang="en-US" sz="2400" b="1" dirty="0">
                <a:solidFill>
                  <a:srgbClr val="FF0000"/>
                </a:solidFill>
                <a:ea typeface="宋体" panose="02010600030101010101" pitchFamily="2" charset="-122"/>
              </a:rPr>
              <a:t>所</a:t>
            </a:r>
            <a:endParaRPr lang="en-US" altLang="zh-CN" sz="2400" b="1" dirty="0">
              <a:solidFill>
                <a:srgbClr val="FF0000"/>
              </a:solidFill>
              <a:ea typeface="宋体" panose="02010600030101010101" pitchFamily="2" charset="-122"/>
            </a:endParaRPr>
          </a:p>
          <a:p>
            <a:r>
              <a:rPr lang="zh-CN" altLang="en-US" sz="2400" b="1" dirty="0">
                <a:solidFill>
                  <a:srgbClr val="FF0000"/>
                </a:solidFill>
                <a:ea typeface="宋体" panose="02010600030101010101" pitchFamily="2" charset="-122"/>
              </a:rPr>
              <a:t>成的夹角</a:t>
            </a:r>
            <a:r>
              <a:rPr lang="zh-CN" altLang="en-US" sz="2400" b="1" dirty="0">
                <a:solidFill>
                  <a:srgbClr val="000000"/>
                </a:solidFill>
                <a:ea typeface="宋体" panose="02010600030101010101" pitchFamily="2" charset="-122"/>
              </a:rPr>
              <a:t>。而</a:t>
            </a:r>
            <a:r>
              <a:rPr lang="zh-CN" altLang="en-US" sz="2400" b="1" dirty="0">
                <a:solidFill>
                  <a:srgbClr val="0033CC"/>
                </a:solidFill>
                <a:ea typeface="宋体" panose="02010600030101010101" pitchFamily="2" charset="-122"/>
              </a:rPr>
              <a:t>中央明纹</a:t>
            </a:r>
            <a:r>
              <a:rPr lang="zh-CN" altLang="en-US" sz="2400" b="1" dirty="0">
                <a:solidFill>
                  <a:schemeClr val="tx2"/>
                </a:solidFill>
                <a:ea typeface="宋体" panose="02010600030101010101" pitchFamily="2" charset="-122"/>
              </a:rPr>
              <a:t>所对的</a:t>
            </a:r>
            <a:r>
              <a:rPr lang="zh-CN" altLang="en-US" sz="2400" b="1" dirty="0">
                <a:solidFill>
                  <a:srgbClr val="0033CC"/>
                </a:solidFill>
                <a:ea typeface="宋体" panose="02010600030101010101" pitchFamily="2" charset="-122"/>
              </a:rPr>
              <a:t>张角</a:t>
            </a:r>
            <a:r>
              <a:rPr lang="zh-CN" altLang="en-US" sz="2400" b="1" dirty="0">
                <a:solidFill>
                  <a:schemeClr val="tx2"/>
                </a:solidFill>
                <a:ea typeface="宋体" panose="02010600030101010101" pitchFamily="2" charset="-122"/>
              </a:rPr>
              <a:t>是</a:t>
            </a:r>
            <a:r>
              <a:rPr lang="zh-CN" altLang="en-US" sz="2400" b="1" dirty="0">
                <a:solidFill>
                  <a:srgbClr val="0033CC"/>
                </a:solidFill>
                <a:ea typeface="宋体" panose="02010600030101010101" pitchFamily="2" charset="-122"/>
              </a:rPr>
              <a:t>它的</a:t>
            </a:r>
            <a:r>
              <a:rPr lang="zh-CN" altLang="en-US" sz="2400" b="1" dirty="0">
                <a:solidFill>
                  <a:srgbClr val="FF0000"/>
                </a:solidFill>
                <a:ea typeface="宋体" panose="02010600030101010101" pitchFamily="2" charset="-122"/>
              </a:rPr>
              <a:t>两倍</a:t>
            </a:r>
            <a:r>
              <a:rPr lang="zh-CN" altLang="en-US" sz="2400" b="1" dirty="0">
                <a:solidFill>
                  <a:srgbClr val="0033CC"/>
                </a:solidFill>
                <a:ea typeface="宋体" panose="02010600030101010101" pitchFamily="2" charset="-122"/>
              </a:rPr>
              <a:t>，即</a:t>
            </a:r>
            <a:r>
              <a:rPr lang="zh-CN" altLang="en-US" sz="2400" b="1" dirty="0">
                <a:solidFill>
                  <a:srgbClr val="FF0000"/>
                </a:solidFill>
                <a:latin typeface="Times New Roman" panose="02020603050405020304" pitchFamily="18" charset="0"/>
                <a:ea typeface="宋体" panose="02010600030101010101" pitchFamily="2" charset="-122"/>
              </a:rPr>
              <a:t>98°</a:t>
            </a:r>
            <a:r>
              <a:rPr lang="zh-CN" altLang="en-US" sz="2400" b="1" dirty="0">
                <a:solidFill>
                  <a:srgbClr val="000000"/>
                </a:solidFill>
                <a:latin typeface="Times New Roman" panose="02020603050405020304" pitchFamily="18" charset="0"/>
                <a:ea typeface="宋体" panose="02010600030101010101" pitchFamily="2" charset="-122"/>
              </a:rPr>
              <a:t>（如图所示）</a:t>
            </a:r>
          </a:p>
        </p:txBody>
      </p:sp>
      <p:graphicFrame>
        <p:nvGraphicFramePr>
          <p:cNvPr id="13319" name="对象 13318"/>
          <p:cNvGraphicFramePr>
            <a:graphicFrameLocks noChangeAspect="1"/>
          </p:cNvGraphicFramePr>
          <p:nvPr>
            <p:extLst>
              <p:ext uri="{D42A27DB-BD31-4B8C-83A1-F6EECF244321}">
                <p14:modId xmlns:p14="http://schemas.microsoft.com/office/powerpoint/2010/main" val="3884531147"/>
              </p:ext>
            </p:extLst>
          </p:nvPr>
        </p:nvGraphicFramePr>
        <p:xfrm>
          <a:off x="2828925" y="3988219"/>
          <a:ext cx="3486150" cy="738187"/>
        </p:xfrm>
        <a:graphic>
          <a:graphicData uri="http://schemas.openxmlformats.org/presentationml/2006/ole">
            <mc:AlternateContent xmlns:mc="http://schemas.openxmlformats.org/markup-compatibility/2006">
              <mc:Choice xmlns:v="urn:schemas-microsoft-com:vml" Requires="v">
                <p:oleObj spid="_x0000_s362589" r:id="rId5" imgW="1866600" imgH="419040" progId="Equation.3">
                  <p:embed/>
                </p:oleObj>
              </mc:Choice>
              <mc:Fallback>
                <p:oleObj r:id="rId5" imgW="1866600" imgH="419040" progId="Equation.3">
                  <p:embed/>
                  <p:pic>
                    <p:nvPicPr>
                      <p:cNvPr id="13319" name="对象 133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8925" y="3988219"/>
                        <a:ext cx="34861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293" name="对象 12292"/>
          <p:cNvGraphicFramePr>
            <a:graphicFrameLocks noChangeAspect="1"/>
          </p:cNvGraphicFramePr>
          <p:nvPr>
            <p:extLst>
              <p:ext uri="{D42A27DB-BD31-4B8C-83A1-F6EECF244321}">
                <p14:modId xmlns:p14="http://schemas.microsoft.com/office/powerpoint/2010/main" val="3362373808"/>
              </p:ext>
            </p:extLst>
          </p:nvPr>
        </p:nvGraphicFramePr>
        <p:xfrm>
          <a:off x="0" y="3963226"/>
          <a:ext cx="2792413" cy="833437"/>
        </p:xfrm>
        <a:graphic>
          <a:graphicData uri="http://schemas.openxmlformats.org/presentationml/2006/ole">
            <mc:AlternateContent xmlns:mc="http://schemas.openxmlformats.org/markup-compatibility/2006">
              <mc:Choice xmlns:v="urn:schemas-microsoft-com:vml" Requires="v">
                <p:oleObj spid="_x0000_s362590" r:id="rId7" imgW="1295280" imgH="393480" progId="Equation.3">
                  <p:embed/>
                </p:oleObj>
              </mc:Choice>
              <mc:Fallback>
                <p:oleObj r:id="rId7" imgW="1295280" imgH="393480" progId="Equation.3">
                  <p:embed/>
                  <p:pic>
                    <p:nvPicPr>
                      <p:cNvPr id="12293" name="对象 122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963226"/>
                        <a:ext cx="2792413"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873106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blinds(horizontal)">
                                      <p:cBhvr>
                                        <p:cTn id="7" dur="500"/>
                                        <p:tgtEl>
                                          <p:spTgt spid="13317"/>
                                        </p:tgtEl>
                                      </p:cBhvr>
                                    </p:animEffect>
                                  </p:childTnLst>
                                </p:cTn>
                              </p:par>
                              <p:par>
                                <p:cTn id="8" presetID="3" presetClass="entr" presetSubtype="10" fill="hold" nodeType="withEffect">
                                  <p:stCondLst>
                                    <p:cond delay="0"/>
                                  </p:stCondLst>
                                  <p:childTnLst>
                                    <p:set>
                                      <p:cBhvr>
                                        <p:cTn id="9" dur="1" fill="hold">
                                          <p:stCondLst>
                                            <p:cond delay="0"/>
                                          </p:stCondLst>
                                        </p:cTn>
                                        <p:tgtEl>
                                          <p:spTgt spid="13318">
                                            <p:txEl>
                                              <p:pRg st="0" end="0"/>
                                            </p:txEl>
                                          </p:spTgt>
                                        </p:tgtEl>
                                        <p:attrNameLst>
                                          <p:attrName>style.visibility</p:attrName>
                                        </p:attrNameLst>
                                      </p:cBhvr>
                                      <p:to>
                                        <p:strVal val="visible"/>
                                      </p:to>
                                    </p:set>
                                    <p:animEffect transition="in" filter="blinds(horizontal)">
                                      <p:cBhvr>
                                        <p:cTn id="10" dur="500"/>
                                        <p:tgtEl>
                                          <p:spTgt spid="13318">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2293"/>
                                        </p:tgtEl>
                                        <p:attrNameLst>
                                          <p:attrName>style.visibility</p:attrName>
                                        </p:attrNameLst>
                                      </p:cBhvr>
                                      <p:to>
                                        <p:strVal val="visible"/>
                                      </p:to>
                                    </p:set>
                                    <p:animEffect transition="in" filter="blinds(horizontal)">
                                      <p:cBhvr>
                                        <p:cTn id="15" dur="500"/>
                                        <p:tgtEl>
                                          <p:spTgt spid="1229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3319"/>
                                        </p:tgtEl>
                                        <p:attrNameLst>
                                          <p:attrName>style.visibility</p:attrName>
                                        </p:attrNameLst>
                                      </p:cBhvr>
                                      <p:to>
                                        <p:strVal val="visible"/>
                                      </p:to>
                                    </p:set>
                                    <p:animEffect transition="in" filter="blinds(horizontal)">
                                      <p:cBhvr>
                                        <p:cTn id="20" dur="500"/>
                                        <p:tgtEl>
                                          <p:spTgt spid="133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3318">
                                            <p:txEl>
                                              <p:charRg st="20" end="64"/>
                                            </p:txEl>
                                          </p:spTgt>
                                        </p:tgtEl>
                                        <p:attrNameLst>
                                          <p:attrName>style.visibility</p:attrName>
                                        </p:attrNameLst>
                                      </p:cBhvr>
                                      <p:to>
                                        <p:strVal val="visible"/>
                                      </p:to>
                                    </p:set>
                                    <p:animEffect transition="in" filter="blinds(horizontal)">
                                      <p:cBhvr>
                                        <p:cTn id="25" dur="500"/>
                                        <p:tgtEl>
                                          <p:spTgt spid="13318">
                                            <p:txEl>
                                              <p:charRg st="20" end="6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ldLvl="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文本框 1"/>
          <p:cNvSpPr txBox="1">
            <a:spLocks noChangeArrowheads="1"/>
          </p:cNvSpPr>
          <p:nvPr/>
        </p:nvSpPr>
        <p:spPr bwMode="auto">
          <a:xfrm>
            <a:off x="0" y="1893888"/>
            <a:ext cx="57943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800" b="1" dirty="0">
                <a:solidFill>
                  <a:schemeClr val="accent2"/>
                </a:solidFill>
                <a:ea typeface="宋体" panose="02010600030101010101" pitchFamily="2" charset="-122"/>
              </a:rPr>
              <a:t>注意：</a:t>
            </a:r>
            <a:r>
              <a:rPr lang="zh-CN" altLang="en-US" sz="2800" b="1" dirty="0">
                <a:solidFill>
                  <a:srgbClr val="FF0000"/>
                </a:solidFill>
                <a:ea typeface="宋体" panose="02010600030101010101" pitchFamily="2" charset="-122"/>
              </a:rPr>
              <a:t>穿过单缝的光</a:t>
            </a:r>
            <a:r>
              <a:rPr lang="zh-CN" altLang="en-US" sz="2800" b="1" dirty="0">
                <a:solidFill>
                  <a:srgbClr val="000000"/>
                </a:solidFill>
                <a:ea typeface="宋体" panose="02010600030101010101" pitchFamily="2" charset="-122"/>
              </a:rPr>
              <a:t>会在屏幕上形成一条很宽的</a:t>
            </a:r>
            <a:r>
              <a:rPr lang="zh-CN" altLang="en-US" sz="2800" b="1" dirty="0">
                <a:solidFill>
                  <a:srgbClr val="FF0000"/>
                </a:solidFill>
                <a:ea typeface="宋体" panose="02010600030101010101" pitchFamily="2" charset="-122"/>
              </a:rPr>
              <a:t>明纹</a:t>
            </a:r>
            <a:r>
              <a:rPr lang="zh-CN" altLang="en-US" sz="2800" b="1" dirty="0">
                <a:solidFill>
                  <a:srgbClr val="000000"/>
                </a:solidFill>
                <a:ea typeface="宋体" panose="02010600030101010101" pitchFamily="2" charset="-122"/>
              </a:rPr>
              <a:t>，但是由于通过</a:t>
            </a:r>
            <a:r>
              <a:rPr lang="zh-CN" altLang="en-US" sz="2800" b="1" dirty="0">
                <a:solidFill>
                  <a:srgbClr val="FF0000"/>
                </a:solidFill>
                <a:ea typeface="宋体" panose="02010600030101010101" pitchFamily="2" charset="-122"/>
              </a:rPr>
              <a:t>单缝的总光量</a:t>
            </a:r>
            <a:r>
              <a:rPr lang="zh-CN" altLang="en-US" sz="2800" b="1" dirty="0">
                <a:solidFill>
                  <a:srgbClr val="000000"/>
                </a:solidFill>
                <a:ea typeface="宋体" panose="02010600030101010101" pitchFamily="2" charset="-122"/>
              </a:rPr>
              <a:t>很少，而且光要分布在一个很大的区域，所以</a:t>
            </a:r>
            <a:r>
              <a:rPr lang="zh-CN" altLang="en-US" sz="2800" b="1" dirty="0">
                <a:solidFill>
                  <a:srgbClr val="FF0000"/>
                </a:solidFill>
                <a:ea typeface="宋体" panose="02010600030101010101" pitchFamily="2" charset="-122"/>
              </a:rPr>
              <a:t>亮度并不会很强</a:t>
            </a:r>
            <a:r>
              <a:rPr lang="zh-CN" altLang="en-US" sz="2800" b="1" dirty="0">
                <a:solidFill>
                  <a:srgbClr val="000000"/>
                </a:solidFill>
                <a:ea typeface="宋体" panose="02010600030101010101" pitchFamily="2" charset="-122"/>
              </a:rPr>
              <a:t>。</a:t>
            </a:r>
          </a:p>
          <a:p>
            <a:pPr>
              <a:lnSpc>
                <a:spcPct val="120000"/>
              </a:lnSpc>
              <a:buFont typeface="Wingdings" panose="05000000000000000000" pitchFamily="2" charset="2"/>
              <a:buChar char="v"/>
            </a:pPr>
            <a:r>
              <a:rPr lang="zh-CN" altLang="en-US" sz="2800" b="1" dirty="0">
                <a:solidFill>
                  <a:srgbClr val="000000"/>
                </a:solidFill>
                <a:ea typeface="宋体" panose="02010600030101010101" pitchFamily="2" charset="-122"/>
              </a:rPr>
              <a:t>还要注意：由于这里的</a:t>
            </a:r>
            <a:r>
              <a:rPr lang="zh-CN" altLang="en-US" sz="2800" b="1" i="1" dirty="0">
                <a:solidFill>
                  <a:srgbClr val="FF0000"/>
                </a:solidFill>
                <a:latin typeface="Times New Roman" panose="02020603050405020304" pitchFamily="18" charset="0"/>
                <a:ea typeface="宋体" panose="02010600030101010101" pitchFamily="2" charset="-122"/>
              </a:rPr>
              <a:t>θ</a:t>
            </a:r>
            <a:r>
              <a:rPr lang="zh-CN" altLang="en-US" sz="2800" b="1" dirty="0">
                <a:solidFill>
                  <a:srgbClr val="000000"/>
                </a:solidFill>
                <a:ea typeface="宋体" panose="02010600030101010101" pitchFamily="2" charset="-122"/>
              </a:rPr>
              <a:t>值很大，所以</a:t>
            </a:r>
            <a:r>
              <a:rPr lang="zh-CN" altLang="en-US" sz="2800" b="1" dirty="0">
                <a:solidFill>
                  <a:srgbClr val="FF0000"/>
                </a:solidFill>
                <a:ea typeface="宋体" panose="02010600030101010101" pitchFamily="2" charset="-122"/>
              </a:rPr>
              <a:t>不能使用</a:t>
            </a:r>
            <a:r>
              <a:rPr lang="zh-CN" altLang="en-US" sz="2800" b="1" dirty="0">
                <a:solidFill>
                  <a:srgbClr val="0033CC"/>
                </a:solidFill>
                <a:ea typeface="宋体" panose="02010600030101010101" pitchFamily="2" charset="-122"/>
              </a:rPr>
              <a:t>小角度近似</a:t>
            </a:r>
          </a:p>
          <a:p>
            <a:pPr>
              <a:lnSpc>
                <a:spcPct val="120000"/>
              </a:lnSpc>
              <a:buFont typeface="Wingdings" panose="05000000000000000000" pitchFamily="2" charset="2"/>
              <a:buNone/>
            </a:pPr>
            <a:r>
              <a:rPr lang="zh-CN" altLang="en-US" sz="2800" b="1" dirty="0">
                <a:solidFill>
                  <a:srgbClr val="000000"/>
                </a:solidFill>
                <a:latin typeface="Times New Roman" panose="02020603050405020304" pitchFamily="18" charset="0"/>
                <a:ea typeface="宋体" panose="02010600030101010101" pitchFamily="2" charset="-122"/>
              </a:rPr>
              <a:t>( 比如：                             )</a:t>
            </a:r>
            <a:r>
              <a:rPr lang="zh-CN" altLang="en-US" sz="2800" b="1" dirty="0">
                <a:solidFill>
                  <a:srgbClr val="000000"/>
                </a:solidFill>
                <a:ea typeface="宋体" panose="02010600030101010101" pitchFamily="2" charset="-122"/>
              </a:rPr>
              <a:t>。</a:t>
            </a:r>
            <a:endParaRPr lang="zh-CN" altLang="en-US" sz="2800" dirty="0">
              <a:ea typeface="宋体" panose="02010600030101010101" pitchFamily="2" charset="-122"/>
            </a:endParaRPr>
          </a:p>
        </p:txBody>
      </p:sp>
      <p:graphicFrame>
        <p:nvGraphicFramePr>
          <p:cNvPr id="30722" name="对象 1"/>
          <p:cNvGraphicFramePr>
            <a:graphicFrameLocks/>
          </p:cNvGraphicFramePr>
          <p:nvPr/>
        </p:nvGraphicFramePr>
        <p:xfrm>
          <a:off x="5794375" y="96838"/>
          <a:ext cx="3203575" cy="3792537"/>
        </p:xfrm>
        <a:graphic>
          <a:graphicData uri="http://schemas.openxmlformats.org/presentationml/2006/ole">
            <mc:AlternateContent xmlns:mc="http://schemas.openxmlformats.org/markup-compatibility/2006">
              <mc:Choice xmlns:v="urn:schemas-microsoft-com:vml" Requires="v">
                <p:oleObj spid="_x0000_s363638" r:id="rId3" imgW="3200400" imgH="3705120" progId="Paint.Picture">
                  <p:embed/>
                </p:oleObj>
              </mc:Choice>
              <mc:Fallback>
                <p:oleObj r:id="rId3" imgW="3200400" imgH="3705120" progId="Paint.Picture">
                  <p:embed/>
                  <p:pic>
                    <p:nvPicPr>
                      <p:cNvPr id="30722" name="对象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375" y="96838"/>
                        <a:ext cx="3203575"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23"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4339" name="Text Box 5"/>
          <p:cNvSpPr txBox="1">
            <a:spLocks noChangeArrowheads="1"/>
          </p:cNvSpPr>
          <p:nvPr/>
        </p:nvSpPr>
        <p:spPr bwMode="auto">
          <a:xfrm>
            <a:off x="146050" y="161925"/>
            <a:ext cx="564832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800" b="1" dirty="0">
                <a:solidFill>
                  <a:srgbClr val="000000"/>
                </a:solidFill>
                <a:latin typeface="Times New Roman" panose="02020603050405020304" pitchFamily="18" charset="0"/>
                <a:ea typeface="宋体" panose="02010600030101010101" pitchFamily="2" charset="-122"/>
              </a:rPr>
              <a:t>(b)</a:t>
            </a:r>
            <a:r>
              <a:rPr lang="zh-CN" altLang="en-US" sz="2800" b="1" dirty="0">
                <a:solidFill>
                  <a:srgbClr val="FF0000"/>
                </a:solidFill>
                <a:ea typeface="宋体" panose="02010600030101010101" pitchFamily="2" charset="-122"/>
              </a:rPr>
              <a:t>中央明纹</a:t>
            </a:r>
            <a:r>
              <a:rPr lang="zh-CN" altLang="en-US" sz="2800" b="1" dirty="0">
                <a:ea typeface="宋体" panose="02010600030101010101" pitchFamily="2" charset="-122"/>
              </a:rPr>
              <a:t>的</a:t>
            </a:r>
            <a:r>
              <a:rPr lang="zh-CN" altLang="en-US" sz="2800" b="1" dirty="0">
                <a:solidFill>
                  <a:srgbClr val="0033CC"/>
                </a:solidFill>
                <a:ea typeface="宋体" panose="02010600030101010101" pitchFamily="2" charset="-122"/>
              </a:rPr>
              <a:t>宽度</a:t>
            </a:r>
            <a:r>
              <a:rPr lang="zh-CN" altLang="en-US" sz="2800" b="1" dirty="0">
                <a:solidFill>
                  <a:srgbClr val="000000"/>
                </a:solidFill>
                <a:ea typeface="宋体" panose="02010600030101010101" pitchFamily="2" charset="-122"/>
              </a:rPr>
              <a:t>为</a:t>
            </a:r>
            <a:r>
              <a:rPr lang="zh-CN" altLang="en-US" sz="2800" b="1" i="1" dirty="0">
                <a:solidFill>
                  <a:srgbClr val="000000"/>
                </a:solidFill>
                <a:latin typeface="Times New Roman" panose="02020603050405020304" pitchFamily="18" charset="0"/>
                <a:ea typeface="宋体" panose="02010600030101010101" pitchFamily="2" charset="-122"/>
              </a:rPr>
              <a:t>2x</a:t>
            </a:r>
            <a:r>
              <a:rPr lang="zh-CN" altLang="en-US" sz="2800" b="1" dirty="0">
                <a:solidFill>
                  <a:srgbClr val="000000"/>
                </a:solidFill>
                <a:ea typeface="宋体" panose="02010600030101010101" pitchFamily="2" charset="-122"/>
              </a:rPr>
              <a:t>，所以有</a:t>
            </a:r>
            <a:r>
              <a:rPr lang="zh-CN" altLang="en-US" sz="2400" b="1" dirty="0">
                <a:solidFill>
                  <a:srgbClr val="000000"/>
                </a:solidFill>
                <a:ea typeface="宋体" panose="02010600030101010101" pitchFamily="2" charset="-122"/>
              </a:rPr>
              <a:t> </a:t>
            </a:r>
          </a:p>
          <a:p>
            <a:endParaRPr lang="zh-CN" altLang="en-US" sz="2400" b="1" dirty="0">
              <a:solidFill>
                <a:srgbClr val="000000"/>
              </a:solidFill>
              <a:ea typeface="宋体" panose="02010600030101010101" pitchFamily="2" charset="-122"/>
            </a:endParaRPr>
          </a:p>
          <a:p>
            <a:endParaRPr lang="en-US" altLang="zh-CN" sz="2400" b="1" dirty="0">
              <a:solidFill>
                <a:srgbClr val="000000"/>
              </a:solidFill>
              <a:ea typeface="宋体" panose="02010600030101010101" pitchFamily="2" charset="-122"/>
            </a:endParaRPr>
          </a:p>
          <a:p>
            <a:endParaRPr lang="en-US" altLang="zh-CN" sz="2400" b="1" dirty="0">
              <a:solidFill>
                <a:srgbClr val="000000"/>
              </a:solidFill>
              <a:ea typeface="宋体" panose="02010600030101010101" pitchFamily="2" charset="-122"/>
            </a:endParaRPr>
          </a:p>
          <a:p>
            <a:endParaRPr lang="zh-CN" altLang="en-US" sz="2400" b="1" dirty="0">
              <a:solidFill>
                <a:srgbClr val="000000"/>
              </a:solidFill>
              <a:ea typeface="宋体" panose="02010600030101010101" pitchFamily="2" charset="-122"/>
            </a:endParaRPr>
          </a:p>
        </p:txBody>
      </p:sp>
      <p:graphicFrame>
        <p:nvGraphicFramePr>
          <p:cNvPr id="14340" name="对象 14339"/>
          <p:cNvGraphicFramePr>
            <a:graphicFrameLocks noChangeAspect="1"/>
          </p:cNvGraphicFramePr>
          <p:nvPr/>
        </p:nvGraphicFramePr>
        <p:xfrm>
          <a:off x="1270000" y="684213"/>
          <a:ext cx="3124200" cy="536575"/>
        </p:xfrm>
        <a:graphic>
          <a:graphicData uri="http://schemas.openxmlformats.org/presentationml/2006/ole">
            <mc:AlternateContent xmlns:mc="http://schemas.openxmlformats.org/markup-compatibility/2006">
              <mc:Choice xmlns:v="urn:schemas-microsoft-com:vml" Requires="v">
                <p:oleObj spid="_x0000_s363639" r:id="rId5" imgW="1011723" imgH="179031" progId="Equation.3">
                  <p:embed/>
                </p:oleObj>
              </mc:Choice>
              <mc:Fallback>
                <p:oleObj r:id="rId5" imgW="1011723" imgH="179031" progId="Equation.3">
                  <p:embed/>
                  <p:pic>
                    <p:nvPicPr>
                      <p:cNvPr id="14340" name="对象 143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0000" y="684213"/>
                        <a:ext cx="3124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1" name="对象 14340"/>
          <p:cNvGraphicFramePr>
            <a:graphicFrameLocks noChangeAspect="1"/>
          </p:cNvGraphicFramePr>
          <p:nvPr/>
        </p:nvGraphicFramePr>
        <p:xfrm>
          <a:off x="-36513" y="1220788"/>
          <a:ext cx="5118101" cy="568325"/>
        </p:xfrm>
        <a:graphic>
          <a:graphicData uri="http://schemas.openxmlformats.org/presentationml/2006/ole">
            <mc:AlternateContent xmlns:mc="http://schemas.openxmlformats.org/markup-compatibility/2006">
              <mc:Choice xmlns:v="urn:schemas-microsoft-com:vml" Requires="v">
                <p:oleObj spid="_x0000_s363640" r:id="rId7" imgW="1942920" imgH="228600" progId="Equation.3">
                  <p:embed/>
                </p:oleObj>
              </mc:Choice>
              <mc:Fallback>
                <p:oleObj r:id="rId7" imgW="1942920" imgH="228600" progId="Equation.3">
                  <p:embed/>
                  <p:pic>
                    <p:nvPicPr>
                      <p:cNvPr id="14341" name="对象 143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13" y="1220788"/>
                        <a:ext cx="5118101"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2" name="对象 14341"/>
          <p:cNvGraphicFramePr>
            <a:graphicFrameLocks noChangeAspect="1"/>
          </p:cNvGraphicFramePr>
          <p:nvPr/>
        </p:nvGraphicFramePr>
        <p:xfrm>
          <a:off x="1135063" y="5132388"/>
          <a:ext cx="2776537" cy="465137"/>
        </p:xfrm>
        <a:graphic>
          <a:graphicData uri="http://schemas.openxmlformats.org/presentationml/2006/ole">
            <mc:AlternateContent xmlns:mc="http://schemas.openxmlformats.org/markup-compatibility/2006">
              <mc:Choice xmlns:v="urn:schemas-microsoft-com:vml" Requires="v">
                <p:oleObj spid="_x0000_s363641" r:id="rId9" imgW="1037506" imgH="179031" progId="Equation.3">
                  <p:embed/>
                </p:oleObj>
              </mc:Choice>
              <mc:Fallback>
                <p:oleObj r:id="rId9" imgW="1037506" imgH="179031" progId="Equation.3">
                  <p:embed/>
                  <p:pic>
                    <p:nvPicPr>
                      <p:cNvPr id="14342" name="对象 143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5063" y="5132388"/>
                        <a:ext cx="2776537"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962346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339">
                                            <p:txEl>
                                              <p:charRg st="0" end="21"/>
                                            </p:txEl>
                                          </p:spTgt>
                                        </p:tgtEl>
                                        <p:attrNameLst>
                                          <p:attrName>style.visibility</p:attrName>
                                        </p:attrNameLst>
                                      </p:cBhvr>
                                      <p:to>
                                        <p:strVal val="visible"/>
                                      </p:to>
                                    </p:set>
                                    <p:animEffect transition="in" filter="blinds(horizontal)">
                                      <p:cBhvr>
                                        <p:cTn id="7" dur="500"/>
                                        <p:tgtEl>
                                          <p:spTgt spid="14339">
                                            <p:txEl>
                                              <p:charRg st="0" end="2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blinds(horizontal)">
                                      <p:cBhvr>
                                        <p:cTn id="12" dur="500"/>
                                        <p:tgtEl>
                                          <p:spTgt spid="14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blinds(horizontal)">
                                      <p:cBhvr>
                                        <p:cTn id="17" dur="500"/>
                                        <p:tgtEl>
                                          <p:spTgt spid="143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0728"/>
                                        </p:tgtEl>
                                        <p:attrNameLst>
                                          <p:attrName>style.visibility</p:attrName>
                                        </p:attrNameLst>
                                      </p:cBhvr>
                                      <p:to>
                                        <p:strVal val="visible"/>
                                      </p:to>
                                    </p:set>
                                    <p:anim calcmode="lin" valueType="num">
                                      <p:cBhvr additive="base">
                                        <p:cTn id="22" dur="500" fill="hold"/>
                                        <p:tgtEl>
                                          <p:spTgt spid="30728"/>
                                        </p:tgtEl>
                                        <p:attrNameLst>
                                          <p:attrName>ppt_x</p:attrName>
                                        </p:attrNameLst>
                                      </p:cBhvr>
                                      <p:tavLst>
                                        <p:tav tm="0">
                                          <p:val>
                                            <p:strVal val="#ppt_x"/>
                                          </p:val>
                                        </p:tav>
                                        <p:tav tm="100000">
                                          <p:val>
                                            <p:strVal val="#ppt_x"/>
                                          </p:val>
                                        </p:tav>
                                      </p:tavLst>
                                    </p:anim>
                                    <p:anim calcmode="lin" valueType="num">
                                      <p:cBhvr additive="base">
                                        <p:cTn id="23" dur="500" fill="hold"/>
                                        <p:tgtEl>
                                          <p:spTgt spid="30728"/>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14342"/>
                                        </p:tgtEl>
                                        <p:attrNameLst>
                                          <p:attrName>style.visibility</p:attrName>
                                        </p:attrNameLst>
                                      </p:cBhvr>
                                      <p:to>
                                        <p:strVal val="visible"/>
                                      </p:to>
                                    </p:set>
                                    <p:anim calcmode="lin" valueType="num">
                                      <p:cBhvr additive="base">
                                        <p:cTn id="28" dur="500" fill="hold"/>
                                        <p:tgtEl>
                                          <p:spTgt spid="14342"/>
                                        </p:tgtEl>
                                        <p:attrNameLst>
                                          <p:attrName>ppt_x</p:attrName>
                                        </p:attrNameLst>
                                      </p:cBhvr>
                                      <p:tavLst>
                                        <p:tav tm="0">
                                          <p:val>
                                            <p:strVal val="#ppt_x"/>
                                          </p:val>
                                        </p:tav>
                                        <p:tav tm="100000">
                                          <p:val>
                                            <p:strVal val="#ppt_x"/>
                                          </p:val>
                                        </p:tav>
                                      </p:tavLst>
                                    </p:anim>
                                    <p:anim calcmode="lin" valueType="num">
                                      <p:cBhvr additive="base">
                                        <p:cTn id="29" dur="500" fill="hold"/>
                                        <p:tgtEl>
                                          <p:spTgt spid="143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145556" y="1063142"/>
            <a:ext cx="8740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2400" b="1" dirty="0">
                <a:solidFill>
                  <a:srgbClr val="FF0000"/>
                </a:solidFill>
                <a:ea typeface="宋体" panose="02010600030101010101" pitchFamily="2" charset="-122"/>
              </a:rPr>
              <a:t>练习</a:t>
            </a:r>
            <a:r>
              <a:rPr lang="zh-CN" altLang="en-US" sz="2400" b="1" dirty="0">
                <a:solidFill>
                  <a:srgbClr val="FF0000"/>
                </a:solidFill>
                <a:latin typeface="Times New Roman" panose="02020603050405020304" pitchFamily="18" charset="0"/>
                <a:ea typeface="宋体" panose="02010600030101010101" pitchFamily="2" charset="-122"/>
              </a:rPr>
              <a:t>A</a:t>
            </a:r>
            <a:r>
              <a:rPr lang="zh-CN" altLang="en-US" sz="2400" dirty="0">
                <a:solidFill>
                  <a:srgbClr val="FF0000"/>
                </a:solidFill>
                <a:ea typeface="宋体" panose="02010600030101010101" pitchFamily="2" charset="-122"/>
              </a:rPr>
              <a:t>   </a:t>
            </a:r>
            <a:r>
              <a:rPr lang="zh-CN" altLang="en-US" sz="2400" b="1" dirty="0">
                <a:ea typeface="宋体" panose="02010600030101010101" pitchFamily="2" charset="-122"/>
              </a:rPr>
              <a:t>在例题30-1</a:t>
            </a:r>
            <a:r>
              <a:rPr lang="zh-CN" altLang="en-US" sz="2400" b="1" dirty="0">
                <a:solidFill>
                  <a:schemeClr val="tx2"/>
                </a:solidFill>
                <a:ea typeface="宋体" panose="02010600030101010101" pitchFamily="2" charset="-122"/>
              </a:rPr>
              <a:t>中使用的是</a:t>
            </a:r>
            <a:r>
              <a:rPr lang="zh-CN" altLang="en-US" sz="2400" b="1" dirty="0">
                <a:ea typeface="宋体" panose="02010600030101010101" pitchFamily="2" charset="-122"/>
              </a:rPr>
              <a:t>红光</a:t>
            </a:r>
            <a:r>
              <a:rPr lang="zh-CN" altLang="en-US" sz="2400" b="1" dirty="0">
                <a:latin typeface="Times New Roman" panose="02020603050405020304" pitchFamily="18" charset="0"/>
                <a:ea typeface="宋体" panose="02010600030101010101" pitchFamily="2" charset="-122"/>
              </a:rPr>
              <a:t>(</a:t>
            </a:r>
            <a:r>
              <a:rPr lang="zh-CN" altLang="en-US" sz="2400" b="1" dirty="0">
                <a:solidFill>
                  <a:srgbClr val="FF0000"/>
                </a:solidFill>
                <a:latin typeface="Times New Roman" panose="02020603050405020304" pitchFamily="18" charset="0"/>
                <a:ea typeface="宋体" panose="02010600030101010101" pitchFamily="2" charset="-122"/>
              </a:rPr>
              <a:t>波长750nm</a:t>
            </a:r>
            <a:r>
              <a:rPr lang="zh-CN" altLang="en-US" sz="2400" b="1" dirty="0">
                <a:latin typeface="Times New Roman" panose="02020603050405020304" pitchFamily="18" charset="0"/>
                <a:ea typeface="宋体" panose="02010600030101010101" pitchFamily="2" charset="-122"/>
              </a:rPr>
              <a:t>)</a:t>
            </a:r>
            <a:r>
              <a:rPr lang="zh-CN" altLang="en-US" sz="2400" b="1" dirty="0">
                <a:ea typeface="宋体" panose="02010600030101010101" pitchFamily="2" charset="-122"/>
              </a:rPr>
              <a:t>。如果改用 </a:t>
            </a:r>
          </a:p>
          <a:p>
            <a:pPr>
              <a:lnSpc>
                <a:spcPct val="150000"/>
              </a:lnSpc>
            </a:pPr>
            <a:r>
              <a:rPr lang="zh-CN" altLang="en-US" sz="2400" b="1" dirty="0">
                <a:ea typeface="宋体" panose="02010600030101010101" pitchFamily="2" charset="-122"/>
              </a:rPr>
              <a:t>             </a:t>
            </a:r>
            <a:r>
              <a:rPr lang="zh-CN" altLang="en-US" sz="2400" b="1" dirty="0">
                <a:solidFill>
                  <a:srgbClr val="FF0000"/>
                </a:solidFill>
                <a:ea typeface="宋体" panose="02010600030101010101" pitchFamily="2" charset="-122"/>
              </a:rPr>
              <a:t>575nm</a:t>
            </a:r>
            <a:r>
              <a:rPr lang="zh-CN" altLang="en-US" sz="2400" b="1" dirty="0">
                <a:ea typeface="宋体" panose="02010600030101010101" pitchFamily="2" charset="-122"/>
              </a:rPr>
              <a:t>的黄光，那么，</a:t>
            </a:r>
            <a:r>
              <a:rPr lang="zh-CN" altLang="en-US" sz="2400" b="1" dirty="0">
                <a:solidFill>
                  <a:srgbClr val="FF0000"/>
                </a:solidFill>
                <a:ea typeface="宋体" panose="02010600030101010101" pitchFamily="2" charset="-122"/>
              </a:rPr>
              <a:t>中央明纹</a:t>
            </a:r>
            <a:r>
              <a:rPr lang="zh-CN" altLang="en-US" sz="2400" b="1" dirty="0">
                <a:solidFill>
                  <a:schemeClr val="tx2"/>
                </a:solidFill>
                <a:ea typeface="宋体" panose="02010600030101010101" pitchFamily="2" charset="-122"/>
              </a:rPr>
              <a:t>是</a:t>
            </a:r>
            <a:r>
              <a:rPr lang="zh-CN" altLang="en-US" sz="2400" b="1" dirty="0">
                <a:ea typeface="宋体" panose="02010600030101010101" pitchFamily="2" charset="-122"/>
              </a:rPr>
              <a:t>变宽</a:t>
            </a:r>
            <a:r>
              <a:rPr lang="zh-CN" altLang="en-US" sz="2400" b="1" dirty="0">
                <a:solidFill>
                  <a:schemeClr val="tx2"/>
                </a:solidFill>
                <a:ea typeface="宋体" panose="02010600030101010101" pitchFamily="2" charset="-122"/>
              </a:rPr>
              <a:t>还是</a:t>
            </a:r>
            <a:r>
              <a:rPr lang="zh-CN" altLang="en-US" sz="2400" b="1" dirty="0">
                <a:ea typeface="宋体" panose="02010600030101010101" pitchFamily="2" charset="-122"/>
              </a:rPr>
              <a:t>变窄？</a:t>
            </a:r>
          </a:p>
        </p:txBody>
      </p:sp>
    </p:spTree>
    <p:extLst>
      <p:ext uri="{BB962C8B-B14F-4D97-AF65-F5344CB8AC3E}">
        <p14:creationId xmlns:p14="http://schemas.microsoft.com/office/powerpoint/2010/main" val="3115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1746" name="Text Box 4"/>
          <p:cNvSpPr txBox="1">
            <a:spLocks noChangeArrowheads="1"/>
          </p:cNvSpPr>
          <p:nvPr/>
        </p:nvSpPr>
        <p:spPr bwMode="auto">
          <a:xfrm>
            <a:off x="-98425" y="0"/>
            <a:ext cx="6156325"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2400" b="1">
                <a:solidFill>
                  <a:srgbClr val="FB0101"/>
                </a:solidFill>
                <a:ea typeface="宋体" panose="02010600030101010101" pitchFamily="2" charset="-122"/>
              </a:rPr>
              <a:t>概念理解 例 30-2</a:t>
            </a:r>
            <a:r>
              <a:rPr lang="zh-CN" altLang="en-US" sz="2400" b="1">
                <a:solidFill>
                  <a:schemeClr val="tx2"/>
                </a:solidFill>
                <a:ea typeface="宋体" panose="02010600030101010101" pitchFamily="2" charset="-122"/>
              </a:rPr>
              <a:t> ：衍射传播</a:t>
            </a:r>
            <a:r>
              <a:rPr lang="zh-CN" altLang="en-US" sz="2400">
                <a:solidFill>
                  <a:schemeClr val="tx2"/>
                </a:solidFill>
                <a:ea typeface="宋体" panose="02010600030101010101" pitchFamily="2" charset="-122"/>
              </a:rPr>
              <a:t>  </a:t>
            </a:r>
          </a:p>
          <a:p>
            <a:pPr>
              <a:lnSpc>
                <a:spcPct val="150000"/>
              </a:lnSpc>
            </a:pPr>
            <a:r>
              <a:rPr lang="zh-CN" altLang="en-US" sz="2400">
                <a:ea typeface="宋体" panose="02010600030101010101" pitchFamily="2" charset="-122"/>
              </a:rPr>
              <a:t>     </a:t>
            </a:r>
            <a:r>
              <a:rPr lang="zh-CN" altLang="en-US" sz="2400" b="1">
                <a:solidFill>
                  <a:srgbClr val="000000"/>
                </a:solidFill>
                <a:ea typeface="宋体" panose="02010600030101010101" pitchFamily="2" charset="-122"/>
              </a:rPr>
              <a:t>光透过</a:t>
            </a:r>
            <a:r>
              <a:rPr lang="zh-CN" altLang="en-US" sz="2400" b="1">
                <a:solidFill>
                  <a:srgbClr val="0033CC"/>
                </a:solidFill>
                <a:ea typeface="宋体" panose="02010600030101010101" pitchFamily="2" charset="-122"/>
              </a:rPr>
              <a:t>竖直边</a:t>
            </a:r>
            <a:r>
              <a:rPr lang="zh-CN" altLang="en-US" sz="2400" b="1">
                <a:solidFill>
                  <a:schemeClr val="tx2"/>
                </a:solidFill>
                <a:ea typeface="宋体" panose="02010600030101010101" pitchFamily="2" charset="-122"/>
              </a:rPr>
              <a:t>比</a:t>
            </a:r>
            <a:r>
              <a:rPr lang="zh-CN" altLang="en-US" sz="2400" b="1">
                <a:solidFill>
                  <a:srgbClr val="0033CC"/>
                </a:solidFill>
                <a:ea typeface="宋体" panose="02010600030101010101" pitchFamily="2" charset="-122"/>
              </a:rPr>
              <a:t>水平边</a:t>
            </a:r>
            <a:r>
              <a:rPr lang="zh-CN" altLang="en-US" sz="2400" b="1">
                <a:solidFill>
                  <a:srgbClr val="FF0000"/>
                </a:solidFill>
                <a:ea typeface="宋体" panose="02010600030101010101" pitchFamily="2" charset="-122"/>
              </a:rPr>
              <a:t>短</a:t>
            </a:r>
            <a:r>
              <a:rPr lang="zh-CN" altLang="en-US" sz="2400" b="1">
                <a:solidFill>
                  <a:schemeClr val="tx2"/>
                </a:solidFill>
                <a:ea typeface="宋体" panose="02010600030101010101" pitchFamily="2" charset="-122"/>
              </a:rPr>
              <a:t>的</a:t>
            </a:r>
            <a:r>
              <a:rPr lang="zh-CN" altLang="en-US" sz="2400" b="1">
                <a:solidFill>
                  <a:srgbClr val="000000"/>
                </a:solidFill>
                <a:ea typeface="宋体" panose="02010600030101010101" pitchFamily="2" charset="-122"/>
              </a:rPr>
              <a:t>矩形孔。</a:t>
            </a:r>
          </a:p>
          <a:p>
            <a:pPr>
              <a:lnSpc>
                <a:spcPct val="150000"/>
              </a:lnSpc>
            </a:pPr>
            <a:r>
              <a:rPr lang="en-US" altLang="zh-CN" sz="2400" b="1">
                <a:solidFill>
                  <a:srgbClr val="000000"/>
                </a:solidFill>
                <a:latin typeface="Times New Roman" panose="02020603050405020304" pitchFamily="18" charset="0"/>
                <a:ea typeface="宋体" panose="02010600030101010101" pitchFamily="2" charset="-122"/>
              </a:rPr>
              <a:t>(</a:t>
            </a:r>
            <a:r>
              <a:rPr lang="zh-CN" altLang="en-US" sz="2400" b="1">
                <a:solidFill>
                  <a:srgbClr val="000000"/>
                </a:solidFill>
                <a:latin typeface="Times New Roman" panose="02020603050405020304" pitchFamily="18" charset="0"/>
                <a:ea typeface="宋体" panose="02010600030101010101" pitchFamily="2" charset="-122"/>
              </a:rPr>
              <a:t>a)</a:t>
            </a:r>
            <a:r>
              <a:rPr lang="en-US" altLang="zh-CN" sz="2400" b="1">
                <a:solidFill>
                  <a:srgbClr val="000000"/>
                </a:solidFill>
                <a:latin typeface="Times New Roman" panose="02020603050405020304" pitchFamily="18" charset="0"/>
                <a:ea typeface="宋体" panose="02010600030101010101" pitchFamily="2" charset="-122"/>
              </a:rPr>
              <a:t>预测</a:t>
            </a:r>
            <a:r>
              <a:rPr lang="zh-CN" altLang="en-US" sz="2400" b="1">
                <a:solidFill>
                  <a:srgbClr val="000000"/>
                </a:solidFill>
                <a:ea typeface="宋体" panose="02010600030101010101" pitchFamily="2" charset="-122"/>
              </a:rPr>
              <a:t>在</a:t>
            </a:r>
            <a:r>
              <a:rPr lang="zh-CN" altLang="en-US" sz="2400" b="1">
                <a:solidFill>
                  <a:srgbClr val="FF0000"/>
                </a:solidFill>
                <a:ea typeface="宋体" panose="02010600030101010101" pitchFamily="2" charset="-122"/>
              </a:rPr>
              <a:t>竖直</a:t>
            </a:r>
            <a:r>
              <a:rPr lang="zh-CN" altLang="en-US" sz="2400" b="1">
                <a:solidFill>
                  <a:srgbClr val="000000"/>
                </a:solidFill>
                <a:ea typeface="宋体" panose="02010600030101010101" pitchFamily="2" charset="-122"/>
              </a:rPr>
              <a:t>或</a:t>
            </a:r>
            <a:r>
              <a:rPr lang="zh-CN" altLang="en-US" sz="2400" b="1">
                <a:solidFill>
                  <a:srgbClr val="FF0000"/>
                </a:solidFill>
                <a:ea typeface="宋体" panose="02010600030101010101" pitchFamily="2" charset="-122"/>
              </a:rPr>
              <a:t>水平</a:t>
            </a:r>
            <a:r>
              <a:rPr lang="zh-CN" altLang="en-US" sz="2400" b="1">
                <a:solidFill>
                  <a:srgbClr val="000000"/>
                </a:solidFill>
                <a:ea typeface="宋体" panose="02010600030101010101" pitchFamily="2" charset="-122"/>
              </a:rPr>
              <a:t>方向上，衍射图案在</a:t>
            </a:r>
            <a:r>
              <a:rPr lang="zh-CN" altLang="en-US" sz="2400" b="1">
                <a:solidFill>
                  <a:srgbClr val="FF0000"/>
                </a:solidFill>
                <a:ea typeface="宋体" panose="02010600030101010101" pitchFamily="2" charset="-122"/>
              </a:rPr>
              <a:t>哪 </a:t>
            </a:r>
          </a:p>
          <a:p>
            <a:pPr>
              <a:lnSpc>
                <a:spcPct val="150000"/>
              </a:lnSpc>
            </a:pPr>
            <a:r>
              <a:rPr lang="zh-CN" altLang="en-US" sz="2400" b="1">
                <a:solidFill>
                  <a:srgbClr val="FF0000"/>
                </a:solidFill>
                <a:ea typeface="宋体" panose="02010600030101010101" pitchFamily="2" charset="-122"/>
              </a:rPr>
              <a:t>    个方向更分散</a:t>
            </a:r>
            <a:r>
              <a:rPr lang="zh-CN" altLang="en-US" sz="2400" b="1">
                <a:solidFill>
                  <a:srgbClr val="000000"/>
                </a:solidFill>
                <a:ea typeface="宋体" panose="02010600030101010101" pitchFamily="2" charset="-122"/>
              </a:rPr>
              <a:t>？</a:t>
            </a:r>
          </a:p>
          <a:p>
            <a:pPr>
              <a:lnSpc>
                <a:spcPct val="150000"/>
              </a:lnSpc>
            </a:pPr>
            <a:r>
              <a:rPr lang="zh-CN" altLang="en-US" sz="2400" b="1">
                <a:solidFill>
                  <a:srgbClr val="000000"/>
                </a:solidFill>
                <a:latin typeface="Times New Roman" panose="02020603050405020304" pitchFamily="18" charset="0"/>
                <a:ea typeface="宋体" panose="02010600030101010101" pitchFamily="2" charset="-122"/>
              </a:rPr>
              <a:t>(b)</a:t>
            </a:r>
            <a:r>
              <a:rPr lang="zh-CN" altLang="en-US" sz="2400" b="1">
                <a:solidFill>
                  <a:srgbClr val="000000"/>
                </a:solidFill>
                <a:ea typeface="宋体" panose="02010600030101010101" pitchFamily="2" charset="-122"/>
              </a:rPr>
              <a:t>安装在体育场的</a:t>
            </a:r>
            <a:r>
              <a:rPr lang="zh-CN" altLang="en-US" sz="2400" b="1">
                <a:solidFill>
                  <a:srgbClr val="FF0000"/>
                </a:solidFill>
                <a:ea typeface="宋体" panose="02010600030101010101" pitchFamily="2" charset="-122"/>
              </a:rPr>
              <a:t>矩形扬声器</a:t>
            </a:r>
            <a:r>
              <a:rPr lang="zh-CN" altLang="en-US" sz="2400" b="1">
                <a:solidFill>
                  <a:srgbClr val="000000"/>
                </a:solidFill>
                <a:ea typeface="宋体" panose="02010600030101010101" pitchFamily="2" charset="-122"/>
              </a:rPr>
              <a:t>的形状</a:t>
            </a:r>
            <a:r>
              <a:rPr lang="zh-CN" altLang="en-US" sz="2400" b="1">
                <a:solidFill>
                  <a:srgbClr val="FF0000"/>
                </a:solidFill>
                <a:ea typeface="宋体" panose="02010600030101010101" pitchFamily="2" charset="-122"/>
              </a:rPr>
              <a:t>应该是   </a:t>
            </a:r>
          </a:p>
          <a:p>
            <a:pPr>
              <a:lnSpc>
                <a:spcPct val="150000"/>
              </a:lnSpc>
            </a:pPr>
            <a:r>
              <a:rPr lang="zh-CN" altLang="en-US" sz="2400" b="1">
                <a:solidFill>
                  <a:srgbClr val="FF0000"/>
                </a:solidFill>
                <a:ea typeface="宋体" panose="02010600030101010101" pitchFamily="2" charset="-122"/>
              </a:rPr>
              <a:t>    </a:t>
            </a:r>
            <a:r>
              <a:rPr lang="zh-CN" altLang="en-US" sz="2400" b="1">
                <a:solidFill>
                  <a:srgbClr val="0033CC"/>
                </a:solidFill>
                <a:ea typeface="宋体" panose="02010600030101010101" pitchFamily="2" charset="-122"/>
              </a:rPr>
              <a:t>高而窄</a:t>
            </a:r>
            <a:r>
              <a:rPr lang="zh-CN" altLang="en-US" sz="2400" b="1">
                <a:solidFill>
                  <a:srgbClr val="000000"/>
                </a:solidFill>
                <a:ea typeface="宋体" panose="02010600030101010101" pitchFamily="2" charset="-122"/>
              </a:rPr>
              <a:t>还是</a:t>
            </a:r>
            <a:r>
              <a:rPr lang="zh-CN" altLang="en-US" sz="2400" b="1">
                <a:solidFill>
                  <a:srgbClr val="0033CC"/>
                </a:solidFill>
                <a:ea typeface="宋体" panose="02010600030101010101" pitchFamily="2" charset="-122"/>
              </a:rPr>
              <a:t>短而宽</a:t>
            </a:r>
            <a:r>
              <a:rPr lang="zh-CN" altLang="en-US" sz="2400" b="1">
                <a:solidFill>
                  <a:srgbClr val="000000"/>
                </a:solidFill>
                <a:ea typeface="宋体" panose="02010600030101010101" pitchFamily="2" charset="-122"/>
              </a:rPr>
              <a:t>？</a:t>
            </a:r>
          </a:p>
        </p:txBody>
      </p:sp>
      <p:sp>
        <p:nvSpPr>
          <p:cNvPr id="15364" name="Text Box 6"/>
          <p:cNvSpPr txBox="1">
            <a:spLocks noChangeArrowheads="1"/>
          </p:cNvSpPr>
          <p:nvPr/>
        </p:nvSpPr>
        <p:spPr bwMode="auto">
          <a:xfrm>
            <a:off x="222250" y="3340003"/>
            <a:ext cx="8699500" cy="306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sz="2400" b="1" dirty="0">
                <a:solidFill>
                  <a:srgbClr val="000000"/>
                </a:solidFill>
                <a:latin typeface="Times New Roman" panose="02020603050405020304" pitchFamily="18" charset="0"/>
                <a:ea typeface="宋体" panose="02010600030101010101" pitchFamily="2" charset="-122"/>
              </a:rPr>
              <a:t>(a)</a:t>
            </a:r>
            <a:r>
              <a:rPr lang="zh-CN" altLang="en-US" sz="2400" b="1" dirty="0">
                <a:solidFill>
                  <a:srgbClr val="000000"/>
                </a:solidFill>
                <a:ea typeface="宋体" panose="02010600030101010101" pitchFamily="2" charset="-122"/>
              </a:rPr>
              <a:t>由式</a:t>
            </a:r>
          </a:p>
          <a:p>
            <a:endParaRPr lang="zh-CN" altLang="en-US" sz="2400" b="1" dirty="0">
              <a:solidFill>
                <a:srgbClr val="000000"/>
              </a:solidFill>
              <a:ea typeface="宋体" panose="02010600030101010101" pitchFamily="2" charset="-122"/>
            </a:endParaRPr>
          </a:p>
          <a:p>
            <a:pPr>
              <a:lnSpc>
                <a:spcPct val="150000"/>
              </a:lnSpc>
            </a:pPr>
            <a:r>
              <a:rPr lang="zh-CN" altLang="en-US" sz="2400" b="1" dirty="0">
                <a:solidFill>
                  <a:srgbClr val="000000"/>
                </a:solidFill>
                <a:ea typeface="宋体" panose="02010600030101010101" pitchFamily="2" charset="-122"/>
              </a:rPr>
              <a:t>可知，如果使单缝</a:t>
            </a:r>
            <a:r>
              <a:rPr lang="zh-CN" altLang="en-US" sz="2400" b="1" dirty="0">
                <a:solidFill>
                  <a:srgbClr val="FF0000"/>
                </a:solidFill>
                <a:ea typeface="宋体" panose="02010600030101010101" pitchFamily="2" charset="-122"/>
              </a:rPr>
              <a:t>宽度</a:t>
            </a:r>
            <a:r>
              <a:rPr lang="zh-CN" altLang="en-US" sz="2800" b="1" i="1" dirty="0">
                <a:solidFill>
                  <a:srgbClr val="FF0000"/>
                </a:solidFill>
                <a:latin typeface="Times New Roman" panose="02020603050405020304" pitchFamily="18" charset="0"/>
                <a:ea typeface="宋体" panose="02010600030101010101" pitchFamily="2" charset="-122"/>
              </a:rPr>
              <a:t>a</a:t>
            </a:r>
            <a:r>
              <a:rPr lang="zh-CN" altLang="en-US" sz="2400" b="1" dirty="0">
                <a:solidFill>
                  <a:srgbClr val="0000CC"/>
                </a:solidFill>
                <a:ea typeface="宋体" panose="02010600030101010101" pitchFamily="2" charset="-122"/>
              </a:rPr>
              <a:t>变窄</a:t>
            </a:r>
            <a:r>
              <a:rPr lang="zh-CN" altLang="en-US" sz="2400" b="1" dirty="0">
                <a:solidFill>
                  <a:srgbClr val="000000"/>
                </a:solidFill>
                <a:ea typeface="宋体" panose="02010600030101010101" pitchFamily="2" charset="-122"/>
              </a:rPr>
              <a:t>，衍射图将向单缝两侧扩展。所以矩形孔的衍射</a:t>
            </a:r>
            <a:r>
              <a:rPr lang="zh-CN" altLang="en-US" sz="2400" b="1" dirty="0">
                <a:solidFill>
                  <a:srgbClr val="0000CC"/>
                </a:solidFill>
                <a:ea typeface="宋体" panose="02010600030101010101" pitchFamily="2" charset="-122"/>
              </a:rPr>
              <a:t>在竖直方向</a:t>
            </a:r>
            <a:r>
              <a:rPr lang="zh-CN" altLang="en-US" sz="2400" b="1" dirty="0">
                <a:solidFill>
                  <a:srgbClr val="000000"/>
                </a:solidFill>
                <a:ea typeface="宋体" panose="02010600030101010101" pitchFamily="2" charset="-122"/>
              </a:rPr>
              <a:t>将</a:t>
            </a:r>
            <a:r>
              <a:rPr lang="zh-CN" altLang="en-US" sz="2400" b="1" dirty="0">
                <a:solidFill>
                  <a:srgbClr val="FF0000"/>
                </a:solidFill>
                <a:ea typeface="宋体" panose="02010600030101010101" pitchFamily="2" charset="-122"/>
              </a:rPr>
              <a:t>更明显</a:t>
            </a:r>
            <a:r>
              <a:rPr lang="zh-CN" altLang="en-US" sz="2400" b="1" dirty="0">
                <a:solidFill>
                  <a:srgbClr val="000000"/>
                </a:solidFill>
                <a:ea typeface="宋体" panose="02010600030101010101" pitchFamily="2" charset="-122"/>
              </a:rPr>
              <a:t>。</a:t>
            </a:r>
          </a:p>
          <a:p>
            <a:pPr>
              <a:lnSpc>
                <a:spcPct val="150000"/>
              </a:lnSpc>
            </a:pPr>
            <a:r>
              <a:rPr lang="en-US" altLang="zh-CN" sz="2400" b="1" dirty="0">
                <a:solidFill>
                  <a:srgbClr val="000000"/>
                </a:solidFill>
                <a:latin typeface="Times New Roman" panose="02020603050405020304" pitchFamily="18" charset="0"/>
                <a:ea typeface="宋体" panose="02010600030101010101" pitchFamily="2" charset="-122"/>
              </a:rPr>
              <a:t>(b)</a:t>
            </a:r>
            <a:r>
              <a:rPr lang="zh-CN" altLang="en-US" sz="2400" b="1" dirty="0">
                <a:solidFill>
                  <a:srgbClr val="000000"/>
                </a:solidFill>
                <a:ea typeface="宋体" panose="02010600030101010101" pitchFamily="2" charset="-122"/>
              </a:rPr>
              <a:t>对于扬声器而言，需要最大范围地将声音水平传出，所以喇叭的形状</a:t>
            </a:r>
            <a:r>
              <a:rPr lang="zh-CN" altLang="en-US" sz="2400" b="1" dirty="0">
                <a:solidFill>
                  <a:srgbClr val="FF0000"/>
                </a:solidFill>
                <a:ea typeface="宋体" panose="02010600030101010101" pitchFamily="2" charset="-122"/>
              </a:rPr>
              <a:t>应该</a:t>
            </a:r>
            <a:r>
              <a:rPr lang="zh-CN" altLang="en-US" sz="2400" b="1" dirty="0">
                <a:solidFill>
                  <a:schemeClr val="tx2"/>
                </a:solidFill>
                <a:ea typeface="宋体" panose="02010600030101010101" pitchFamily="2" charset="-122"/>
              </a:rPr>
              <a:t>是</a:t>
            </a:r>
            <a:r>
              <a:rPr lang="zh-CN" altLang="en-US" sz="2400" b="1" dirty="0">
                <a:solidFill>
                  <a:srgbClr val="0033CC"/>
                </a:solidFill>
                <a:ea typeface="宋体" panose="02010600030101010101" pitchFamily="2" charset="-122"/>
              </a:rPr>
              <a:t>高而窄</a:t>
            </a:r>
            <a:r>
              <a:rPr lang="zh-CN" altLang="en-US" sz="2400" b="1" dirty="0">
                <a:solidFill>
                  <a:srgbClr val="FF0000"/>
                </a:solidFill>
                <a:ea typeface="宋体" panose="02010600030101010101" pitchFamily="2" charset="-122"/>
              </a:rPr>
              <a:t>（</a:t>
            </a:r>
            <a:r>
              <a:rPr lang="zh-CN" altLang="en-US" sz="2400" b="1" dirty="0">
                <a:solidFill>
                  <a:srgbClr val="000000"/>
                </a:solidFill>
                <a:ea typeface="宋体" panose="02010600030101010101" pitchFamily="2" charset="-122"/>
              </a:rPr>
              <a:t>即将</a:t>
            </a:r>
            <a:r>
              <a:rPr lang="zh-CN" altLang="en-US" sz="2400" b="1" dirty="0">
                <a:solidFill>
                  <a:srgbClr val="0033CC"/>
                </a:solidFill>
                <a:ea typeface="宋体" panose="02010600030101010101" pitchFamily="2" charset="-122"/>
              </a:rPr>
              <a:t>上图</a:t>
            </a:r>
            <a:r>
              <a:rPr lang="zh-CN" altLang="en-US" sz="2400" b="1" dirty="0">
                <a:solidFill>
                  <a:srgbClr val="000000"/>
                </a:solidFill>
                <a:ea typeface="宋体" panose="02010600030101010101" pitchFamily="2" charset="-122"/>
              </a:rPr>
              <a:t>旋转</a:t>
            </a:r>
            <a:r>
              <a:rPr lang="en-US" altLang="zh-CN" sz="2400" b="1" dirty="0">
                <a:solidFill>
                  <a:srgbClr val="FF0000"/>
                </a:solidFill>
                <a:latin typeface="Times New Roman" panose="02020603050405020304" pitchFamily="18" charset="0"/>
                <a:ea typeface="宋体" panose="02010600030101010101" pitchFamily="2" charset="-122"/>
              </a:rPr>
              <a:t>90</a:t>
            </a:r>
            <a:r>
              <a:rPr lang="en-US" altLang="zh-CN" sz="2400" b="1" baseline="30000" dirty="0">
                <a:solidFill>
                  <a:srgbClr val="FF0000"/>
                </a:solidFill>
                <a:latin typeface="Times New Roman" panose="02020603050405020304" pitchFamily="18" charset="0"/>
                <a:ea typeface="宋体" panose="02010600030101010101" pitchFamily="2" charset="-122"/>
              </a:rPr>
              <a:t>0</a:t>
            </a:r>
            <a:r>
              <a:rPr lang="zh-CN" altLang="en-US" sz="2400" b="1" dirty="0">
                <a:solidFill>
                  <a:srgbClr val="FF0000"/>
                </a:solidFill>
                <a:latin typeface="Times New Roman" panose="02020603050405020304" pitchFamily="18" charset="0"/>
                <a:ea typeface="宋体" panose="02010600030101010101" pitchFamily="2" charset="-122"/>
              </a:rPr>
              <a:t>）</a:t>
            </a:r>
            <a:r>
              <a:rPr lang="zh-CN" altLang="en-US" sz="2400" b="1" dirty="0">
                <a:solidFill>
                  <a:srgbClr val="000000"/>
                </a:solidFill>
                <a:ea typeface="宋体" panose="02010600030101010101" pitchFamily="2" charset="-122"/>
              </a:rPr>
              <a:t>。</a:t>
            </a:r>
          </a:p>
        </p:txBody>
      </p:sp>
      <p:graphicFrame>
        <p:nvGraphicFramePr>
          <p:cNvPr id="31748" name="对象 15365"/>
          <p:cNvGraphicFramePr>
            <a:graphicFrameLocks noChangeAspect="1"/>
          </p:cNvGraphicFramePr>
          <p:nvPr>
            <p:extLst>
              <p:ext uri="{D42A27DB-BD31-4B8C-83A1-F6EECF244321}">
                <p14:modId xmlns:p14="http://schemas.microsoft.com/office/powerpoint/2010/main" val="3095972741"/>
              </p:ext>
            </p:extLst>
          </p:nvPr>
        </p:nvGraphicFramePr>
        <p:xfrm>
          <a:off x="1519280" y="3200046"/>
          <a:ext cx="1311275" cy="917575"/>
        </p:xfrm>
        <a:graphic>
          <a:graphicData uri="http://schemas.openxmlformats.org/presentationml/2006/ole">
            <mc:AlternateContent xmlns:mc="http://schemas.openxmlformats.org/markup-compatibility/2006">
              <mc:Choice xmlns:v="urn:schemas-microsoft-com:vml" Requires="v">
                <p:oleObj spid="_x0000_s364604" r:id="rId3" imgW="611406" imgH="394723" progId="Equation.3">
                  <p:embed/>
                </p:oleObj>
              </mc:Choice>
              <mc:Fallback>
                <p:oleObj r:id="rId3" imgW="611406" imgH="394723" progId="Equation.3">
                  <p:embed/>
                  <p:pic>
                    <p:nvPicPr>
                      <p:cNvPr id="31748" name="对象 153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280" y="3200046"/>
                        <a:ext cx="131127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49" name="对象 1"/>
          <p:cNvGraphicFramePr>
            <a:graphicFrameLocks/>
          </p:cNvGraphicFramePr>
          <p:nvPr/>
        </p:nvGraphicFramePr>
        <p:xfrm>
          <a:off x="5918200" y="109538"/>
          <a:ext cx="3117850" cy="1906587"/>
        </p:xfrm>
        <a:graphic>
          <a:graphicData uri="http://schemas.openxmlformats.org/presentationml/2006/ole">
            <mc:AlternateContent xmlns:mc="http://schemas.openxmlformats.org/markup-compatibility/2006">
              <mc:Choice xmlns:v="urn:schemas-microsoft-com:vml" Requires="v">
                <p:oleObj spid="_x0000_s364605" r:id="rId5" imgW="3114720" imgH="1905120" progId="Paint.Picture">
                  <p:embed/>
                </p:oleObj>
              </mc:Choice>
              <mc:Fallback>
                <p:oleObj r:id="rId5" imgW="3114720" imgH="1905120" progId="Paint.Picture">
                  <p:embed/>
                  <p:pic>
                    <p:nvPicPr>
                      <p:cNvPr id="31749" name="对象 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8200" y="109538"/>
                        <a:ext cx="3117850"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978422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blinds(horizontal)">
                                      <p:cBhvr>
                                        <p:cTn id="7"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ldLvl="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762000" y="852488"/>
            <a:ext cx="777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Blip>
                <a:blip r:embed="rId4"/>
              </a:buBlip>
            </a:pPr>
            <a:r>
              <a:rPr lang="zh-CN" altLang="en-US" sz="2800" b="1">
                <a:latin typeface="宋体" pitchFamily="2" charset="-122"/>
                <a:ea typeface="宋体" pitchFamily="2" charset="-122"/>
              </a:rPr>
              <a:t> 单缝宽度变化，中央明纹宽度如何变化？</a:t>
            </a:r>
          </a:p>
        </p:txBody>
      </p:sp>
    </p:spTree>
    <p:controls>
      <mc:AlternateContent xmlns:mc="http://schemas.openxmlformats.org/markup-compatibility/2006">
        <mc:Choice xmlns:v="urn:schemas-microsoft-com:vml" Requires="v">
          <p:control spid="371738" r:id="rId2" imgW="1828800" imgH="1828800"/>
        </mc:Choice>
        <mc:Fallback>
          <p:control r:id="rId2" imgW="1828800" imgH="1828800">
            <p:pic>
              <p:nvPicPr>
                <p:cNvPr id="2" name="ShockwaveFlash1"/>
                <p:cNvPicPr preferRelativeResize="0">
                  <a:picLocks noChangeArrowheads="1" noChangeShapeType="1"/>
                </p:cNvPicPr>
                <p:nvPr/>
              </p:nvPicPr>
              <p:blipFill>
                <a:blip r:embed="rId5"/>
                <a:srcRect/>
                <a:stretch>
                  <a:fillRect/>
                </a:stretch>
              </p:blipFill>
              <p:spPr bwMode="auto">
                <a:xfrm>
                  <a:off x="1371600" y="1524000"/>
                  <a:ext cx="6248400" cy="4800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439249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内容占位符 5121"/>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74650" y="517525"/>
            <a:ext cx="8229600" cy="5597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217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2"/>
          <p:cNvGrpSpPr>
            <a:grpSpLocks/>
          </p:cNvGrpSpPr>
          <p:nvPr/>
        </p:nvGrpSpPr>
        <p:grpSpPr bwMode="auto">
          <a:xfrm>
            <a:off x="1524000" y="5734050"/>
            <a:ext cx="6400800" cy="609600"/>
            <a:chOff x="1728" y="768"/>
            <a:chExt cx="4032" cy="384"/>
          </a:xfrm>
        </p:grpSpPr>
        <p:sp>
          <p:nvSpPr>
            <p:cNvPr id="79875" name="Text Box 3"/>
            <p:cNvSpPr txBox="1">
              <a:spLocks noChangeArrowheads="1"/>
            </p:cNvSpPr>
            <p:nvPr/>
          </p:nvSpPr>
          <p:spPr bwMode="auto">
            <a:xfrm>
              <a:off x="1906" y="768"/>
              <a:ext cx="3854" cy="32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latin typeface="宋体" pitchFamily="2" charset="-122"/>
                  <a:ea typeface="宋体" pitchFamily="2" charset="-122"/>
                </a:rPr>
                <a:t>越大，  越大，衍射效应越明显</a:t>
              </a:r>
              <a:r>
                <a:rPr lang="en-US" altLang="zh-CN" sz="2800" b="1">
                  <a:latin typeface="宋体" pitchFamily="2" charset="-122"/>
                  <a:ea typeface="宋体" pitchFamily="2" charset="-122"/>
                </a:rPr>
                <a:t>.</a:t>
              </a:r>
            </a:p>
          </p:txBody>
        </p:sp>
        <p:graphicFrame>
          <p:nvGraphicFramePr>
            <p:cNvPr id="79876" name="Object 4"/>
            <p:cNvGraphicFramePr>
              <a:graphicFrameLocks noChangeAspect="1"/>
            </p:cNvGraphicFramePr>
            <p:nvPr/>
          </p:nvGraphicFramePr>
          <p:xfrm>
            <a:off x="1728" y="799"/>
            <a:ext cx="243" cy="305"/>
          </p:xfrm>
          <a:graphic>
            <a:graphicData uri="http://schemas.openxmlformats.org/presentationml/2006/ole">
              <mc:AlternateContent xmlns:mc="http://schemas.openxmlformats.org/markup-compatibility/2006">
                <mc:Choice xmlns:v="urn:schemas-microsoft-com:vml" Requires="v">
                  <p:oleObj spid="_x0000_s372810" name="公式" r:id="rId4" imgW="190417" imgH="241195" progId="Equation.3">
                    <p:embed/>
                  </p:oleObj>
                </mc:Choice>
                <mc:Fallback>
                  <p:oleObj name="公式" r:id="rId4" imgW="190417" imgH="241195" progId="Equation.3">
                    <p:embed/>
                    <p:pic>
                      <p:nvPicPr>
                        <p:cNvPr id="7987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8" y="799"/>
                          <a:ext cx="243"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7" name="Object 5"/>
            <p:cNvGraphicFramePr>
              <a:graphicFrameLocks noChangeAspect="1"/>
            </p:cNvGraphicFramePr>
            <p:nvPr/>
          </p:nvGraphicFramePr>
          <p:xfrm>
            <a:off x="2640" y="768"/>
            <a:ext cx="261" cy="384"/>
          </p:xfrm>
          <a:graphic>
            <a:graphicData uri="http://schemas.openxmlformats.org/presentationml/2006/ole">
              <mc:AlternateContent xmlns:mc="http://schemas.openxmlformats.org/markup-compatibility/2006">
                <mc:Choice xmlns:v="urn:schemas-microsoft-com:vml" Requires="v">
                  <p:oleObj spid="_x0000_s372811" name="公式" r:id="rId6" imgW="215619" imgH="317087" progId="Equation.3">
                    <p:embed/>
                  </p:oleObj>
                </mc:Choice>
                <mc:Fallback>
                  <p:oleObj name="公式" r:id="rId6" imgW="215619" imgH="317087" progId="Equation.3">
                    <p:embed/>
                    <p:pic>
                      <p:nvPicPr>
                        <p:cNvPr id="7987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 y="768"/>
                          <a:ext cx="261"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9879" name="Rectangle 7"/>
          <p:cNvSpPr>
            <a:spLocks noChangeArrowheads="1"/>
          </p:cNvSpPr>
          <p:nvPr/>
        </p:nvSpPr>
        <p:spPr bwMode="auto">
          <a:xfrm>
            <a:off x="835025" y="476250"/>
            <a:ext cx="7165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Blip>
                <a:blip r:embed="rId8"/>
              </a:buBlip>
            </a:pPr>
            <a:r>
              <a:rPr lang="zh-CN" altLang="en-US" sz="2800" b="1">
                <a:latin typeface="宋体" pitchFamily="2" charset="-122"/>
                <a:ea typeface="宋体" pitchFamily="2" charset="-122"/>
              </a:rPr>
              <a:t>  入射波长变化，衍射效应如何变化 </a:t>
            </a:r>
            <a:r>
              <a:rPr lang="en-US" altLang="zh-CN" sz="2800" b="1">
                <a:latin typeface="宋体" pitchFamily="2" charset="-122"/>
                <a:ea typeface="宋体" pitchFamily="2" charset="-122"/>
              </a:rPr>
              <a:t>?</a:t>
            </a:r>
          </a:p>
        </p:txBody>
      </p:sp>
    </p:spTree>
    <p:controls>
      <mc:AlternateContent xmlns:mc="http://schemas.openxmlformats.org/markup-compatibility/2006">
        <mc:Choice xmlns:v="urn:schemas-microsoft-com:vml" Requires="v">
          <p:control spid="372812" r:id="rId2" imgW="1828800" imgH="1828800"/>
        </mc:Choice>
        <mc:Fallback>
          <p:control r:id="rId2" imgW="1828800" imgH="1828800">
            <p:pic>
              <p:nvPicPr>
                <p:cNvPr id="2" name="ShockwaveFlash1"/>
                <p:cNvPicPr preferRelativeResize="0">
                  <a:picLocks noChangeArrowheads="1" noChangeShapeType="1"/>
                </p:cNvPicPr>
                <p:nvPr/>
              </p:nvPicPr>
              <p:blipFill>
                <a:blip r:embed="rId9"/>
                <a:srcRect/>
                <a:stretch>
                  <a:fillRect/>
                </a:stretch>
              </p:blipFill>
              <p:spPr bwMode="auto">
                <a:xfrm>
                  <a:off x="1066800" y="1162050"/>
                  <a:ext cx="6934200" cy="4572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046032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65175"/>
            <a:ext cx="8424863"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7" name="Line 3"/>
          <p:cNvSpPr>
            <a:spLocks noChangeShapeType="1"/>
          </p:cNvSpPr>
          <p:nvPr/>
        </p:nvSpPr>
        <p:spPr bwMode="auto">
          <a:xfrm>
            <a:off x="611188" y="2060575"/>
            <a:ext cx="1368425"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blinds(horizontal)">
                                      <p:cBhvr>
                                        <p:cTn id="7" dur="500"/>
                                        <p:tgtEl>
                                          <p:spTgt spid="82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92150"/>
            <a:ext cx="9036050" cy="111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3"/>
          <p:cNvGrpSpPr>
            <a:grpSpLocks/>
          </p:cNvGrpSpPr>
          <p:nvPr/>
        </p:nvGrpSpPr>
        <p:grpSpPr bwMode="auto">
          <a:xfrm>
            <a:off x="387350" y="2971800"/>
            <a:ext cx="8458200" cy="3733800"/>
            <a:chOff x="376" y="1912"/>
            <a:chExt cx="5328" cy="2352"/>
          </a:xfrm>
        </p:grpSpPr>
        <p:grpSp>
          <p:nvGrpSpPr>
            <p:cNvPr id="3" name="Group 4"/>
            <p:cNvGrpSpPr>
              <a:grpSpLocks/>
            </p:cNvGrpSpPr>
            <p:nvPr/>
          </p:nvGrpSpPr>
          <p:grpSpPr bwMode="auto">
            <a:xfrm>
              <a:off x="376" y="1912"/>
              <a:ext cx="5328" cy="2352"/>
              <a:chOff x="240" y="1776"/>
              <a:chExt cx="5328" cy="2352"/>
            </a:xfrm>
          </p:grpSpPr>
          <p:sp>
            <p:nvSpPr>
              <p:cNvPr id="89093" name="Rectangle 5"/>
              <p:cNvSpPr>
                <a:spLocks noChangeArrowheads="1"/>
              </p:cNvSpPr>
              <p:nvPr/>
            </p:nvSpPr>
            <p:spPr bwMode="auto">
              <a:xfrm>
                <a:off x="240" y="1776"/>
                <a:ext cx="5328" cy="2352"/>
              </a:xfrm>
              <a:prstGeom prst="rect">
                <a:avLst/>
              </a:prstGeom>
              <a:solidFill>
                <a:schemeClr val="bg1"/>
              </a:solidFill>
              <a:ln w="9525">
                <a:solidFill>
                  <a:schemeClr val="tx2"/>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 name="Group 6"/>
              <p:cNvGrpSpPr>
                <a:grpSpLocks/>
              </p:cNvGrpSpPr>
              <p:nvPr/>
            </p:nvGrpSpPr>
            <p:grpSpPr bwMode="auto">
              <a:xfrm>
                <a:off x="432" y="1824"/>
                <a:ext cx="5018" cy="1703"/>
                <a:chOff x="432" y="1824"/>
                <a:chExt cx="5018" cy="1703"/>
              </a:xfrm>
            </p:grpSpPr>
            <p:graphicFrame>
              <p:nvGraphicFramePr>
                <p:cNvPr id="89095" name="Object 7"/>
                <p:cNvGraphicFramePr>
                  <a:graphicFrameLocks noChangeAspect="1"/>
                </p:cNvGraphicFramePr>
                <p:nvPr/>
              </p:nvGraphicFramePr>
              <p:xfrm>
                <a:off x="4944" y="3120"/>
                <a:ext cx="506" cy="325"/>
              </p:xfrm>
              <a:graphic>
                <a:graphicData uri="http://schemas.openxmlformats.org/presentationml/2006/ole">
                  <mc:AlternateContent xmlns:mc="http://schemas.openxmlformats.org/markup-compatibility/2006">
                    <mc:Choice xmlns:v="urn:schemas-microsoft-com:vml" Requires="v">
                      <p:oleObj spid="_x0000_s349596" name="Equation" r:id="rId4" imgW="329914" imgH="177646" progId="Equation.3">
                        <p:embed/>
                      </p:oleObj>
                    </mc:Choice>
                    <mc:Fallback>
                      <p:oleObj name="Equation" r:id="rId4" imgW="329914" imgH="1776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4" y="3120"/>
                              <a:ext cx="506"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096" name="Line 8"/>
                <p:cNvSpPr>
                  <a:spLocks noChangeShapeType="1"/>
                </p:cNvSpPr>
                <p:nvPr/>
              </p:nvSpPr>
              <p:spPr bwMode="auto">
                <a:xfrm flipV="1">
                  <a:off x="2640" y="1824"/>
                  <a:ext cx="0" cy="1296"/>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 name="Group 9"/>
                <p:cNvGrpSpPr>
                  <a:grpSpLocks/>
                </p:cNvGrpSpPr>
                <p:nvPr/>
              </p:nvGrpSpPr>
              <p:grpSpPr bwMode="auto">
                <a:xfrm>
                  <a:off x="720" y="2976"/>
                  <a:ext cx="3888" cy="144"/>
                  <a:chOff x="864" y="1632"/>
                  <a:chExt cx="3888" cy="96"/>
                </a:xfrm>
              </p:grpSpPr>
              <p:sp>
                <p:nvSpPr>
                  <p:cNvPr id="89098" name="Line 10"/>
                  <p:cNvSpPr>
                    <a:spLocks noChangeShapeType="1"/>
                  </p:cNvSpPr>
                  <p:nvPr/>
                </p:nvSpPr>
                <p:spPr bwMode="auto">
                  <a:xfrm>
                    <a:off x="3408"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099" name="Line 11"/>
                  <p:cNvSpPr>
                    <a:spLocks noChangeShapeType="1"/>
                  </p:cNvSpPr>
                  <p:nvPr/>
                </p:nvSpPr>
                <p:spPr bwMode="auto">
                  <a:xfrm>
                    <a:off x="4080"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00" name="Line 12"/>
                  <p:cNvSpPr>
                    <a:spLocks noChangeShapeType="1"/>
                  </p:cNvSpPr>
                  <p:nvPr/>
                </p:nvSpPr>
                <p:spPr bwMode="auto">
                  <a:xfrm>
                    <a:off x="4752"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01" name="Line 13"/>
                  <p:cNvSpPr>
                    <a:spLocks noChangeShapeType="1"/>
                  </p:cNvSpPr>
                  <p:nvPr/>
                </p:nvSpPr>
                <p:spPr bwMode="auto">
                  <a:xfrm>
                    <a:off x="2174"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02" name="Line 14"/>
                  <p:cNvSpPr>
                    <a:spLocks noChangeShapeType="1"/>
                  </p:cNvSpPr>
                  <p:nvPr/>
                </p:nvSpPr>
                <p:spPr bwMode="auto">
                  <a:xfrm>
                    <a:off x="1488"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03" name="Line 15"/>
                  <p:cNvSpPr>
                    <a:spLocks noChangeShapeType="1"/>
                  </p:cNvSpPr>
                  <p:nvPr/>
                </p:nvSpPr>
                <p:spPr bwMode="auto">
                  <a:xfrm>
                    <a:off x="864"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9104" name="Freeform 16"/>
                <p:cNvSpPr>
                  <a:spLocks/>
                </p:cNvSpPr>
                <p:nvPr/>
              </p:nvSpPr>
              <p:spPr bwMode="auto">
                <a:xfrm>
                  <a:off x="2028" y="2112"/>
                  <a:ext cx="1230" cy="1014"/>
                </a:xfrm>
                <a:custGeom>
                  <a:avLst/>
                  <a:gdLst>
                    <a:gd name="T0" fmla="*/ 0 w 1230"/>
                    <a:gd name="T1" fmla="*/ 1014 h 1014"/>
                    <a:gd name="T2" fmla="*/ 192 w 1230"/>
                    <a:gd name="T3" fmla="*/ 819 h 1014"/>
                    <a:gd name="T4" fmla="*/ 605 w 1230"/>
                    <a:gd name="T5" fmla="*/ 0 h 1014"/>
                    <a:gd name="T6" fmla="*/ 1046 w 1230"/>
                    <a:gd name="T7" fmla="*/ 819 h 1014"/>
                    <a:gd name="T8" fmla="*/ 1230 w 1230"/>
                    <a:gd name="T9" fmla="*/ 1008 h 1014"/>
                  </a:gdLst>
                  <a:ahLst/>
                  <a:cxnLst>
                    <a:cxn ang="0">
                      <a:pos x="T0" y="T1"/>
                    </a:cxn>
                    <a:cxn ang="0">
                      <a:pos x="T2" y="T3"/>
                    </a:cxn>
                    <a:cxn ang="0">
                      <a:pos x="T4" y="T5"/>
                    </a:cxn>
                    <a:cxn ang="0">
                      <a:pos x="T6" y="T7"/>
                    </a:cxn>
                    <a:cxn ang="0">
                      <a:pos x="T8" y="T9"/>
                    </a:cxn>
                  </a:cxnLst>
                  <a:rect l="0" t="0" r="r" b="b"/>
                  <a:pathLst>
                    <a:path w="1230" h="1014">
                      <a:moveTo>
                        <a:pt x="0" y="1014"/>
                      </a:moveTo>
                      <a:cubicBezTo>
                        <a:pt x="31" y="982"/>
                        <a:pt x="91" y="988"/>
                        <a:pt x="192" y="819"/>
                      </a:cubicBezTo>
                      <a:cubicBezTo>
                        <a:pt x="293" y="650"/>
                        <a:pt x="463" y="0"/>
                        <a:pt x="605" y="0"/>
                      </a:cubicBezTo>
                      <a:cubicBezTo>
                        <a:pt x="747" y="0"/>
                        <a:pt x="942" y="651"/>
                        <a:pt x="1046" y="819"/>
                      </a:cubicBezTo>
                      <a:cubicBezTo>
                        <a:pt x="1150" y="987"/>
                        <a:pt x="1192" y="969"/>
                        <a:pt x="1230" y="100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9105" name="Object 17"/>
                <p:cNvGraphicFramePr>
                  <a:graphicFrameLocks noChangeAspect="1"/>
                </p:cNvGraphicFramePr>
                <p:nvPr/>
              </p:nvGraphicFramePr>
              <p:xfrm>
                <a:off x="2688" y="1824"/>
                <a:ext cx="332" cy="336"/>
              </p:xfrm>
              <a:graphic>
                <a:graphicData uri="http://schemas.openxmlformats.org/presentationml/2006/ole">
                  <mc:AlternateContent xmlns:mc="http://schemas.openxmlformats.org/markup-compatibility/2006">
                    <mc:Choice xmlns:v="urn:schemas-microsoft-com:vml" Requires="v">
                      <p:oleObj spid="_x0000_s349597" name="公式" r:id="rId6" imgW="165028" imgH="228501" progId="Equation.3">
                        <p:embed/>
                      </p:oleObj>
                    </mc:Choice>
                    <mc:Fallback>
                      <p:oleObj name="公式" r:id="rId6" imgW="165028"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8" y="1824"/>
                              <a:ext cx="332"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06" name="Line 18"/>
                <p:cNvSpPr>
                  <a:spLocks noChangeShapeType="1"/>
                </p:cNvSpPr>
                <p:nvPr/>
              </p:nvSpPr>
              <p:spPr bwMode="auto">
                <a:xfrm>
                  <a:off x="432" y="3120"/>
                  <a:ext cx="4800"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9107" name="Object 19"/>
                <p:cNvGraphicFramePr>
                  <a:graphicFrameLocks noChangeAspect="1"/>
                </p:cNvGraphicFramePr>
                <p:nvPr/>
              </p:nvGraphicFramePr>
              <p:xfrm>
                <a:off x="2544" y="3216"/>
                <a:ext cx="208" cy="240"/>
              </p:xfrm>
              <a:graphic>
                <a:graphicData uri="http://schemas.openxmlformats.org/presentationml/2006/ole">
                  <mc:AlternateContent xmlns:mc="http://schemas.openxmlformats.org/markup-compatibility/2006">
                    <mc:Choice xmlns:v="urn:schemas-microsoft-com:vml" Requires="v">
                      <p:oleObj spid="_x0000_s349598" name="Equation" r:id="rId8" imgW="164957" imgH="190335" progId="Equation.3">
                        <p:embed/>
                      </p:oleObj>
                    </mc:Choice>
                    <mc:Fallback>
                      <p:oleObj name="Equation" r:id="rId8" imgW="164957" imgH="19033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4" y="3216"/>
                              <a:ext cx="20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08" name="Freeform 20"/>
                <p:cNvSpPr>
                  <a:spLocks/>
                </p:cNvSpPr>
                <p:nvPr/>
              </p:nvSpPr>
              <p:spPr bwMode="auto">
                <a:xfrm>
                  <a:off x="3264" y="2967"/>
                  <a:ext cx="1452" cy="161"/>
                </a:xfrm>
                <a:custGeom>
                  <a:avLst/>
                  <a:gdLst>
                    <a:gd name="T0" fmla="*/ 0 w 1452"/>
                    <a:gd name="T1" fmla="*/ 145 h 161"/>
                    <a:gd name="T2" fmla="*/ 288 w 1452"/>
                    <a:gd name="T3" fmla="*/ 1 h 161"/>
                    <a:gd name="T4" fmla="*/ 689 w 1452"/>
                    <a:gd name="T5" fmla="*/ 153 h 161"/>
                    <a:gd name="T6" fmla="*/ 986 w 1452"/>
                    <a:gd name="T7" fmla="*/ 44 h 161"/>
                    <a:gd name="T8" fmla="*/ 1344 w 1452"/>
                    <a:gd name="T9" fmla="*/ 145 h 161"/>
                    <a:gd name="T10" fmla="*/ 1452 w 1452"/>
                    <a:gd name="T11" fmla="*/ 141 h 161"/>
                  </a:gdLst>
                  <a:ahLst/>
                  <a:cxnLst>
                    <a:cxn ang="0">
                      <a:pos x="T0" y="T1"/>
                    </a:cxn>
                    <a:cxn ang="0">
                      <a:pos x="T2" y="T3"/>
                    </a:cxn>
                    <a:cxn ang="0">
                      <a:pos x="T4" y="T5"/>
                    </a:cxn>
                    <a:cxn ang="0">
                      <a:pos x="T6" y="T7"/>
                    </a:cxn>
                    <a:cxn ang="0">
                      <a:pos x="T8" y="T9"/>
                    </a:cxn>
                    <a:cxn ang="0">
                      <a:pos x="T10" y="T11"/>
                    </a:cxn>
                  </a:cxnLst>
                  <a:rect l="0" t="0" r="r" b="b"/>
                  <a:pathLst>
                    <a:path w="1452" h="161">
                      <a:moveTo>
                        <a:pt x="0" y="145"/>
                      </a:moveTo>
                      <a:cubicBezTo>
                        <a:pt x="88" y="73"/>
                        <a:pt x="173" y="0"/>
                        <a:pt x="288" y="1"/>
                      </a:cubicBezTo>
                      <a:cubicBezTo>
                        <a:pt x="403" y="2"/>
                        <a:pt x="573" y="146"/>
                        <a:pt x="689" y="153"/>
                      </a:cubicBezTo>
                      <a:cubicBezTo>
                        <a:pt x="805" y="160"/>
                        <a:pt x="877" y="45"/>
                        <a:pt x="986" y="44"/>
                      </a:cubicBezTo>
                      <a:cubicBezTo>
                        <a:pt x="1095" y="43"/>
                        <a:pt x="1266" y="129"/>
                        <a:pt x="1344" y="145"/>
                      </a:cubicBezTo>
                      <a:cubicBezTo>
                        <a:pt x="1422" y="161"/>
                        <a:pt x="1430" y="142"/>
                        <a:pt x="1452" y="141"/>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9" name="Freeform 21"/>
                <p:cNvSpPr>
                  <a:spLocks/>
                </p:cNvSpPr>
                <p:nvPr/>
              </p:nvSpPr>
              <p:spPr bwMode="auto">
                <a:xfrm>
                  <a:off x="576" y="2961"/>
                  <a:ext cx="1446" cy="170"/>
                </a:xfrm>
                <a:custGeom>
                  <a:avLst/>
                  <a:gdLst>
                    <a:gd name="T0" fmla="*/ 1446 w 1446"/>
                    <a:gd name="T1" fmla="*/ 159 h 170"/>
                    <a:gd name="T2" fmla="*/ 1154 w 1446"/>
                    <a:gd name="T3" fmla="*/ 0 h 170"/>
                    <a:gd name="T4" fmla="*/ 765 w 1446"/>
                    <a:gd name="T5" fmla="*/ 159 h 170"/>
                    <a:gd name="T6" fmla="*/ 477 w 1446"/>
                    <a:gd name="T7" fmla="*/ 40 h 170"/>
                    <a:gd name="T8" fmla="*/ 132 w 1446"/>
                    <a:gd name="T9" fmla="*/ 153 h 170"/>
                    <a:gd name="T10" fmla="*/ 0 w 1446"/>
                    <a:gd name="T11" fmla="*/ 140 h 170"/>
                  </a:gdLst>
                  <a:ahLst/>
                  <a:cxnLst>
                    <a:cxn ang="0">
                      <a:pos x="T0" y="T1"/>
                    </a:cxn>
                    <a:cxn ang="0">
                      <a:pos x="T2" y="T3"/>
                    </a:cxn>
                    <a:cxn ang="0">
                      <a:pos x="T4" y="T5"/>
                    </a:cxn>
                    <a:cxn ang="0">
                      <a:pos x="T6" y="T7"/>
                    </a:cxn>
                    <a:cxn ang="0">
                      <a:pos x="T8" y="T9"/>
                    </a:cxn>
                    <a:cxn ang="0">
                      <a:pos x="T10" y="T11"/>
                    </a:cxn>
                  </a:cxnLst>
                  <a:rect l="0" t="0" r="r" b="b"/>
                  <a:pathLst>
                    <a:path w="1446" h="170">
                      <a:moveTo>
                        <a:pt x="1446" y="159"/>
                      </a:moveTo>
                      <a:cubicBezTo>
                        <a:pt x="1397" y="131"/>
                        <a:pt x="1267" y="0"/>
                        <a:pt x="1154" y="0"/>
                      </a:cubicBezTo>
                      <a:cubicBezTo>
                        <a:pt x="1041" y="0"/>
                        <a:pt x="878" y="152"/>
                        <a:pt x="765" y="159"/>
                      </a:cubicBezTo>
                      <a:cubicBezTo>
                        <a:pt x="652" y="166"/>
                        <a:pt x="582" y="41"/>
                        <a:pt x="477" y="40"/>
                      </a:cubicBezTo>
                      <a:cubicBezTo>
                        <a:pt x="372" y="39"/>
                        <a:pt x="211" y="136"/>
                        <a:pt x="132" y="153"/>
                      </a:cubicBezTo>
                      <a:cubicBezTo>
                        <a:pt x="53" y="170"/>
                        <a:pt x="27" y="143"/>
                        <a:pt x="0" y="140"/>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89110" name="Object 22"/>
                <p:cNvGraphicFramePr>
                  <a:graphicFrameLocks noChangeAspect="1"/>
                </p:cNvGraphicFramePr>
                <p:nvPr/>
              </p:nvGraphicFramePr>
              <p:xfrm>
                <a:off x="3143" y="3241"/>
                <a:ext cx="188" cy="286"/>
              </p:xfrm>
              <a:graphic>
                <a:graphicData uri="http://schemas.openxmlformats.org/presentationml/2006/ole">
                  <mc:AlternateContent xmlns:mc="http://schemas.openxmlformats.org/markup-compatibility/2006">
                    <mc:Choice xmlns:v="urn:schemas-microsoft-com:vml" Requires="v">
                      <p:oleObj spid="_x0000_s349599" name="Equation" r:id="rId10" imgW="165028" imgH="330057" progId="">
                        <p:embed/>
                      </p:oleObj>
                    </mc:Choice>
                    <mc:Fallback>
                      <p:oleObj name="Equation" r:id="rId10" imgW="165028" imgH="330057"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3" y="3241"/>
                              <a:ext cx="188"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11" name="Object 23"/>
                <p:cNvGraphicFramePr>
                  <a:graphicFrameLocks noChangeAspect="1"/>
                </p:cNvGraphicFramePr>
                <p:nvPr/>
              </p:nvGraphicFramePr>
              <p:xfrm>
                <a:off x="3720" y="3241"/>
                <a:ext cx="290" cy="286"/>
              </p:xfrm>
              <a:graphic>
                <a:graphicData uri="http://schemas.openxmlformats.org/presentationml/2006/ole">
                  <mc:AlternateContent xmlns:mc="http://schemas.openxmlformats.org/markup-compatibility/2006">
                    <mc:Choice xmlns:v="urn:schemas-microsoft-com:vml" Requires="v">
                      <p:oleObj spid="_x0000_s349600" name="Equation" r:id="rId12" imgW="253890" imgH="330057" progId="">
                        <p:embed/>
                      </p:oleObj>
                    </mc:Choice>
                    <mc:Fallback>
                      <p:oleObj name="Equation" r:id="rId12" imgW="253890" imgH="330057"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20" y="3241"/>
                              <a:ext cx="290"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12" name="Object 24"/>
                <p:cNvGraphicFramePr>
                  <a:graphicFrameLocks noChangeAspect="1"/>
                </p:cNvGraphicFramePr>
                <p:nvPr/>
              </p:nvGraphicFramePr>
              <p:xfrm>
                <a:off x="4433" y="3241"/>
                <a:ext cx="274" cy="286"/>
              </p:xfrm>
              <a:graphic>
                <a:graphicData uri="http://schemas.openxmlformats.org/presentationml/2006/ole">
                  <mc:AlternateContent xmlns:mc="http://schemas.openxmlformats.org/markup-compatibility/2006">
                    <mc:Choice xmlns:v="urn:schemas-microsoft-com:vml" Requires="v">
                      <p:oleObj spid="_x0000_s349601" name="Equation" r:id="rId14" imgW="241195" imgH="330057" progId="">
                        <p:embed/>
                      </p:oleObj>
                    </mc:Choice>
                    <mc:Fallback>
                      <p:oleObj name="Equation" r:id="rId14" imgW="241195" imgH="330057"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33" y="3241"/>
                              <a:ext cx="274"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13" name="Object 25"/>
                <p:cNvGraphicFramePr>
                  <a:graphicFrameLocks noChangeAspect="1"/>
                </p:cNvGraphicFramePr>
                <p:nvPr/>
              </p:nvGraphicFramePr>
              <p:xfrm>
                <a:off x="1842" y="3241"/>
                <a:ext cx="220" cy="286"/>
              </p:xfrm>
              <a:graphic>
                <a:graphicData uri="http://schemas.openxmlformats.org/presentationml/2006/ole">
                  <mc:AlternateContent xmlns:mc="http://schemas.openxmlformats.org/markup-compatibility/2006">
                    <mc:Choice xmlns:v="urn:schemas-microsoft-com:vml" Requires="v">
                      <p:oleObj spid="_x0000_s349602" name="Equation" r:id="rId16" imgW="253890" imgH="330057" progId="">
                        <p:embed/>
                      </p:oleObj>
                    </mc:Choice>
                    <mc:Fallback>
                      <p:oleObj name="Equation" r:id="rId16" imgW="253890" imgH="330057"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3241"/>
                              <a:ext cx="220"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14" name="Object 26"/>
                <p:cNvGraphicFramePr>
                  <a:graphicFrameLocks noChangeAspect="1"/>
                </p:cNvGraphicFramePr>
                <p:nvPr/>
              </p:nvGraphicFramePr>
              <p:xfrm>
                <a:off x="1144" y="3241"/>
                <a:ext cx="234" cy="286"/>
              </p:xfrm>
              <a:graphic>
                <a:graphicData uri="http://schemas.openxmlformats.org/presentationml/2006/ole">
                  <mc:AlternateContent xmlns:mc="http://schemas.openxmlformats.org/markup-compatibility/2006">
                    <mc:Choice xmlns:v="urn:schemas-microsoft-com:vml" Requires="v">
                      <p:oleObj spid="_x0000_s349603" name="Equation" r:id="rId18" imgW="317362" imgH="330057" progId="">
                        <p:embed/>
                      </p:oleObj>
                    </mc:Choice>
                    <mc:Fallback>
                      <p:oleObj name="Equation" r:id="rId18" imgW="317362" imgH="330057"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44" y="3241"/>
                              <a:ext cx="234"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15" name="Object 27"/>
                <p:cNvGraphicFramePr>
                  <a:graphicFrameLocks noChangeAspect="1"/>
                </p:cNvGraphicFramePr>
                <p:nvPr/>
              </p:nvGraphicFramePr>
              <p:xfrm>
                <a:off x="614" y="3241"/>
                <a:ext cx="239" cy="286"/>
              </p:xfrm>
              <a:graphic>
                <a:graphicData uri="http://schemas.openxmlformats.org/presentationml/2006/ole">
                  <mc:AlternateContent xmlns:mc="http://schemas.openxmlformats.org/markup-compatibility/2006">
                    <mc:Choice xmlns:v="urn:schemas-microsoft-com:vml" Requires="v">
                      <p:oleObj spid="_x0000_s349604" name="Equation" r:id="rId20" imgW="317362" imgH="330057" progId="">
                        <p:embed/>
                      </p:oleObj>
                    </mc:Choice>
                    <mc:Fallback>
                      <p:oleObj name="Equation" r:id="rId20" imgW="317362" imgH="330057" progId="">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4" y="3241"/>
                              <a:ext cx="239"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6" name="Group 28"/>
            <p:cNvGrpSpPr>
              <a:grpSpLocks/>
            </p:cNvGrpSpPr>
            <p:nvPr/>
          </p:nvGrpSpPr>
          <p:grpSpPr bwMode="auto">
            <a:xfrm>
              <a:off x="712" y="3832"/>
              <a:ext cx="4272" cy="384"/>
              <a:chOff x="672" y="2304"/>
              <a:chExt cx="4272" cy="384"/>
            </a:xfrm>
          </p:grpSpPr>
          <p:sp>
            <p:nvSpPr>
              <p:cNvPr id="89117" name="Rectangle 29"/>
              <p:cNvSpPr>
                <a:spLocks noChangeArrowheads="1"/>
              </p:cNvSpPr>
              <p:nvPr/>
            </p:nvSpPr>
            <p:spPr bwMode="auto">
              <a:xfrm>
                <a:off x="672" y="2304"/>
                <a:ext cx="4272" cy="384"/>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18" name="Rectangle 30"/>
              <p:cNvSpPr>
                <a:spLocks noChangeArrowheads="1"/>
              </p:cNvSpPr>
              <p:nvPr/>
            </p:nvSpPr>
            <p:spPr bwMode="auto">
              <a:xfrm>
                <a:off x="2208" y="2304"/>
                <a:ext cx="1152"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19" name="Rectangle 31"/>
              <p:cNvSpPr>
                <a:spLocks noChangeArrowheads="1"/>
              </p:cNvSpPr>
              <p:nvPr/>
            </p:nvSpPr>
            <p:spPr bwMode="auto">
              <a:xfrm>
                <a:off x="3552" y="2304"/>
                <a:ext cx="384"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20" name="Rectangle 32"/>
              <p:cNvSpPr>
                <a:spLocks noChangeArrowheads="1"/>
              </p:cNvSpPr>
              <p:nvPr/>
            </p:nvSpPr>
            <p:spPr bwMode="auto">
              <a:xfrm>
                <a:off x="1632" y="2304"/>
                <a:ext cx="384"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21" name="Rectangle 33"/>
              <p:cNvSpPr>
                <a:spLocks noChangeArrowheads="1"/>
              </p:cNvSpPr>
              <p:nvPr/>
            </p:nvSpPr>
            <p:spPr bwMode="auto">
              <a:xfrm>
                <a:off x="4272" y="2304"/>
                <a:ext cx="240"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22" name="Rectangle 34"/>
              <p:cNvSpPr>
                <a:spLocks noChangeArrowheads="1"/>
              </p:cNvSpPr>
              <p:nvPr/>
            </p:nvSpPr>
            <p:spPr bwMode="auto">
              <a:xfrm>
                <a:off x="1104" y="2304"/>
                <a:ext cx="240" cy="384"/>
              </a:xfrm>
              <a:prstGeom prst="rect">
                <a:avLst/>
              </a:prstGeom>
              <a:gradFill rotWithShape="0">
                <a:gsLst>
                  <a:gs pos="0">
                    <a:srgbClr val="FFFFCC">
                      <a:gamma/>
                      <a:shade val="16078"/>
                      <a:invGamma/>
                    </a:srgbClr>
                  </a:gs>
                  <a:gs pos="50000">
                    <a:srgbClr val="FFFFCC"/>
                  </a:gs>
                  <a:gs pos="100000">
                    <a:srgbClr val="FFFFCC">
                      <a:gamma/>
                      <a:shade val="1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23" name="Rectangle 35"/>
              <p:cNvSpPr>
                <a:spLocks noChangeArrowheads="1"/>
              </p:cNvSpPr>
              <p:nvPr/>
            </p:nvSpPr>
            <p:spPr bwMode="auto">
              <a:xfrm>
                <a:off x="4272" y="2304"/>
                <a:ext cx="240" cy="384"/>
              </a:xfrm>
              <a:prstGeom prst="rect">
                <a:avLst/>
              </a:prstGeom>
              <a:solidFill>
                <a:srgbClr val="292929">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24" name="Rectangle 36"/>
              <p:cNvSpPr>
                <a:spLocks noChangeArrowheads="1"/>
              </p:cNvSpPr>
              <p:nvPr/>
            </p:nvSpPr>
            <p:spPr bwMode="auto">
              <a:xfrm>
                <a:off x="1104" y="2304"/>
                <a:ext cx="240" cy="384"/>
              </a:xfrm>
              <a:prstGeom prst="rect">
                <a:avLst/>
              </a:prstGeom>
              <a:solidFill>
                <a:srgbClr val="292929">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25" name="Rectangle 37"/>
              <p:cNvSpPr>
                <a:spLocks noChangeArrowheads="1"/>
              </p:cNvSpPr>
              <p:nvPr/>
            </p:nvSpPr>
            <p:spPr bwMode="auto">
              <a:xfrm>
                <a:off x="1680" y="2304"/>
                <a:ext cx="288" cy="384"/>
              </a:xfrm>
              <a:prstGeom prst="rect">
                <a:avLst/>
              </a:prstGeom>
              <a:solidFill>
                <a:srgbClr val="80808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26" name="Rectangle 38"/>
              <p:cNvSpPr>
                <a:spLocks noChangeArrowheads="1"/>
              </p:cNvSpPr>
              <p:nvPr/>
            </p:nvSpPr>
            <p:spPr bwMode="auto">
              <a:xfrm>
                <a:off x="3600" y="2304"/>
                <a:ext cx="288" cy="384"/>
              </a:xfrm>
              <a:prstGeom prst="rect">
                <a:avLst/>
              </a:prstGeom>
              <a:solidFill>
                <a:srgbClr val="80808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9127" name="Line 39"/>
            <p:cNvSpPr>
              <a:spLocks noChangeShapeType="1"/>
            </p:cNvSpPr>
            <p:nvPr/>
          </p:nvSpPr>
          <p:spPr bwMode="auto">
            <a:xfrm flipV="1">
              <a:off x="2925" y="2205"/>
              <a:ext cx="318" cy="18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8" name="Text Box 40"/>
            <p:cNvSpPr txBox="1">
              <a:spLocks noChangeArrowheads="1"/>
            </p:cNvSpPr>
            <p:nvPr/>
          </p:nvSpPr>
          <p:spPr bwMode="auto">
            <a:xfrm>
              <a:off x="3243" y="1933"/>
              <a:ext cx="726"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66"/>
                  </a:solidFill>
                  <a:ea typeface="宋体" pitchFamily="2" charset="-122"/>
                </a:rPr>
                <a:t>中央明纹</a:t>
              </a:r>
            </a:p>
          </p:txBody>
        </p:sp>
        <p:sp>
          <p:nvSpPr>
            <p:cNvPr id="89129" name="Rectangle 41"/>
            <p:cNvSpPr>
              <a:spLocks noChangeArrowheads="1"/>
            </p:cNvSpPr>
            <p:nvPr/>
          </p:nvSpPr>
          <p:spPr bwMode="auto">
            <a:xfrm>
              <a:off x="3923" y="2432"/>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1" lang="zh-CN" altLang="en-US" sz="2800" b="1">
                  <a:solidFill>
                    <a:srgbClr val="000066"/>
                  </a:solidFill>
                  <a:ea typeface="宋体" pitchFamily="2" charset="-122"/>
                </a:rPr>
                <a:t>次极大</a:t>
              </a:r>
            </a:p>
          </p:txBody>
        </p:sp>
        <p:sp>
          <p:nvSpPr>
            <p:cNvPr id="89130" name="Line 42"/>
            <p:cNvSpPr>
              <a:spLocks noChangeShapeType="1"/>
            </p:cNvSpPr>
            <p:nvPr/>
          </p:nvSpPr>
          <p:spPr bwMode="auto">
            <a:xfrm flipV="1">
              <a:off x="3696" y="2750"/>
              <a:ext cx="318" cy="31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1" name="Line 43"/>
            <p:cNvSpPr>
              <a:spLocks noChangeShapeType="1"/>
            </p:cNvSpPr>
            <p:nvPr/>
          </p:nvSpPr>
          <p:spPr bwMode="auto">
            <a:xfrm flipH="1" flipV="1">
              <a:off x="4331" y="2750"/>
              <a:ext cx="137" cy="36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2" name="Line 44"/>
            <p:cNvSpPr>
              <a:spLocks noChangeShapeType="1"/>
            </p:cNvSpPr>
            <p:nvPr/>
          </p:nvSpPr>
          <p:spPr bwMode="auto">
            <a:xfrm flipH="1" flipV="1">
              <a:off x="3107" y="3112"/>
              <a:ext cx="272" cy="13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3" name="Text Box 45"/>
            <p:cNvSpPr txBox="1">
              <a:spLocks noChangeArrowheads="1"/>
            </p:cNvSpPr>
            <p:nvPr/>
          </p:nvSpPr>
          <p:spPr bwMode="auto">
            <a:xfrm>
              <a:off x="2608" y="2795"/>
              <a:ext cx="5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66"/>
                  </a:solidFill>
                  <a:ea typeface="宋体" pitchFamily="2" charset="-122"/>
                </a:rPr>
                <a:t>暗纹</a:t>
              </a:r>
            </a:p>
          </p:txBody>
        </p:sp>
      </p:grpSp>
      <p:sp>
        <p:nvSpPr>
          <p:cNvPr id="89134" name="Text Box 46"/>
          <p:cNvSpPr txBox="1">
            <a:spLocks noChangeArrowheads="1"/>
          </p:cNvSpPr>
          <p:nvPr/>
        </p:nvSpPr>
        <p:spPr bwMode="auto">
          <a:xfrm>
            <a:off x="539750" y="2133600"/>
            <a:ext cx="2303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一级暗纹：</a:t>
            </a:r>
          </a:p>
        </p:txBody>
      </p:sp>
      <p:graphicFrame>
        <p:nvGraphicFramePr>
          <p:cNvPr id="89135" name="Object 47"/>
          <p:cNvGraphicFramePr>
            <a:graphicFrameLocks noChangeAspect="1"/>
          </p:cNvGraphicFramePr>
          <p:nvPr/>
        </p:nvGraphicFramePr>
        <p:xfrm>
          <a:off x="2787650" y="1773238"/>
          <a:ext cx="1838325" cy="1139825"/>
        </p:xfrm>
        <a:graphic>
          <a:graphicData uri="http://schemas.openxmlformats.org/presentationml/2006/ole">
            <mc:AlternateContent xmlns:mc="http://schemas.openxmlformats.org/markup-compatibility/2006">
              <mc:Choice xmlns:v="urn:schemas-microsoft-com:vml" Requires="v">
                <p:oleObj spid="_x0000_s349605" name="Equation" r:id="rId22" imgW="634725" imgH="393529" progId="">
                  <p:embed/>
                </p:oleObj>
              </mc:Choice>
              <mc:Fallback>
                <p:oleObj name="Equation" r:id="rId22" imgW="634725" imgH="393529" progId="">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87650" y="1773238"/>
                        <a:ext cx="1838325" cy="1139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93455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9135"/>
                                        </p:tgtEl>
                                        <p:attrNameLst>
                                          <p:attrName>style.visibility</p:attrName>
                                        </p:attrNameLst>
                                      </p:cBhvr>
                                      <p:to>
                                        <p:strVal val="visible"/>
                                      </p:to>
                                    </p:set>
                                    <p:animEffect transition="in" filter="blinds(horizontal)">
                                      <p:cBhvr>
                                        <p:cTn id="7" dur="500"/>
                                        <p:tgtEl>
                                          <p:spTgt spid="89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268760"/>
            <a:ext cx="7400925"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092280" y="2485817"/>
            <a:ext cx="792088" cy="369332"/>
          </a:xfrm>
          <a:prstGeom prst="rect">
            <a:avLst/>
          </a:prstGeom>
          <a:noFill/>
        </p:spPr>
        <p:txBody>
          <a:bodyPr wrap="square" rtlCol="0">
            <a:spAutoFit/>
          </a:bodyPr>
          <a:lstStyle/>
          <a:p>
            <a:r>
              <a:rPr lang="en-US" altLang="zh-CN" dirty="0"/>
              <a:t>C</a:t>
            </a:r>
            <a:endParaRPr lang="zh-CN" altLang="en-US" dirty="0"/>
          </a:p>
        </p:txBody>
      </p:sp>
    </p:spTree>
    <p:extLst>
      <p:ext uri="{BB962C8B-B14F-4D97-AF65-F5344CB8AC3E}">
        <p14:creationId xmlns:p14="http://schemas.microsoft.com/office/powerpoint/2010/main" val="396404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268760"/>
            <a:ext cx="7267575"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092280" y="2474240"/>
            <a:ext cx="792088" cy="369332"/>
          </a:xfrm>
          <a:prstGeom prst="rect">
            <a:avLst/>
          </a:prstGeom>
          <a:noFill/>
        </p:spPr>
        <p:txBody>
          <a:bodyPr wrap="square" rtlCol="0">
            <a:spAutoFit/>
          </a:bodyPr>
          <a:lstStyle/>
          <a:p>
            <a:r>
              <a:rPr lang="en-US" altLang="zh-CN" dirty="0"/>
              <a:t>C</a:t>
            </a:r>
            <a:endParaRPr lang="zh-CN" altLang="en-US" dirty="0"/>
          </a:p>
        </p:txBody>
      </p:sp>
    </p:spTree>
    <p:extLst>
      <p:ext uri="{BB962C8B-B14F-4D97-AF65-F5344CB8AC3E}">
        <p14:creationId xmlns:p14="http://schemas.microsoft.com/office/powerpoint/2010/main" val="192383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25" y="836613"/>
            <a:ext cx="9109075" cy="20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3971" name="Object 3"/>
          <p:cNvGraphicFramePr>
            <a:graphicFrameLocks noChangeAspect="1"/>
          </p:cNvGraphicFramePr>
          <p:nvPr/>
        </p:nvGraphicFramePr>
        <p:xfrm>
          <a:off x="552450" y="3657600"/>
          <a:ext cx="2270125" cy="990600"/>
        </p:xfrm>
        <a:graphic>
          <a:graphicData uri="http://schemas.openxmlformats.org/presentationml/2006/ole">
            <mc:AlternateContent xmlns:mc="http://schemas.openxmlformats.org/markup-compatibility/2006">
              <mc:Choice xmlns:v="urn:schemas-microsoft-com:vml" Requires="v">
                <p:oleObj spid="_x0000_s333921" name="Equation" r:id="rId4" imgW="837836" imgH="393529" progId="">
                  <p:embed/>
                </p:oleObj>
              </mc:Choice>
              <mc:Fallback>
                <p:oleObj name="Equation" r:id="rId4" imgW="837836" imgH="393529"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50" y="3657600"/>
                        <a:ext cx="22701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972" name="Line 4"/>
          <p:cNvSpPr>
            <a:spLocks noChangeShapeType="1"/>
          </p:cNvSpPr>
          <p:nvPr/>
        </p:nvSpPr>
        <p:spPr bwMode="auto">
          <a:xfrm flipV="1">
            <a:off x="1619250" y="4365625"/>
            <a:ext cx="0" cy="503238"/>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73" name="Rectangle 5"/>
          <p:cNvSpPr>
            <a:spLocks noChangeArrowheads="1"/>
          </p:cNvSpPr>
          <p:nvPr/>
        </p:nvSpPr>
        <p:spPr bwMode="auto">
          <a:xfrm>
            <a:off x="827088" y="1484313"/>
            <a:ext cx="504825" cy="431800"/>
          </a:xfrm>
          <a:prstGeom prst="rect">
            <a:avLst/>
          </a:prstGeom>
          <a:noFill/>
          <a:ln w="25400">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4" name="Line 6"/>
          <p:cNvSpPr>
            <a:spLocks noChangeShapeType="1"/>
          </p:cNvSpPr>
          <p:nvPr/>
        </p:nvSpPr>
        <p:spPr bwMode="auto">
          <a:xfrm>
            <a:off x="2268538" y="2708275"/>
            <a:ext cx="100806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 name="Group 5"/>
          <p:cNvGrpSpPr>
            <a:grpSpLocks/>
          </p:cNvGrpSpPr>
          <p:nvPr/>
        </p:nvGrpSpPr>
        <p:grpSpPr bwMode="auto">
          <a:xfrm>
            <a:off x="3898900" y="2708275"/>
            <a:ext cx="4781550" cy="2562225"/>
            <a:chOff x="1296" y="2304"/>
            <a:chExt cx="3012" cy="1614"/>
          </a:xfrm>
        </p:grpSpPr>
        <p:sp>
          <p:nvSpPr>
            <p:cNvPr id="11" name="Line 6"/>
            <p:cNvSpPr>
              <a:spLocks noChangeShapeType="1"/>
            </p:cNvSpPr>
            <p:nvPr/>
          </p:nvSpPr>
          <p:spPr bwMode="auto">
            <a:xfrm>
              <a:off x="1356" y="3524"/>
              <a:ext cx="516" cy="1"/>
            </a:xfrm>
            <a:prstGeom prst="line">
              <a:avLst/>
            </a:prstGeom>
            <a:noFill/>
            <a:ln w="9525">
              <a:solidFill>
                <a:srgbClr val="00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Line 7"/>
            <p:cNvSpPr>
              <a:spLocks noChangeShapeType="1"/>
            </p:cNvSpPr>
            <p:nvPr/>
          </p:nvSpPr>
          <p:spPr bwMode="auto">
            <a:xfrm>
              <a:off x="1348" y="3117"/>
              <a:ext cx="0" cy="512"/>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Line 8"/>
            <p:cNvSpPr>
              <a:spLocks noChangeShapeType="1"/>
            </p:cNvSpPr>
            <p:nvPr/>
          </p:nvSpPr>
          <p:spPr bwMode="auto">
            <a:xfrm>
              <a:off x="2140" y="2849"/>
              <a:ext cx="0" cy="468"/>
            </a:xfrm>
            <a:prstGeom prst="line">
              <a:avLst/>
            </a:prstGeom>
            <a:noFill/>
            <a:ln w="9525">
              <a:solidFill>
                <a:srgbClr val="00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9"/>
            <p:cNvSpPr>
              <a:spLocks noChangeShapeType="1"/>
            </p:cNvSpPr>
            <p:nvPr/>
          </p:nvSpPr>
          <p:spPr bwMode="auto">
            <a:xfrm>
              <a:off x="1868" y="3402"/>
              <a:ext cx="0" cy="225"/>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10"/>
            <p:cNvSpPr>
              <a:spLocks noChangeShapeType="1"/>
            </p:cNvSpPr>
            <p:nvPr/>
          </p:nvSpPr>
          <p:spPr bwMode="auto">
            <a:xfrm>
              <a:off x="2244" y="2434"/>
              <a:ext cx="0" cy="399"/>
            </a:xfrm>
            <a:prstGeom prst="line">
              <a:avLst/>
            </a:prstGeom>
            <a:noFill/>
            <a:ln w="508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1"/>
            <p:cNvSpPr>
              <a:spLocks noChangeShapeType="1"/>
            </p:cNvSpPr>
            <p:nvPr/>
          </p:nvSpPr>
          <p:spPr bwMode="auto">
            <a:xfrm>
              <a:off x="2244" y="3343"/>
              <a:ext cx="0" cy="399"/>
            </a:xfrm>
            <a:prstGeom prst="line">
              <a:avLst/>
            </a:prstGeom>
            <a:noFill/>
            <a:ln w="508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2"/>
            <p:cNvSpPr>
              <a:spLocks noChangeShapeType="1"/>
            </p:cNvSpPr>
            <p:nvPr/>
          </p:nvSpPr>
          <p:spPr bwMode="auto">
            <a:xfrm>
              <a:off x="4060" y="2304"/>
              <a:ext cx="0" cy="1516"/>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3"/>
            <p:cNvSpPr>
              <a:spLocks noChangeShapeType="1"/>
            </p:cNvSpPr>
            <p:nvPr/>
          </p:nvSpPr>
          <p:spPr bwMode="auto">
            <a:xfrm>
              <a:off x="1364" y="3092"/>
              <a:ext cx="2944" cy="0"/>
            </a:xfrm>
            <a:prstGeom prst="line">
              <a:avLst/>
            </a:prstGeom>
            <a:noFill/>
            <a:ln w="6350">
              <a:solidFill>
                <a:srgbClr val="000000"/>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Rectangle 14"/>
            <p:cNvSpPr>
              <a:spLocks noChangeArrowheads="1"/>
            </p:cNvSpPr>
            <p:nvPr/>
          </p:nvSpPr>
          <p:spPr bwMode="auto">
            <a:xfrm>
              <a:off x="1296" y="2936"/>
              <a:ext cx="192"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3600" b="1">
                  <a:solidFill>
                    <a:srgbClr val="0000FF"/>
                  </a:solidFill>
                  <a:latin typeface="Times New Roman" pitchFamily="18" charset="0"/>
                  <a:ea typeface="宋体" pitchFamily="2" charset="-122"/>
                </a:rPr>
                <a:t>*</a:t>
              </a:r>
              <a:endParaRPr kumimoji="1" lang="zh-CN" altLang="en-US" sz="2400" b="1">
                <a:solidFill>
                  <a:srgbClr val="0000FF"/>
                </a:solidFill>
                <a:latin typeface="Times New Roman" pitchFamily="18" charset="0"/>
                <a:ea typeface="宋体" pitchFamily="2" charset="-122"/>
              </a:endParaRPr>
            </a:p>
          </p:txBody>
        </p:sp>
        <p:sp>
          <p:nvSpPr>
            <p:cNvPr id="20" name="Line 15"/>
            <p:cNvSpPr>
              <a:spLocks noChangeShapeType="1"/>
            </p:cNvSpPr>
            <p:nvPr/>
          </p:nvSpPr>
          <p:spPr bwMode="auto">
            <a:xfrm>
              <a:off x="1372" y="3091"/>
              <a:ext cx="448"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16"/>
            <p:cNvSpPr>
              <a:spLocks noChangeShapeType="1"/>
            </p:cNvSpPr>
            <p:nvPr/>
          </p:nvSpPr>
          <p:spPr bwMode="auto">
            <a:xfrm>
              <a:off x="1820" y="3091"/>
              <a:ext cx="424"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17"/>
            <p:cNvSpPr>
              <a:spLocks noChangeShapeType="1"/>
            </p:cNvSpPr>
            <p:nvPr/>
          </p:nvSpPr>
          <p:spPr bwMode="auto">
            <a:xfrm>
              <a:off x="1908" y="2849"/>
              <a:ext cx="336"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18"/>
            <p:cNvSpPr>
              <a:spLocks noChangeShapeType="1"/>
            </p:cNvSpPr>
            <p:nvPr/>
          </p:nvSpPr>
          <p:spPr bwMode="auto">
            <a:xfrm>
              <a:off x="1908" y="3325"/>
              <a:ext cx="336"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19"/>
            <p:cNvSpPr>
              <a:spLocks noChangeShapeType="1"/>
            </p:cNvSpPr>
            <p:nvPr/>
          </p:nvSpPr>
          <p:spPr bwMode="auto">
            <a:xfrm flipV="1">
              <a:off x="1370" y="2857"/>
              <a:ext cx="466" cy="23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0"/>
            <p:cNvSpPr>
              <a:spLocks noChangeShapeType="1"/>
            </p:cNvSpPr>
            <p:nvPr/>
          </p:nvSpPr>
          <p:spPr bwMode="auto">
            <a:xfrm>
              <a:off x="1344" y="3080"/>
              <a:ext cx="484" cy="237"/>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1"/>
            <p:cNvSpPr>
              <a:spLocks noChangeShapeType="1"/>
            </p:cNvSpPr>
            <p:nvPr/>
          </p:nvSpPr>
          <p:spPr bwMode="auto">
            <a:xfrm flipV="1">
              <a:off x="2236" y="2883"/>
              <a:ext cx="472" cy="209"/>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2"/>
            <p:cNvSpPr>
              <a:spLocks noChangeShapeType="1"/>
            </p:cNvSpPr>
            <p:nvPr/>
          </p:nvSpPr>
          <p:spPr bwMode="auto">
            <a:xfrm flipV="1">
              <a:off x="2244" y="2641"/>
              <a:ext cx="488" cy="208"/>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3"/>
            <p:cNvSpPr>
              <a:spLocks noChangeShapeType="1"/>
            </p:cNvSpPr>
            <p:nvPr/>
          </p:nvSpPr>
          <p:spPr bwMode="auto">
            <a:xfrm flipV="1">
              <a:off x="2236" y="3134"/>
              <a:ext cx="488" cy="189"/>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4"/>
            <p:cNvSpPr>
              <a:spLocks noChangeShapeType="1"/>
            </p:cNvSpPr>
            <p:nvPr/>
          </p:nvSpPr>
          <p:spPr bwMode="auto">
            <a:xfrm>
              <a:off x="2820" y="2624"/>
              <a:ext cx="1232" cy="0"/>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25"/>
            <p:cNvSpPr>
              <a:spLocks noChangeShapeType="1"/>
            </p:cNvSpPr>
            <p:nvPr/>
          </p:nvSpPr>
          <p:spPr bwMode="auto">
            <a:xfrm flipV="1">
              <a:off x="2852" y="2624"/>
              <a:ext cx="1184" cy="251"/>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26"/>
            <p:cNvSpPr>
              <a:spLocks noChangeShapeType="1"/>
            </p:cNvSpPr>
            <p:nvPr/>
          </p:nvSpPr>
          <p:spPr bwMode="auto">
            <a:xfrm flipV="1">
              <a:off x="2868" y="2632"/>
              <a:ext cx="1160" cy="468"/>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27"/>
            <p:cNvSpPr>
              <a:spLocks noChangeShapeType="1"/>
            </p:cNvSpPr>
            <p:nvPr/>
          </p:nvSpPr>
          <p:spPr bwMode="auto">
            <a:xfrm>
              <a:off x="2236" y="2831"/>
              <a:ext cx="0" cy="520"/>
            </a:xfrm>
            <a:prstGeom prst="line">
              <a:avLst/>
            </a:prstGeom>
            <a:noFill/>
            <a:ln w="6350">
              <a:solidFill>
                <a:srgbClr val="000000"/>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28"/>
            <p:cNvSpPr>
              <a:spLocks noChangeShapeType="1"/>
            </p:cNvSpPr>
            <p:nvPr/>
          </p:nvSpPr>
          <p:spPr bwMode="auto">
            <a:xfrm>
              <a:off x="2236" y="2858"/>
              <a:ext cx="392" cy="0"/>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Arc 29"/>
            <p:cNvSpPr>
              <a:spLocks/>
            </p:cNvSpPr>
            <p:nvPr/>
          </p:nvSpPr>
          <p:spPr bwMode="auto">
            <a:xfrm>
              <a:off x="2446" y="2763"/>
              <a:ext cx="32" cy="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Arc 30"/>
            <p:cNvSpPr>
              <a:spLocks/>
            </p:cNvSpPr>
            <p:nvPr/>
          </p:nvSpPr>
          <p:spPr bwMode="auto">
            <a:xfrm>
              <a:off x="3220" y="2915"/>
              <a:ext cx="96" cy="1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Rectangle 31"/>
            <p:cNvSpPr>
              <a:spLocks noChangeArrowheads="1"/>
            </p:cNvSpPr>
            <p:nvPr/>
          </p:nvSpPr>
          <p:spPr bwMode="auto">
            <a:xfrm>
              <a:off x="1312" y="2792"/>
              <a:ext cx="19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FF"/>
                  </a:solidFill>
                  <a:latin typeface="Times New Roman" pitchFamily="18" charset="0"/>
                  <a:ea typeface="宋体" pitchFamily="2" charset="-122"/>
                </a:rPr>
                <a:t>S</a:t>
              </a:r>
              <a:endParaRPr kumimoji="1" lang="en-US" altLang="zh-CN" sz="2400" b="1">
                <a:latin typeface="Times New Roman" pitchFamily="18" charset="0"/>
                <a:ea typeface="宋体" pitchFamily="2" charset="-122"/>
              </a:endParaRPr>
            </a:p>
          </p:txBody>
        </p:sp>
        <p:sp>
          <p:nvSpPr>
            <p:cNvPr id="37" name="Line 32"/>
            <p:cNvSpPr>
              <a:spLocks noChangeShapeType="1"/>
            </p:cNvSpPr>
            <p:nvPr/>
          </p:nvSpPr>
          <p:spPr bwMode="auto">
            <a:xfrm>
              <a:off x="2780" y="3680"/>
              <a:ext cx="0" cy="113"/>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33"/>
            <p:cNvSpPr>
              <a:spLocks noChangeShapeType="1"/>
            </p:cNvSpPr>
            <p:nvPr/>
          </p:nvSpPr>
          <p:spPr bwMode="auto">
            <a:xfrm>
              <a:off x="2780" y="3740"/>
              <a:ext cx="1272" cy="1"/>
            </a:xfrm>
            <a:prstGeom prst="line">
              <a:avLst/>
            </a:prstGeom>
            <a:noFill/>
            <a:ln w="9525">
              <a:solidFill>
                <a:srgbClr val="00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9" name="Rectangle 34"/>
            <p:cNvSpPr>
              <a:spLocks noChangeArrowheads="1"/>
            </p:cNvSpPr>
            <p:nvPr/>
          </p:nvSpPr>
          <p:spPr bwMode="auto">
            <a:xfrm>
              <a:off x="3350" y="3727"/>
              <a:ext cx="296"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a:solidFill>
                    <a:srgbClr val="000000"/>
                  </a:solidFill>
                  <a:latin typeface="Times New Roman" pitchFamily="18" charset="0"/>
                  <a:ea typeface="宋体" pitchFamily="2" charset="-122"/>
                </a:rPr>
                <a:t> </a:t>
              </a:r>
              <a:r>
                <a:rPr kumimoji="1" lang="en-US" altLang="zh-CN" sz="2400" b="1" i="1">
                  <a:solidFill>
                    <a:srgbClr val="000000"/>
                  </a:solidFill>
                  <a:latin typeface="Times New Roman" pitchFamily="18" charset="0"/>
                  <a:ea typeface="宋体" pitchFamily="2" charset="-122"/>
                </a:rPr>
                <a:t>f</a:t>
              </a:r>
              <a:endParaRPr kumimoji="1" lang="en-US" altLang="zh-CN" sz="2400" b="1">
                <a:solidFill>
                  <a:srgbClr val="000000"/>
                </a:solidFill>
                <a:latin typeface="Times New Roman" pitchFamily="18" charset="0"/>
                <a:ea typeface="宋体" pitchFamily="2" charset="-122"/>
              </a:endParaRPr>
            </a:p>
          </p:txBody>
        </p:sp>
        <p:sp>
          <p:nvSpPr>
            <p:cNvPr id="40" name="Rectangle 35"/>
            <p:cNvSpPr>
              <a:spLocks noChangeArrowheads="1"/>
            </p:cNvSpPr>
            <p:nvPr/>
          </p:nvSpPr>
          <p:spPr bwMode="auto">
            <a:xfrm>
              <a:off x="1486" y="3495"/>
              <a:ext cx="24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i="1">
                  <a:latin typeface="Times New Roman" pitchFamily="18" charset="0"/>
                  <a:ea typeface="宋体" pitchFamily="2" charset="-122"/>
                </a:rPr>
                <a:t> </a:t>
              </a:r>
              <a:r>
                <a:rPr kumimoji="1" lang="en-US" altLang="zh-CN" sz="2400" b="1" i="1">
                  <a:latin typeface="Times New Roman" pitchFamily="18" charset="0"/>
                  <a:ea typeface="宋体" pitchFamily="2" charset="-122"/>
                </a:rPr>
                <a:t>f</a:t>
              </a:r>
              <a:r>
                <a:rPr kumimoji="1" lang="en-US" altLang="zh-CN" sz="2400" b="1">
                  <a:latin typeface="Times New Roman" pitchFamily="18" charset="0"/>
                  <a:ea typeface="宋体" pitchFamily="2" charset="-122"/>
                </a:rPr>
                <a:t> </a:t>
              </a:r>
              <a:r>
                <a:rPr kumimoji="1" lang="en-US" altLang="zh-CN" sz="2400" b="1">
                  <a:latin typeface="Times New Roman" pitchFamily="18" charset="0"/>
                  <a:ea typeface="宋体" pitchFamily="2" charset="-122"/>
                  <a:sym typeface="Symbol" pitchFamily="18" charset="2"/>
                </a:rPr>
                <a:t></a:t>
              </a:r>
              <a:endParaRPr kumimoji="1" lang="en-US" altLang="zh-CN" sz="2400" b="1">
                <a:latin typeface="Times New Roman" pitchFamily="18" charset="0"/>
                <a:ea typeface="宋体" pitchFamily="2" charset="-122"/>
              </a:endParaRPr>
            </a:p>
          </p:txBody>
        </p:sp>
        <p:sp>
          <p:nvSpPr>
            <p:cNvPr id="41" name="Rectangle 36"/>
            <p:cNvSpPr>
              <a:spLocks noChangeArrowheads="1"/>
            </p:cNvSpPr>
            <p:nvPr/>
          </p:nvSpPr>
          <p:spPr bwMode="auto">
            <a:xfrm>
              <a:off x="2016" y="2867"/>
              <a:ext cx="144"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a:latin typeface="Times New Roman" pitchFamily="18" charset="0"/>
                  <a:ea typeface="宋体" pitchFamily="2" charset="-122"/>
                </a:rPr>
                <a:t>D</a:t>
              </a:r>
            </a:p>
          </p:txBody>
        </p:sp>
        <p:sp>
          <p:nvSpPr>
            <p:cNvPr id="42" name="Rectangle 37"/>
            <p:cNvSpPr>
              <a:spLocks noChangeArrowheads="1"/>
            </p:cNvSpPr>
            <p:nvPr/>
          </p:nvSpPr>
          <p:spPr bwMode="auto">
            <a:xfrm>
              <a:off x="3336" y="2840"/>
              <a:ext cx="168"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a:solidFill>
                    <a:srgbClr val="008000"/>
                  </a:solidFill>
                  <a:latin typeface="Times New Roman" pitchFamily="18" charset="0"/>
                  <a:ea typeface="宋体" pitchFamily="2" charset="-122"/>
                  <a:sym typeface="Symbol" pitchFamily="18" charset="2"/>
                </a:rPr>
                <a:t></a:t>
              </a:r>
              <a:endParaRPr kumimoji="1" lang="zh-CN" altLang="en-US" sz="2400" b="1">
                <a:latin typeface="Times New Roman" pitchFamily="18" charset="0"/>
                <a:ea typeface="宋体" pitchFamily="2" charset="-122"/>
              </a:endParaRPr>
            </a:p>
          </p:txBody>
        </p:sp>
        <p:sp>
          <p:nvSpPr>
            <p:cNvPr id="43" name="Rectangle 38"/>
            <p:cNvSpPr>
              <a:spLocks noChangeArrowheads="1"/>
            </p:cNvSpPr>
            <p:nvPr/>
          </p:nvSpPr>
          <p:spPr bwMode="auto">
            <a:xfrm>
              <a:off x="2496" y="2648"/>
              <a:ext cx="144"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a:solidFill>
                    <a:srgbClr val="008000"/>
                  </a:solidFill>
                  <a:latin typeface="Times New Roman" pitchFamily="18" charset="0"/>
                  <a:ea typeface="宋体" pitchFamily="2" charset="-122"/>
                  <a:sym typeface="Symbol" pitchFamily="18" charset="2"/>
                </a:rPr>
                <a:t></a:t>
              </a:r>
              <a:endParaRPr kumimoji="1" lang="zh-CN" altLang="en-US" sz="2400" b="1">
                <a:latin typeface="Times New Roman" pitchFamily="18" charset="0"/>
                <a:ea typeface="宋体" pitchFamily="2" charset="-122"/>
              </a:endParaRPr>
            </a:p>
          </p:txBody>
        </p:sp>
        <p:sp>
          <p:nvSpPr>
            <p:cNvPr id="44" name="Rectangle 39"/>
            <p:cNvSpPr>
              <a:spLocks noChangeArrowheads="1"/>
            </p:cNvSpPr>
            <p:nvPr/>
          </p:nvSpPr>
          <p:spPr bwMode="auto">
            <a:xfrm>
              <a:off x="4008" y="2408"/>
              <a:ext cx="264"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4000" b="1">
                  <a:solidFill>
                    <a:srgbClr val="800080"/>
                  </a:solidFill>
                  <a:latin typeface="Times New Roman" pitchFamily="18" charset="0"/>
                  <a:ea typeface="宋体" pitchFamily="2" charset="-122"/>
                </a:rPr>
                <a:t>·</a:t>
              </a:r>
              <a:endParaRPr kumimoji="1" lang="en-US" altLang="zh-CN" sz="2400" b="1">
                <a:latin typeface="Times New Roman" pitchFamily="18" charset="0"/>
                <a:ea typeface="宋体" pitchFamily="2" charset="-122"/>
              </a:endParaRPr>
            </a:p>
          </p:txBody>
        </p:sp>
        <p:sp>
          <p:nvSpPr>
            <p:cNvPr id="45" name="Rectangle 40"/>
            <p:cNvSpPr>
              <a:spLocks noChangeArrowheads="1"/>
            </p:cNvSpPr>
            <p:nvPr/>
          </p:nvSpPr>
          <p:spPr bwMode="auto">
            <a:xfrm>
              <a:off x="4098" y="2493"/>
              <a:ext cx="192"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00"/>
                  </a:solidFill>
                  <a:latin typeface="Times New Roman" pitchFamily="18" charset="0"/>
                  <a:ea typeface="宋体" pitchFamily="2" charset="-122"/>
                </a:rPr>
                <a:t>p</a:t>
              </a:r>
              <a:endParaRPr kumimoji="1" lang="en-US" altLang="zh-CN" sz="2400" b="1">
                <a:solidFill>
                  <a:srgbClr val="000000"/>
                </a:solidFill>
                <a:latin typeface="Times New Roman" pitchFamily="18" charset="0"/>
                <a:ea typeface="宋体" pitchFamily="2" charset="-122"/>
              </a:endParaRPr>
            </a:p>
          </p:txBody>
        </p:sp>
        <p:sp>
          <p:nvSpPr>
            <p:cNvPr id="46" name="Rectangle 41"/>
            <p:cNvSpPr>
              <a:spLocks noChangeArrowheads="1"/>
            </p:cNvSpPr>
            <p:nvPr/>
          </p:nvSpPr>
          <p:spPr bwMode="auto">
            <a:xfrm>
              <a:off x="2268" y="3317"/>
              <a:ext cx="176"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00"/>
                  </a:solidFill>
                  <a:latin typeface="Times New Roman" pitchFamily="18" charset="0"/>
                  <a:ea typeface="宋体" pitchFamily="2" charset="-122"/>
                </a:rPr>
                <a:t>A</a:t>
              </a:r>
              <a:endParaRPr kumimoji="1" lang="en-US" altLang="zh-CN" sz="2400" b="1">
                <a:solidFill>
                  <a:srgbClr val="000000"/>
                </a:solidFill>
                <a:latin typeface="Times New Roman" pitchFamily="18" charset="0"/>
                <a:ea typeface="宋体" pitchFamily="2" charset="-122"/>
              </a:endParaRPr>
            </a:p>
          </p:txBody>
        </p:sp>
        <p:sp>
          <p:nvSpPr>
            <p:cNvPr id="47" name="Rectangle 42"/>
            <p:cNvSpPr>
              <a:spLocks noChangeArrowheads="1"/>
            </p:cNvSpPr>
            <p:nvPr/>
          </p:nvSpPr>
          <p:spPr bwMode="auto">
            <a:xfrm>
              <a:off x="2268" y="2649"/>
              <a:ext cx="152"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00"/>
                  </a:solidFill>
                  <a:latin typeface="Times New Roman" pitchFamily="18" charset="0"/>
                  <a:ea typeface="宋体" pitchFamily="2" charset="-122"/>
                </a:rPr>
                <a:t>B</a:t>
              </a:r>
              <a:endParaRPr kumimoji="1" lang="en-US" altLang="zh-CN" sz="2400" b="1">
                <a:solidFill>
                  <a:srgbClr val="000000"/>
                </a:solidFill>
                <a:latin typeface="Times New Roman" pitchFamily="18" charset="0"/>
                <a:ea typeface="宋体" pitchFamily="2" charset="-122"/>
              </a:endParaRPr>
            </a:p>
          </p:txBody>
        </p:sp>
        <p:sp>
          <p:nvSpPr>
            <p:cNvPr id="48" name="Line 43"/>
            <p:cNvSpPr>
              <a:spLocks noChangeShapeType="1"/>
            </p:cNvSpPr>
            <p:nvPr/>
          </p:nvSpPr>
          <p:spPr bwMode="auto">
            <a:xfrm>
              <a:off x="1828" y="2849"/>
              <a:ext cx="64" cy="0"/>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Line 44"/>
            <p:cNvSpPr>
              <a:spLocks noChangeShapeType="1"/>
            </p:cNvSpPr>
            <p:nvPr/>
          </p:nvSpPr>
          <p:spPr bwMode="auto">
            <a:xfrm>
              <a:off x="1836" y="3308"/>
              <a:ext cx="64" cy="9"/>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Line 45"/>
            <p:cNvSpPr>
              <a:spLocks noChangeShapeType="1"/>
            </p:cNvSpPr>
            <p:nvPr/>
          </p:nvSpPr>
          <p:spPr bwMode="auto">
            <a:xfrm flipV="1">
              <a:off x="2708" y="3100"/>
              <a:ext cx="152" cy="44"/>
            </a:xfrm>
            <a:prstGeom prst="line">
              <a:avLst/>
            </a:prstGeom>
            <a:noFill/>
            <a:ln w="254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 name="Line 46"/>
            <p:cNvSpPr>
              <a:spLocks noChangeShapeType="1"/>
            </p:cNvSpPr>
            <p:nvPr/>
          </p:nvSpPr>
          <p:spPr bwMode="auto">
            <a:xfrm flipV="1">
              <a:off x="2716" y="2875"/>
              <a:ext cx="128" cy="18"/>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 name="Line 47"/>
            <p:cNvSpPr>
              <a:spLocks noChangeShapeType="1"/>
            </p:cNvSpPr>
            <p:nvPr/>
          </p:nvSpPr>
          <p:spPr bwMode="auto">
            <a:xfrm flipV="1">
              <a:off x="2736" y="2624"/>
              <a:ext cx="92" cy="22"/>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 name="Line 48"/>
            <p:cNvSpPr>
              <a:spLocks noChangeShapeType="1"/>
            </p:cNvSpPr>
            <p:nvPr/>
          </p:nvSpPr>
          <p:spPr bwMode="auto">
            <a:xfrm>
              <a:off x="3382" y="2618"/>
              <a:ext cx="78"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 name="Line 49"/>
            <p:cNvSpPr>
              <a:spLocks noChangeShapeType="1"/>
            </p:cNvSpPr>
            <p:nvPr/>
          </p:nvSpPr>
          <p:spPr bwMode="auto">
            <a:xfrm flipV="1">
              <a:off x="3394" y="2735"/>
              <a:ext cx="78" cy="2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 name="Line 50"/>
            <p:cNvSpPr>
              <a:spLocks noChangeShapeType="1"/>
            </p:cNvSpPr>
            <p:nvPr/>
          </p:nvSpPr>
          <p:spPr bwMode="auto">
            <a:xfrm flipV="1">
              <a:off x="3412" y="2852"/>
              <a:ext cx="66" cy="2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 name="Text Box 51"/>
            <p:cNvSpPr txBox="1">
              <a:spLocks noChangeArrowheads="1"/>
            </p:cNvSpPr>
            <p:nvPr/>
          </p:nvSpPr>
          <p:spPr bwMode="auto">
            <a:xfrm>
              <a:off x="4030" y="3060"/>
              <a:ext cx="198"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400" b="1">
                  <a:latin typeface="Times New Roman" pitchFamily="18" charset="0"/>
                  <a:ea typeface="宋体" pitchFamily="2" charset="-122"/>
                </a:rPr>
                <a:t>0</a:t>
              </a:r>
            </a:p>
          </p:txBody>
        </p:sp>
        <p:sp>
          <p:nvSpPr>
            <p:cNvPr id="57" name="Line 52"/>
            <p:cNvSpPr>
              <a:spLocks noChangeShapeType="1"/>
            </p:cNvSpPr>
            <p:nvPr/>
          </p:nvSpPr>
          <p:spPr bwMode="auto">
            <a:xfrm>
              <a:off x="2236" y="2858"/>
              <a:ext cx="156" cy="41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 name="Line 53"/>
            <p:cNvSpPr>
              <a:spLocks noChangeShapeType="1"/>
            </p:cNvSpPr>
            <p:nvPr/>
          </p:nvSpPr>
          <p:spPr bwMode="auto">
            <a:xfrm flipV="1">
              <a:off x="2254" y="3281"/>
              <a:ext cx="138" cy="5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 name="Text Box 54"/>
            <p:cNvSpPr txBox="1">
              <a:spLocks noChangeArrowheads="1"/>
            </p:cNvSpPr>
            <p:nvPr/>
          </p:nvSpPr>
          <p:spPr bwMode="auto">
            <a:xfrm>
              <a:off x="2422" y="3307"/>
              <a:ext cx="294"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400" b="1">
                  <a:solidFill>
                    <a:srgbClr val="FF0000"/>
                  </a:solidFill>
                  <a:latin typeface="宋体" pitchFamily="2" charset="-122"/>
                  <a:ea typeface="宋体" pitchFamily="2" charset="-122"/>
                </a:rPr>
                <a:t>δ</a:t>
              </a:r>
              <a:endParaRPr kumimoji="1" lang="en-US" altLang="zh-CN" sz="2400" b="1">
                <a:solidFill>
                  <a:srgbClr val="FF0000"/>
                </a:solidFill>
                <a:latin typeface="Times New Roman" pitchFamily="18" charset="0"/>
                <a:ea typeface="宋体" pitchFamily="2" charset="-122"/>
              </a:endParaRPr>
            </a:p>
          </p:txBody>
        </p:sp>
        <p:sp>
          <p:nvSpPr>
            <p:cNvPr id="60" name="Line 55"/>
            <p:cNvSpPr>
              <a:spLocks noChangeShapeType="1"/>
            </p:cNvSpPr>
            <p:nvPr/>
          </p:nvSpPr>
          <p:spPr bwMode="auto">
            <a:xfrm>
              <a:off x="2332" y="3307"/>
              <a:ext cx="174" cy="9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 name="Oval 56"/>
            <p:cNvSpPr>
              <a:spLocks noChangeArrowheads="1"/>
            </p:cNvSpPr>
            <p:nvPr/>
          </p:nvSpPr>
          <p:spPr bwMode="auto">
            <a:xfrm>
              <a:off x="2692" y="2408"/>
              <a:ext cx="144" cy="1248"/>
            </a:xfrm>
            <a:prstGeom prst="ellipse">
              <a:avLst/>
            </a:prstGeom>
            <a:solidFill>
              <a:srgbClr val="FF9966"/>
            </a:solidFill>
            <a:ln w="952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57"/>
            <p:cNvSpPr>
              <a:spLocks noChangeArrowheads="1"/>
            </p:cNvSpPr>
            <p:nvPr/>
          </p:nvSpPr>
          <p:spPr bwMode="auto">
            <a:xfrm>
              <a:off x="1805" y="2744"/>
              <a:ext cx="96" cy="672"/>
            </a:xfrm>
            <a:prstGeom prst="ellipse">
              <a:avLst/>
            </a:prstGeom>
            <a:solidFill>
              <a:srgbClr val="FF9966"/>
            </a:solidFill>
            <a:ln w="952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3" name="Object 59"/>
          <p:cNvGraphicFramePr>
            <a:graphicFrameLocks noChangeAspect="1"/>
          </p:cNvGraphicFramePr>
          <p:nvPr>
            <p:extLst>
              <p:ext uri="{D42A27DB-BD31-4B8C-83A1-F6EECF244321}">
                <p14:modId xmlns:p14="http://schemas.microsoft.com/office/powerpoint/2010/main" val="1220478822"/>
              </p:ext>
            </p:extLst>
          </p:nvPr>
        </p:nvGraphicFramePr>
        <p:xfrm>
          <a:off x="5364162" y="5489586"/>
          <a:ext cx="1908175" cy="477838"/>
        </p:xfrm>
        <a:graphic>
          <a:graphicData uri="http://schemas.openxmlformats.org/presentationml/2006/ole">
            <mc:AlternateContent xmlns:mc="http://schemas.openxmlformats.org/markup-compatibility/2006">
              <mc:Choice xmlns:v="urn:schemas-microsoft-com:vml" Requires="v">
                <p:oleObj spid="_x0000_s333922" name="Equation" r:id="rId6" imgW="609336" imgH="152334" progId="">
                  <p:embed/>
                </p:oleObj>
              </mc:Choice>
              <mc:Fallback>
                <p:oleObj name="Equation" r:id="rId6" imgW="609336" imgH="152334"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2" y="5489586"/>
                        <a:ext cx="1908175"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40241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3971"/>
                                        </p:tgtEl>
                                        <p:attrNameLst>
                                          <p:attrName>style.visibility</p:attrName>
                                        </p:attrNameLst>
                                      </p:cBhvr>
                                      <p:to>
                                        <p:strVal val="visible"/>
                                      </p:to>
                                    </p:set>
                                    <p:anim calcmode="lin" valueType="num">
                                      <p:cBhvr additive="base">
                                        <p:cTn id="7" dur="500" fill="hold"/>
                                        <p:tgtEl>
                                          <p:spTgt spid="83971"/>
                                        </p:tgtEl>
                                        <p:attrNameLst>
                                          <p:attrName>ppt_x</p:attrName>
                                        </p:attrNameLst>
                                      </p:cBhvr>
                                      <p:tavLst>
                                        <p:tav tm="0">
                                          <p:val>
                                            <p:strVal val="#ppt_x"/>
                                          </p:val>
                                        </p:tav>
                                        <p:tav tm="100000">
                                          <p:val>
                                            <p:strVal val="#ppt_x"/>
                                          </p:val>
                                        </p:tav>
                                      </p:tavLst>
                                    </p:anim>
                                    <p:anim calcmode="lin" valueType="num">
                                      <p:cBhvr additive="base">
                                        <p:cTn id="8" dur="500" fill="hold"/>
                                        <p:tgtEl>
                                          <p:spTgt spid="839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3972"/>
                                        </p:tgtEl>
                                        <p:attrNameLst>
                                          <p:attrName>style.visibility</p:attrName>
                                        </p:attrNameLst>
                                      </p:cBhvr>
                                      <p:to>
                                        <p:strVal val="visible"/>
                                      </p:to>
                                    </p:set>
                                    <p:animEffect transition="in" filter="blinds(horizontal)">
                                      <p:cBhvr>
                                        <p:cTn id="13" dur="500"/>
                                        <p:tgtEl>
                                          <p:spTgt spid="8397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3973"/>
                                        </p:tgtEl>
                                        <p:attrNameLst>
                                          <p:attrName>style.visibility</p:attrName>
                                        </p:attrNameLst>
                                      </p:cBhvr>
                                      <p:to>
                                        <p:strVal val="visible"/>
                                      </p:to>
                                    </p:set>
                                    <p:animEffect transition="in" filter="blinds(horizontal)">
                                      <p:cBhvr>
                                        <p:cTn id="16" dur="500"/>
                                        <p:tgtEl>
                                          <p:spTgt spid="8397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3974"/>
                                        </p:tgtEl>
                                        <p:attrNameLst>
                                          <p:attrName>style.visibility</p:attrName>
                                        </p:attrNameLst>
                                      </p:cBhvr>
                                      <p:to>
                                        <p:strVal val="visible"/>
                                      </p:to>
                                    </p:set>
                                    <p:animEffect transition="in" filter="blinds(horizontal)">
                                      <p:cBhvr>
                                        <p:cTn id="21" dur="500"/>
                                        <p:tgtEl>
                                          <p:spTgt spid="8397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blinds(horizontal)">
                                      <p:cBhvr>
                                        <p:cTn id="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p:bldP spid="83973" grpId="0" animBg="1"/>
      <p:bldP spid="8397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828" y="1113914"/>
            <a:ext cx="8205864" cy="1964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4174618418"/>
              </p:ext>
            </p:extLst>
          </p:nvPr>
        </p:nvGraphicFramePr>
        <p:xfrm>
          <a:off x="2699792" y="3717032"/>
          <a:ext cx="2097088" cy="1470025"/>
        </p:xfrm>
        <a:graphic>
          <a:graphicData uri="http://schemas.openxmlformats.org/presentationml/2006/ole">
            <mc:AlternateContent xmlns:mc="http://schemas.openxmlformats.org/markup-compatibility/2006">
              <mc:Choice xmlns:v="urn:schemas-microsoft-com:vml" Requires="v">
                <p:oleObj spid="_x0000_s334902" name="Equation" r:id="rId4" imgW="774360" imgH="583920" progId="">
                  <p:embed/>
                </p:oleObj>
              </mc:Choice>
              <mc:Fallback>
                <p:oleObj name="Equation" r:id="rId4" imgW="774360" imgH="58392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3717032"/>
                        <a:ext cx="2097088"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7675246" y="2524254"/>
            <a:ext cx="920205" cy="369332"/>
          </a:xfrm>
          <a:prstGeom prst="rect">
            <a:avLst/>
          </a:prstGeom>
          <a:noFill/>
        </p:spPr>
        <p:txBody>
          <a:bodyPr wrap="square" rtlCol="0">
            <a:spAutoFit/>
          </a:bodyPr>
          <a:lstStyle/>
          <a:p>
            <a:r>
              <a:rPr lang="en-US" altLang="zh-CN" dirty="0"/>
              <a:t>B</a:t>
            </a:r>
            <a:endParaRPr lang="zh-CN" altLang="en-US" dirty="0"/>
          </a:p>
        </p:txBody>
      </p:sp>
    </p:spTree>
    <p:extLst>
      <p:ext uri="{BB962C8B-B14F-4D97-AF65-F5344CB8AC3E}">
        <p14:creationId xmlns:p14="http://schemas.microsoft.com/office/powerpoint/2010/main" val="115777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81075"/>
            <a:ext cx="8820150"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4995" name="Object 3"/>
          <p:cNvGraphicFramePr>
            <a:graphicFrameLocks noChangeAspect="1"/>
          </p:cNvGraphicFramePr>
          <p:nvPr/>
        </p:nvGraphicFramePr>
        <p:xfrm>
          <a:off x="2062163" y="3429000"/>
          <a:ext cx="2871787" cy="728663"/>
        </p:xfrm>
        <a:graphic>
          <a:graphicData uri="http://schemas.openxmlformats.org/presentationml/2006/ole">
            <mc:AlternateContent xmlns:mc="http://schemas.openxmlformats.org/markup-compatibility/2006">
              <mc:Choice xmlns:v="urn:schemas-microsoft-com:vml" Requires="v">
                <p:oleObj spid="_x0000_s85171" name="Equation" r:id="rId4" imgW="799753" imgH="203112" progId="">
                  <p:embed/>
                </p:oleObj>
              </mc:Choice>
              <mc:Fallback>
                <p:oleObj name="Equation" r:id="rId4" imgW="799753" imgH="203112" progId="">
                  <p:embed/>
                  <p:pic>
                    <p:nvPicPr>
                      <p:cNvPr id="0" name="Picture 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2163" y="3429000"/>
                        <a:ext cx="2871787"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6" name="Object 4"/>
          <p:cNvGraphicFramePr>
            <a:graphicFrameLocks noChangeAspect="1"/>
          </p:cNvGraphicFramePr>
          <p:nvPr/>
        </p:nvGraphicFramePr>
        <p:xfrm>
          <a:off x="3348038" y="1916113"/>
          <a:ext cx="563562" cy="733425"/>
        </p:xfrm>
        <a:graphic>
          <a:graphicData uri="http://schemas.openxmlformats.org/presentationml/2006/ole">
            <mc:AlternateContent xmlns:mc="http://schemas.openxmlformats.org/markup-compatibility/2006">
              <mc:Choice xmlns:v="urn:schemas-microsoft-com:vml" Requires="v">
                <p:oleObj spid="_x0000_s85172" name="Equation" r:id="rId6" imgW="126780" imgH="164814" progId="">
                  <p:embed/>
                </p:oleObj>
              </mc:Choice>
              <mc:Fallback>
                <p:oleObj name="Equation" r:id="rId6" imgW="126780" imgH="164814" progId="">
                  <p:embed/>
                  <p:pic>
                    <p:nvPicPr>
                      <p:cNvPr id="0" name="Picture 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038" y="1916113"/>
                        <a:ext cx="563562"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4995"/>
                                        </p:tgtEl>
                                        <p:attrNameLst>
                                          <p:attrName>style.visibility</p:attrName>
                                        </p:attrNameLst>
                                      </p:cBhvr>
                                      <p:to>
                                        <p:strVal val="visible"/>
                                      </p:to>
                                    </p:set>
                                    <p:animEffect transition="in" filter="blinds(horizontal)">
                                      <p:cBhvr>
                                        <p:cTn id="7" dur="500"/>
                                        <p:tgtEl>
                                          <p:spTgt spid="849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4996"/>
                                        </p:tgtEl>
                                        <p:attrNameLst>
                                          <p:attrName>style.visibility</p:attrName>
                                        </p:attrNameLst>
                                      </p:cBhvr>
                                      <p:to>
                                        <p:strVal val="visible"/>
                                      </p:to>
                                    </p:set>
                                    <p:animEffect transition="in" filter="blinds(horizontal)">
                                      <p:cBhvr>
                                        <p:cTn id="12" dur="500"/>
                                        <p:tgtEl>
                                          <p:spTgt spid="8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65175"/>
            <a:ext cx="91440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6019" name="Object 3"/>
          <p:cNvGraphicFramePr>
            <a:graphicFrameLocks noChangeAspect="1"/>
          </p:cNvGraphicFramePr>
          <p:nvPr/>
        </p:nvGraphicFramePr>
        <p:xfrm>
          <a:off x="4022725" y="1557338"/>
          <a:ext cx="1362075" cy="917575"/>
        </p:xfrm>
        <a:graphic>
          <a:graphicData uri="http://schemas.openxmlformats.org/presentationml/2006/ole">
            <mc:AlternateContent xmlns:mc="http://schemas.openxmlformats.org/markup-compatibility/2006">
              <mc:Choice xmlns:v="urn:schemas-microsoft-com:vml" Requires="v">
                <p:oleObj spid="_x0000_s86199" name="Equation" r:id="rId4" imgW="583947" imgH="393529" progId="">
                  <p:embed/>
                </p:oleObj>
              </mc:Choice>
              <mc:Fallback>
                <p:oleObj name="Equation" r:id="rId4" imgW="583947" imgH="393529" progId="">
                  <p:embed/>
                  <p:pic>
                    <p:nvPicPr>
                      <p:cNvPr id="0" name="Picture 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725" y="1557338"/>
                        <a:ext cx="1362075"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0" name="Object 4"/>
          <p:cNvGraphicFramePr>
            <a:graphicFrameLocks noChangeAspect="1"/>
          </p:cNvGraphicFramePr>
          <p:nvPr/>
        </p:nvGraphicFramePr>
        <p:xfrm>
          <a:off x="5435600" y="1557338"/>
          <a:ext cx="681038" cy="917575"/>
        </p:xfrm>
        <a:graphic>
          <a:graphicData uri="http://schemas.openxmlformats.org/presentationml/2006/ole">
            <mc:AlternateContent xmlns:mc="http://schemas.openxmlformats.org/markup-compatibility/2006">
              <mc:Choice xmlns:v="urn:schemas-microsoft-com:vml" Requires="v">
                <p:oleObj spid="_x0000_s86200" name="Equation" r:id="rId6" imgW="291973" imgH="393529" progId="">
                  <p:embed/>
                </p:oleObj>
              </mc:Choice>
              <mc:Fallback>
                <p:oleObj name="Equation" r:id="rId6" imgW="291973" imgH="393529" progId="">
                  <p:embed/>
                  <p:pic>
                    <p:nvPicPr>
                      <p:cNvPr id="0" name="Picture 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5600" y="1557338"/>
                        <a:ext cx="681038"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21" name="Line 5"/>
          <p:cNvSpPr>
            <a:spLocks noChangeShapeType="1"/>
          </p:cNvSpPr>
          <p:nvPr/>
        </p:nvSpPr>
        <p:spPr bwMode="auto">
          <a:xfrm>
            <a:off x="0" y="2276475"/>
            <a:ext cx="1476375"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22" name="Line 6"/>
          <p:cNvSpPr>
            <a:spLocks noChangeShapeType="1"/>
          </p:cNvSpPr>
          <p:nvPr/>
        </p:nvSpPr>
        <p:spPr bwMode="auto">
          <a:xfrm>
            <a:off x="8243888" y="1412875"/>
            <a:ext cx="90011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23" name="AutoShape 7"/>
          <p:cNvSpPr>
            <a:spLocks noChangeArrowheads="1"/>
          </p:cNvSpPr>
          <p:nvPr/>
        </p:nvSpPr>
        <p:spPr bwMode="auto">
          <a:xfrm>
            <a:off x="468313" y="2349500"/>
            <a:ext cx="647700" cy="574675"/>
          </a:xfrm>
          <a:prstGeom prst="downArrow">
            <a:avLst>
              <a:gd name="adj1" fmla="val 50000"/>
              <a:gd name="adj2" fmla="val 25000"/>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24" name="Text Box 8"/>
          <p:cNvSpPr txBox="1">
            <a:spLocks noChangeArrowheads="1"/>
          </p:cNvSpPr>
          <p:nvPr/>
        </p:nvSpPr>
        <p:spPr bwMode="auto">
          <a:xfrm>
            <a:off x="395288" y="3141663"/>
            <a:ext cx="2160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FF"/>
                </a:solidFill>
                <a:ea typeface="宋体" pitchFamily="2" charset="-122"/>
              </a:rPr>
              <a:t>一级暗纹处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23"/>
                                        </p:tgtEl>
                                        <p:attrNameLst>
                                          <p:attrName>style.visibility</p:attrName>
                                        </p:attrNameLst>
                                      </p:cBhvr>
                                      <p:to>
                                        <p:strVal val="visible"/>
                                      </p:to>
                                    </p:set>
                                    <p:anim calcmode="lin" valueType="num">
                                      <p:cBhvr additive="base">
                                        <p:cTn id="7" dur="500" fill="hold"/>
                                        <p:tgtEl>
                                          <p:spTgt spid="86023"/>
                                        </p:tgtEl>
                                        <p:attrNameLst>
                                          <p:attrName>ppt_x</p:attrName>
                                        </p:attrNameLst>
                                      </p:cBhvr>
                                      <p:tavLst>
                                        <p:tav tm="0">
                                          <p:val>
                                            <p:strVal val="#ppt_x"/>
                                          </p:val>
                                        </p:tav>
                                        <p:tav tm="100000">
                                          <p:val>
                                            <p:strVal val="#ppt_x"/>
                                          </p:val>
                                        </p:tav>
                                      </p:tavLst>
                                    </p:anim>
                                    <p:anim calcmode="lin" valueType="num">
                                      <p:cBhvr additive="base">
                                        <p:cTn id="8" dur="500" fill="hold"/>
                                        <p:tgtEl>
                                          <p:spTgt spid="860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6024"/>
                                        </p:tgtEl>
                                        <p:attrNameLst>
                                          <p:attrName>style.visibility</p:attrName>
                                        </p:attrNameLst>
                                      </p:cBhvr>
                                      <p:to>
                                        <p:strVal val="visible"/>
                                      </p:to>
                                    </p:set>
                                    <p:anim calcmode="lin" valueType="num">
                                      <p:cBhvr additive="base">
                                        <p:cTn id="11" dur="500" fill="hold"/>
                                        <p:tgtEl>
                                          <p:spTgt spid="86024"/>
                                        </p:tgtEl>
                                        <p:attrNameLst>
                                          <p:attrName>ppt_x</p:attrName>
                                        </p:attrNameLst>
                                      </p:cBhvr>
                                      <p:tavLst>
                                        <p:tav tm="0">
                                          <p:val>
                                            <p:strVal val="#ppt_x"/>
                                          </p:val>
                                        </p:tav>
                                        <p:tav tm="100000">
                                          <p:val>
                                            <p:strVal val="#ppt_x"/>
                                          </p:val>
                                        </p:tav>
                                      </p:tavLst>
                                    </p:anim>
                                    <p:anim calcmode="lin" valueType="num">
                                      <p:cBhvr additive="base">
                                        <p:cTn id="12" dur="500" fill="hold"/>
                                        <p:tgtEl>
                                          <p:spTgt spid="8602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6019"/>
                                        </p:tgtEl>
                                        <p:attrNameLst>
                                          <p:attrName>style.visibility</p:attrName>
                                        </p:attrNameLst>
                                      </p:cBhvr>
                                      <p:to>
                                        <p:strVal val="visible"/>
                                      </p:to>
                                    </p:set>
                                    <p:animEffect transition="in" filter="blinds(horizontal)">
                                      <p:cBhvr>
                                        <p:cTn id="17" dur="500"/>
                                        <p:tgtEl>
                                          <p:spTgt spid="860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6020"/>
                                        </p:tgtEl>
                                        <p:attrNameLst>
                                          <p:attrName>style.visibility</p:attrName>
                                        </p:attrNameLst>
                                      </p:cBhvr>
                                      <p:to>
                                        <p:strVal val="visible"/>
                                      </p:to>
                                    </p:set>
                                    <p:animEffect transition="in" filter="blinds(horizontal)">
                                      <p:cBhvr>
                                        <p:cTn id="22" dur="500"/>
                                        <p:tgtEl>
                                          <p:spTgt spid="8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3" grpId="0" animBg="1"/>
      <p:bldP spid="86024"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00038"/>
            <a:ext cx="913130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7043" name="Group 3"/>
          <p:cNvGrpSpPr>
            <a:grpSpLocks/>
          </p:cNvGrpSpPr>
          <p:nvPr/>
        </p:nvGrpSpPr>
        <p:grpSpPr bwMode="auto">
          <a:xfrm>
            <a:off x="450850" y="2971800"/>
            <a:ext cx="8305800" cy="3581400"/>
            <a:chOff x="288" y="1872"/>
            <a:chExt cx="5232" cy="2256"/>
          </a:xfrm>
        </p:grpSpPr>
        <p:grpSp>
          <p:nvGrpSpPr>
            <p:cNvPr id="87044" name="Group 4"/>
            <p:cNvGrpSpPr>
              <a:grpSpLocks/>
            </p:cNvGrpSpPr>
            <p:nvPr/>
          </p:nvGrpSpPr>
          <p:grpSpPr bwMode="auto">
            <a:xfrm>
              <a:off x="288" y="1872"/>
              <a:ext cx="5232" cy="2256"/>
              <a:chOff x="240" y="1872"/>
              <a:chExt cx="5232" cy="2256"/>
            </a:xfrm>
          </p:grpSpPr>
          <p:sp>
            <p:nvSpPr>
              <p:cNvPr id="87045" name="Rectangle 5"/>
              <p:cNvSpPr>
                <a:spLocks noChangeArrowheads="1"/>
              </p:cNvSpPr>
              <p:nvPr/>
            </p:nvSpPr>
            <p:spPr bwMode="auto">
              <a:xfrm>
                <a:off x="240" y="1872"/>
                <a:ext cx="5232" cy="2256"/>
              </a:xfrm>
              <a:prstGeom prst="rect">
                <a:avLst/>
              </a:prstGeom>
              <a:solidFill>
                <a:schemeClr val="bg1"/>
              </a:solidFill>
              <a:ln w="9525">
                <a:solidFill>
                  <a:schemeClr val="tx2"/>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7046" name="Group 6"/>
              <p:cNvGrpSpPr>
                <a:grpSpLocks/>
              </p:cNvGrpSpPr>
              <p:nvPr/>
            </p:nvGrpSpPr>
            <p:grpSpPr bwMode="auto">
              <a:xfrm>
                <a:off x="432" y="1872"/>
                <a:ext cx="4970" cy="1731"/>
                <a:chOff x="432" y="1872"/>
                <a:chExt cx="4970" cy="1731"/>
              </a:xfrm>
            </p:grpSpPr>
            <p:graphicFrame>
              <p:nvGraphicFramePr>
                <p:cNvPr id="87047" name="Object 7"/>
                <p:cNvGraphicFramePr>
                  <a:graphicFrameLocks noChangeAspect="1"/>
                </p:cNvGraphicFramePr>
                <p:nvPr/>
              </p:nvGraphicFramePr>
              <p:xfrm>
                <a:off x="4896" y="3072"/>
                <a:ext cx="506" cy="325"/>
              </p:xfrm>
              <a:graphic>
                <a:graphicData uri="http://schemas.openxmlformats.org/presentationml/2006/ole">
                  <mc:AlternateContent xmlns:mc="http://schemas.openxmlformats.org/markup-compatibility/2006">
                    <mc:Choice xmlns:v="urn:schemas-microsoft-com:vml" Requires="v">
                      <p:oleObj spid="_x0000_s351991" name="Equation" r:id="rId5" imgW="329914" imgH="177646" progId="Equation.3">
                        <p:embed/>
                      </p:oleObj>
                    </mc:Choice>
                    <mc:Fallback>
                      <p:oleObj name="Equation" r:id="rId5" imgW="329914" imgH="177646" progId="Equation.3">
                        <p:embed/>
                        <p:pic>
                          <p:nvPicPr>
                            <p:cNvPr id="0" name="Picture 7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6" y="3072"/>
                              <a:ext cx="506"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48" name="Line 8"/>
                <p:cNvSpPr>
                  <a:spLocks noChangeShapeType="1"/>
                </p:cNvSpPr>
                <p:nvPr/>
              </p:nvSpPr>
              <p:spPr bwMode="auto">
                <a:xfrm flipV="1">
                  <a:off x="2640" y="1920"/>
                  <a:ext cx="0" cy="1152"/>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7049" name="Group 9"/>
                <p:cNvGrpSpPr>
                  <a:grpSpLocks/>
                </p:cNvGrpSpPr>
                <p:nvPr/>
              </p:nvGrpSpPr>
              <p:grpSpPr bwMode="auto">
                <a:xfrm>
                  <a:off x="720" y="2928"/>
                  <a:ext cx="3888" cy="144"/>
                  <a:chOff x="864" y="1632"/>
                  <a:chExt cx="3888" cy="96"/>
                </a:xfrm>
              </p:grpSpPr>
              <p:sp>
                <p:nvSpPr>
                  <p:cNvPr id="87050" name="Line 10"/>
                  <p:cNvSpPr>
                    <a:spLocks noChangeShapeType="1"/>
                  </p:cNvSpPr>
                  <p:nvPr/>
                </p:nvSpPr>
                <p:spPr bwMode="auto">
                  <a:xfrm>
                    <a:off x="3408"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51" name="Line 11"/>
                  <p:cNvSpPr>
                    <a:spLocks noChangeShapeType="1"/>
                  </p:cNvSpPr>
                  <p:nvPr/>
                </p:nvSpPr>
                <p:spPr bwMode="auto">
                  <a:xfrm>
                    <a:off x="4080"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52" name="Line 12"/>
                  <p:cNvSpPr>
                    <a:spLocks noChangeShapeType="1"/>
                  </p:cNvSpPr>
                  <p:nvPr/>
                </p:nvSpPr>
                <p:spPr bwMode="auto">
                  <a:xfrm>
                    <a:off x="4752"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53" name="Line 13"/>
                  <p:cNvSpPr>
                    <a:spLocks noChangeShapeType="1"/>
                  </p:cNvSpPr>
                  <p:nvPr/>
                </p:nvSpPr>
                <p:spPr bwMode="auto">
                  <a:xfrm>
                    <a:off x="2174"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54" name="Line 14"/>
                  <p:cNvSpPr>
                    <a:spLocks noChangeShapeType="1"/>
                  </p:cNvSpPr>
                  <p:nvPr/>
                </p:nvSpPr>
                <p:spPr bwMode="auto">
                  <a:xfrm>
                    <a:off x="1488"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55" name="Line 15"/>
                  <p:cNvSpPr>
                    <a:spLocks noChangeShapeType="1"/>
                  </p:cNvSpPr>
                  <p:nvPr/>
                </p:nvSpPr>
                <p:spPr bwMode="auto">
                  <a:xfrm>
                    <a:off x="864"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7056" name="Freeform 16"/>
                <p:cNvSpPr>
                  <a:spLocks/>
                </p:cNvSpPr>
                <p:nvPr/>
              </p:nvSpPr>
              <p:spPr bwMode="auto">
                <a:xfrm>
                  <a:off x="2028" y="2064"/>
                  <a:ext cx="1230" cy="1014"/>
                </a:xfrm>
                <a:custGeom>
                  <a:avLst/>
                  <a:gdLst>
                    <a:gd name="T0" fmla="*/ 0 w 1230"/>
                    <a:gd name="T1" fmla="*/ 1014 h 1014"/>
                    <a:gd name="T2" fmla="*/ 192 w 1230"/>
                    <a:gd name="T3" fmla="*/ 819 h 1014"/>
                    <a:gd name="T4" fmla="*/ 605 w 1230"/>
                    <a:gd name="T5" fmla="*/ 0 h 1014"/>
                    <a:gd name="T6" fmla="*/ 1046 w 1230"/>
                    <a:gd name="T7" fmla="*/ 819 h 1014"/>
                    <a:gd name="T8" fmla="*/ 1230 w 1230"/>
                    <a:gd name="T9" fmla="*/ 1008 h 1014"/>
                  </a:gdLst>
                  <a:ahLst/>
                  <a:cxnLst>
                    <a:cxn ang="0">
                      <a:pos x="T0" y="T1"/>
                    </a:cxn>
                    <a:cxn ang="0">
                      <a:pos x="T2" y="T3"/>
                    </a:cxn>
                    <a:cxn ang="0">
                      <a:pos x="T4" y="T5"/>
                    </a:cxn>
                    <a:cxn ang="0">
                      <a:pos x="T6" y="T7"/>
                    </a:cxn>
                    <a:cxn ang="0">
                      <a:pos x="T8" y="T9"/>
                    </a:cxn>
                  </a:cxnLst>
                  <a:rect l="0" t="0" r="r" b="b"/>
                  <a:pathLst>
                    <a:path w="1230" h="1014">
                      <a:moveTo>
                        <a:pt x="0" y="1014"/>
                      </a:moveTo>
                      <a:cubicBezTo>
                        <a:pt x="31" y="982"/>
                        <a:pt x="91" y="988"/>
                        <a:pt x="192" y="819"/>
                      </a:cubicBezTo>
                      <a:cubicBezTo>
                        <a:pt x="293" y="650"/>
                        <a:pt x="463" y="0"/>
                        <a:pt x="605" y="0"/>
                      </a:cubicBezTo>
                      <a:cubicBezTo>
                        <a:pt x="747" y="0"/>
                        <a:pt x="942" y="651"/>
                        <a:pt x="1046" y="819"/>
                      </a:cubicBezTo>
                      <a:cubicBezTo>
                        <a:pt x="1150" y="987"/>
                        <a:pt x="1192" y="969"/>
                        <a:pt x="1230" y="100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7057" name="Object 17"/>
                <p:cNvGraphicFramePr>
                  <a:graphicFrameLocks noChangeAspect="1"/>
                </p:cNvGraphicFramePr>
                <p:nvPr/>
              </p:nvGraphicFramePr>
              <p:xfrm>
                <a:off x="2164" y="1872"/>
                <a:ext cx="332" cy="336"/>
              </p:xfrm>
              <a:graphic>
                <a:graphicData uri="http://schemas.openxmlformats.org/presentationml/2006/ole">
                  <mc:AlternateContent xmlns:mc="http://schemas.openxmlformats.org/markup-compatibility/2006">
                    <mc:Choice xmlns:v="urn:schemas-microsoft-com:vml" Requires="v">
                      <p:oleObj spid="_x0000_s351992" name="公式" r:id="rId7" imgW="165028" imgH="228501" progId="Equation.3">
                        <p:embed/>
                      </p:oleObj>
                    </mc:Choice>
                    <mc:Fallback>
                      <p:oleObj name="公式" r:id="rId7" imgW="165028" imgH="228501" progId="Equation.3">
                        <p:embed/>
                        <p:pic>
                          <p:nvPicPr>
                            <p:cNvPr id="0" name="Picture 7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4" y="1872"/>
                              <a:ext cx="332"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58" name="Line 18"/>
                <p:cNvSpPr>
                  <a:spLocks noChangeShapeType="1"/>
                </p:cNvSpPr>
                <p:nvPr/>
              </p:nvSpPr>
              <p:spPr bwMode="auto">
                <a:xfrm>
                  <a:off x="432" y="3072"/>
                  <a:ext cx="4800"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59" name="Freeform 19"/>
                <p:cNvSpPr>
                  <a:spLocks/>
                </p:cNvSpPr>
                <p:nvPr/>
              </p:nvSpPr>
              <p:spPr bwMode="auto">
                <a:xfrm>
                  <a:off x="3264" y="2919"/>
                  <a:ext cx="1452" cy="161"/>
                </a:xfrm>
                <a:custGeom>
                  <a:avLst/>
                  <a:gdLst>
                    <a:gd name="T0" fmla="*/ 0 w 1452"/>
                    <a:gd name="T1" fmla="*/ 145 h 161"/>
                    <a:gd name="T2" fmla="*/ 288 w 1452"/>
                    <a:gd name="T3" fmla="*/ 1 h 161"/>
                    <a:gd name="T4" fmla="*/ 689 w 1452"/>
                    <a:gd name="T5" fmla="*/ 153 h 161"/>
                    <a:gd name="T6" fmla="*/ 986 w 1452"/>
                    <a:gd name="T7" fmla="*/ 44 h 161"/>
                    <a:gd name="T8" fmla="*/ 1344 w 1452"/>
                    <a:gd name="T9" fmla="*/ 145 h 161"/>
                    <a:gd name="T10" fmla="*/ 1452 w 1452"/>
                    <a:gd name="T11" fmla="*/ 141 h 161"/>
                  </a:gdLst>
                  <a:ahLst/>
                  <a:cxnLst>
                    <a:cxn ang="0">
                      <a:pos x="T0" y="T1"/>
                    </a:cxn>
                    <a:cxn ang="0">
                      <a:pos x="T2" y="T3"/>
                    </a:cxn>
                    <a:cxn ang="0">
                      <a:pos x="T4" y="T5"/>
                    </a:cxn>
                    <a:cxn ang="0">
                      <a:pos x="T6" y="T7"/>
                    </a:cxn>
                    <a:cxn ang="0">
                      <a:pos x="T8" y="T9"/>
                    </a:cxn>
                    <a:cxn ang="0">
                      <a:pos x="T10" y="T11"/>
                    </a:cxn>
                  </a:cxnLst>
                  <a:rect l="0" t="0" r="r" b="b"/>
                  <a:pathLst>
                    <a:path w="1452" h="161">
                      <a:moveTo>
                        <a:pt x="0" y="145"/>
                      </a:moveTo>
                      <a:cubicBezTo>
                        <a:pt x="88" y="73"/>
                        <a:pt x="173" y="0"/>
                        <a:pt x="288" y="1"/>
                      </a:cubicBezTo>
                      <a:cubicBezTo>
                        <a:pt x="403" y="2"/>
                        <a:pt x="573" y="146"/>
                        <a:pt x="689" y="153"/>
                      </a:cubicBezTo>
                      <a:cubicBezTo>
                        <a:pt x="805" y="160"/>
                        <a:pt x="877" y="45"/>
                        <a:pt x="986" y="44"/>
                      </a:cubicBezTo>
                      <a:cubicBezTo>
                        <a:pt x="1095" y="43"/>
                        <a:pt x="1266" y="129"/>
                        <a:pt x="1344" y="145"/>
                      </a:cubicBezTo>
                      <a:cubicBezTo>
                        <a:pt x="1422" y="161"/>
                        <a:pt x="1430" y="142"/>
                        <a:pt x="1452" y="141"/>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060" name="Freeform 20"/>
                <p:cNvSpPr>
                  <a:spLocks/>
                </p:cNvSpPr>
                <p:nvPr/>
              </p:nvSpPr>
              <p:spPr bwMode="auto">
                <a:xfrm>
                  <a:off x="576" y="2913"/>
                  <a:ext cx="1446" cy="170"/>
                </a:xfrm>
                <a:custGeom>
                  <a:avLst/>
                  <a:gdLst>
                    <a:gd name="T0" fmla="*/ 1446 w 1446"/>
                    <a:gd name="T1" fmla="*/ 159 h 170"/>
                    <a:gd name="T2" fmla="*/ 1154 w 1446"/>
                    <a:gd name="T3" fmla="*/ 0 h 170"/>
                    <a:gd name="T4" fmla="*/ 765 w 1446"/>
                    <a:gd name="T5" fmla="*/ 159 h 170"/>
                    <a:gd name="T6" fmla="*/ 477 w 1446"/>
                    <a:gd name="T7" fmla="*/ 40 h 170"/>
                    <a:gd name="T8" fmla="*/ 132 w 1446"/>
                    <a:gd name="T9" fmla="*/ 153 h 170"/>
                    <a:gd name="T10" fmla="*/ 0 w 1446"/>
                    <a:gd name="T11" fmla="*/ 140 h 170"/>
                  </a:gdLst>
                  <a:ahLst/>
                  <a:cxnLst>
                    <a:cxn ang="0">
                      <a:pos x="T0" y="T1"/>
                    </a:cxn>
                    <a:cxn ang="0">
                      <a:pos x="T2" y="T3"/>
                    </a:cxn>
                    <a:cxn ang="0">
                      <a:pos x="T4" y="T5"/>
                    </a:cxn>
                    <a:cxn ang="0">
                      <a:pos x="T6" y="T7"/>
                    </a:cxn>
                    <a:cxn ang="0">
                      <a:pos x="T8" y="T9"/>
                    </a:cxn>
                    <a:cxn ang="0">
                      <a:pos x="T10" y="T11"/>
                    </a:cxn>
                  </a:cxnLst>
                  <a:rect l="0" t="0" r="r" b="b"/>
                  <a:pathLst>
                    <a:path w="1446" h="170">
                      <a:moveTo>
                        <a:pt x="1446" y="159"/>
                      </a:moveTo>
                      <a:cubicBezTo>
                        <a:pt x="1397" y="131"/>
                        <a:pt x="1267" y="0"/>
                        <a:pt x="1154" y="0"/>
                      </a:cubicBezTo>
                      <a:cubicBezTo>
                        <a:pt x="1041" y="0"/>
                        <a:pt x="878" y="152"/>
                        <a:pt x="765" y="159"/>
                      </a:cubicBezTo>
                      <a:cubicBezTo>
                        <a:pt x="652" y="166"/>
                        <a:pt x="582" y="41"/>
                        <a:pt x="477" y="40"/>
                      </a:cubicBezTo>
                      <a:cubicBezTo>
                        <a:pt x="372" y="39"/>
                        <a:pt x="211" y="136"/>
                        <a:pt x="132" y="153"/>
                      </a:cubicBezTo>
                      <a:cubicBezTo>
                        <a:pt x="53" y="170"/>
                        <a:pt x="27" y="143"/>
                        <a:pt x="0" y="140"/>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87061" name="Object 21"/>
                <p:cNvGraphicFramePr>
                  <a:graphicFrameLocks noChangeAspect="1"/>
                </p:cNvGraphicFramePr>
                <p:nvPr/>
              </p:nvGraphicFramePr>
              <p:xfrm>
                <a:off x="2544" y="3168"/>
                <a:ext cx="208" cy="240"/>
              </p:xfrm>
              <a:graphic>
                <a:graphicData uri="http://schemas.openxmlformats.org/presentationml/2006/ole">
                  <mc:AlternateContent xmlns:mc="http://schemas.openxmlformats.org/markup-compatibility/2006">
                    <mc:Choice xmlns:v="urn:schemas-microsoft-com:vml" Requires="v">
                      <p:oleObj spid="_x0000_s351993" name="Equation" r:id="rId9" imgW="164957" imgH="190335" progId="Equation.3">
                        <p:embed/>
                      </p:oleObj>
                    </mc:Choice>
                    <mc:Fallback>
                      <p:oleObj name="Equation" r:id="rId9" imgW="164957" imgH="190335" progId="Equation.3">
                        <p:embed/>
                        <p:pic>
                          <p:nvPicPr>
                            <p:cNvPr id="0" name="Picture 7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4" y="3168"/>
                              <a:ext cx="20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62" name="Object 22"/>
                <p:cNvGraphicFramePr>
                  <a:graphicFrameLocks noChangeAspect="1"/>
                </p:cNvGraphicFramePr>
                <p:nvPr/>
              </p:nvGraphicFramePr>
              <p:xfrm>
                <a:off x="3130" y="3165"/>
                <a:ext cx="216" cy="341"/>
              </p:xfrm>
              <a:graphic>
                <a:graphicData uri="http://schemas.openxmlformats.org/presentationml/2006/ole">
                  <mc:AlternateContent xmlns:mc="http://schemas.openxmlformats.org/markup-compatibility/2006">
                    <mc:Choice xmlns:v="urn:schemas-microsoft-com:vml" Requires="v">
                      <p:oleObj spid="_x0000_s351994" name="Equation" r:id="rId11" imgW="190417" imgH="393529" progId="">
                        <p:embed/>
                      </p:oleObj>
                    </mc:Choice>
                    <mc:Fallback>
                      <p:oleObj name="Equation" r:id="rId11" imgW="190417" imgH="393529" progId="">
                        <p:embed/>
                        <p:pic>
                          <p:nvPicPr>
                            <p:cNvPr id="0" name="Picture 7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0" y="3165"/>
                              <a:ext cx="216"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63" name="Object 23"/>
                <p:cNvGraphicFramePr>
                  <a:graphicFrameLocks noChangeAspect="1"/>
                </p:cNvGraphicFramePr>
                <p:nvPr/>
              </p:nvGraphicFramePr>
              <p:xfrm>
                <a:off x="3625" y="3072"/>
                <a:ext cx="517" cy="531"/>
              </p:xfrm>
              <a:graphic>
                <a:graphicData uri="http://schemas.openxmlformats.org/presentationml/2006/ole">
                  <mc:AlternateContent xmlns:mc="http://schemas.openxmlformats.org/markup-compatibility/2006">
                    <mc:Choice xmlns:v="urn:schemas-microsoft-com:vml" Requires="v">
                      <p:oleObj spid="_x0000_s351995" name="Equation" r:id="rId13" imgW="291973" imgH="393529" progId="">
                        <p:embed/>
                      </p:oleObj>
                    </mc:Choice>
                    <mc:Fallback>
                      <p:oleObj name="Equation" r:id="rId13" imgW="291973" imgH="393529" progId="">
                        <p:embed/>
                        <p:pic>
                          <p:nvPicPr>
                            <p:cNvPr id="0" name="Picture 76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25" y="3072"/>
                              <a:ext cx="517" cy="5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64" name="Object 24"/>
                <p:cNvGraphicFramePr>
                  <a:graphicFrameLocks noChangeAspect="1"/>
                </p:cNvGraphicFramePr>
                <p:nvPr/>
              </p:nvGraphicFramePr>
              <p:xfrm>
                <a:off x="4411" y="3165"/>
                <a:ext cx="318" cy="341"/>
              </p:xfrm>
              <a:graphic>
                <a:graphicData uri="http://schemas.openxmlformats.org/presentationml/2006/ole">
                  <mc:AlternateContent xmlns:mc="http://schemas.openxmlformats.org/markup-compatibility/2006">
                    <mc:Choice xmlns:v="urn:schemas-microsoft-com:vml" Requires="v">
                      <p:oleObj spid="_x0000_s351996" name="Equation" r:id="rId15" imgW="279279" imgH="393529" progId="">
                        <p:embed/>
                      </p:oleObj>
                    </mc:Choice>
                    <mc:Fallback>
                      <p:oleObj name="Equation" r:id="rId15" imgW="279279" imgH="393529" progId="">
                        <p:embed/>
                        <p:pic>
                          <p:nvPicPr>
                            <p:cNvPr id="0" name="Picture 76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1" y="3165"/>
                              <a:ext cx="318"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65" name="Object 25"/>
                <p:cNvGraphicFramePr>
                  <a:graphicFrameLocks noChangeAspect="1"/>
                </p:cNvGraphicFramePr>
                <p:nvPr/>
              </p:nvGraphicFramePr>
              <p:xfrm>
                <a:off x="1857" y="3165"/>
                <a:ext cx="253" cy="341"/>
              </p:xfrm>
              <a:graphic>
                <a:graphicData uri="http://schemas.openxmlformats.org/presentationml/2006/ole">
                  <mc:AlternateContent xmlns:mc="http://schemas.openxmlformats.org/markup-compatibility/2006">
                    <mc:Choice xmlns:v="urn:schemas-microsoft-com:vml" Requires="v">
                      <p:oleObj spid="_x0000_s351997" name="Equation" r:id="rId17" imgW="291973" imgH="393529" progId="">
                        <p:embed/>
                      </p:oleObj>
                    </mc:Choice>
                    <mc:Fallback>
                      <p:oleObj name="Equation" r:id="rId17" imgW="291973" imgH="393529" progId="">
                        <p:embed/>
                        <p:pic>
                          <p:nvPicPr>
                            <p:cNvPr id="0" name="Picture 76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7" y="3165"/>
                              <a:ext cx="253"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66" name="Object 26"/>
                <p:cNvGraphicFramePr>
                  <a:graphicFrameLocks noChangeAspect="1"/>
                </p:cNvGraphicFramePr>
                <p:nvPr/>
              </p:nvGraphicFramePr>
              <p:xfrm>
                <a:off x="1126" y="3165"/>
                <a:ext cx="271" cy="341"/>
              </p:xfrm>
              <a:graphic>
                <a:graphicData uri="http://schemas.openxmlformats.org/presentationml/2006/ole">
                  <mc:AlternateContent xmlns:mc="http://schemas.openxmlformats.org/markup-compatibility/2006">
                    <mc:Choice xmlns:v="urn:schemas-microsoft-com:vml" Requires="v">
                      <p:oleObj spid="_x0000_s351998" name="Equation" r:id="rId19" imgW="368140" imgH="393529" progId="">
                        <p:embed/>
                      </p:oleObj>
                    </mc:Choice>
                    <mc:Fallback>
                      <p:oleObj name="Equation" r:id="rId19" imgW="368140" imgH="393529" progId="">
                        <p:embed/>
                        <p:pic>
                          <p:nvPicPr>
                            <p:cNvPr id="0" name="Picture 77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6" y="3165"/>
                              <a:ext cx="271"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67" name="Object 27"/>
                <p:cNvGraphicFramePr>
                  <a:graphicFrameLocks noChangeAspect="1"/>
                </p:cNvGraphicFramePr>
                <p:nvPr/>
              </p:nvGraphicFramePr>
              <p:xfrm>
                <a:off x="499" y="3165"/>
                <a:ext cx="277" cy="341"/>
              </p:xfrm>
              <a:graphic>
                <a:graphicData uri="http://schemas.openxmlformats.org/presentationml/2006/ole">
                  <mc:AlternateContent xmlns:mc="http://schemas.openxmlformats.org/markup-compatibility/2006">
                    <mc:Choice xmlns:v="urn:schemas-microsoft-com:vml" Requires="v">
                      <p:oleObj spid="_x0000_s351999" name="Equation" r:id="rId21" imgW="368140" imgH="393529" progId="">
                        <p:embed/>
                      </p:oleObj>
                    </mc:Choice>
                    <mc:Fallback>
                      <p:oleObj name="Equation" r:id="rId21" imgW="368140" imgH="393529" progId="">
                        <p:embed/>
                        <p:pic>
                          <p:nvPicPr>
                            <p:cNvPr id="0" name="Picture 77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9" y="3165"/>
                              <a:ext cx="277"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87068" name="Object 28"/>
            <p:cNvGraphicFramePr>
              <a:graphicFrameLocks noChangeAspect="1"/>
            </p:cNvGraphicFramePr>
            <p:nvPr/>
          </p:nvGraphicFramePr>
          <p:xfrm>
            <a:off x="4377" y="2024"/>
            <a:ext cx="1020" cy="319"/>
          </p:xfrm>
          <a:graphic>
            <a:graphicData uri="http://schemas.openxmlformats.org/presentationml/2006/ole">
              <mc:AlternateContent xmlns:mc="http://schemas.openxmlformats.org/markup-compatibility/2006">
                <mc:Choice xmlns:v="urn:schemas-microsoft-com:vml" Requires="v">
                  <p:oleObj spid="_x0000_s352000" name="Equation" r:id="rId23" imgW="571004" imgH="177646" progId="">
                    <p:embed/>
                  </p:oleObj>
                </mc:Choice>
                <mc:Fallback>
                  <p:oleObj name="Equation" r:id="rId23" imgW="571004" imgH="177646" progId="">
                    <p:embed/>
                    <p:pic>
                      <p:nvPicPr>
                        <p:cNvPr id="0" name="Picture 77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77" y="2024"/>
                          <a:ext cx="1020" cy="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69" name="Object 29"/>
            <p:cNvGraphicFramePr>
              <a:graphicFrameLocks noChangeAspect="1"/>
            </p:cNvGraphicFramePr>
            <p:nvPr/>
          </p:nvGraphicFramePr>
          <p:xfrm>
            <a:off x="3744" y="2448"/>
            <a:ext cx="1200" cy="365"/>
          </p:xfrm>
          <a:graphic>
            <a:graphicData uri="http://schemas.openxmlformats.org/presentationml/2006/ole">
              <mc:AlternateContent xmlns:mc="http://schemas.openxmlformats.org/markup-compatibility/2006">
                <mc:Choice xmlns:v="urn:schemas-microsoft-com:vml" Requires="v">
                  <p:oleObj spid="_x0000_s352001" name="公式" r:id="rId25" imgW="660113" imgH="304668" progId="Equation.3">
                    <p:embed/>
                  </p:oleObj>
                </mc:Choice>
                <mc:Fallback>
                  <p:oleObj name="公式" r:id="rId25" imgW="660113" imgH="304668" progId="Equation.3">
                    <p:embed/>
                    <p:pic>
                      <p:nvPicPr>
                        <p:cNvPr id="0" name="Picture 77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44" y="2448"/>
                          <a:ext cx="1200" cy="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7070" name="Group 30"/>
            <p:cNvGrpSpPr>
              <a:grpSpLocks/>
            </p:cNvGrpSpPr>
            <p:nvPr/>
          </p:nvGrpSpPr>
          <p:grpSpPr bwMode="auto">
            <a:xfrm>
              <a:off x="3061" y="2024"/>
              <a:ext cx="1776" cy="384"/>
              <a:chOff x="3024" y="2160"/>
              <a:chExt cx="1776" cy="384"/>
            </a:xfrm>
          </p:grpSpPr>
          <p:sp>
            <p:nvSpPr>
              <p:cNvPr id="87071" name="Text Box 31"/>
              <p:cNvSpPr txBox="1">
                <a:spLocks noChangeArrowheads="1"/>
              </p:cNvSpPr>
              <p:nvPr/>
            </p:nvSpPr>
            <p:spPr bwMode="auto">
              <a:xfrm>
                <a:off x="3024" y="2160"/>
                <a:ext cx="17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latin typeface="宋体" pitchFamily="2" charset="-122"/>
                    <a:ea typeface="宋体" pitchFamily="2" charset="-122"/>
                  </a:rPr>
                  <a:t>当  </a:t>
                </a:r>
                <a:r>
                  <a:rPr lang="zh-CN" altLang="en-US" sz="2800" b="1">
                    <a:solidFill>
                      <a:srgbClr val="CC0000"/>
                    </a:solidFill>
                    <a:latin typeface="宋体" pitchFamily="2" charset="-122"/>
                    <a:ea typeface="宋体" pitchFamily="2" charset="-122"/>
                  </a:rPr>
                  <a:t>较小</a:t>
                </a:r>
                <a:r>
                  <a:rPr lang="zh-CN" altLang="en-US" sz="2800" b="1">
                    <a:latin typeface="宋体" pitchFamily="2" charset="-122"/>
                    <a:ea typeface="宋体" pitchFamily="2" charset="-122"/>
                  </a:rPr>
                  <a:t>时，</a:t>
                </a:r>
              </a:p>
            </p:txBody>
          </p:sp>
          <p:graphicFrame>
            <p:nvGraphicFramePr>
              <p:cNvPr id="87072" name="Object 32"/>
              <p:cNvGraphicFramePr>
                <a:graphicFrameLocks noChangeAspect="1"/>
              </p:cNvGraphicFramePr>
              <p:nvPr/>
            </p:nvGraphicFramePr>
            <p:xfrm>
              <a:off x="3312" y="2160"/>
              <a:ext cx="274" cy="384"/>
            </p:xfrm>
            <a:graphic>
              <a:graphicData uri="http://schemas.openxmlformats.org/presentationml/2006/ole">
                <mc:AlternateContent xmlns:mc="http://schemas.openxmlformats.org/markup-compatibility/2006">
                  <mc:Choice xmlns:v="urn:schemas-microsoft-com:vml" Requires="v">
                    <p:oleObj spid="_x0000_s352002" name="Equation" r:id="rId27" imgW="126725" imgH="177415" progId="Equation.3">
                      <p:embed/>
                    </p:oleObj>
                  </mc:Choice>
                  <mc:Fallback>
                    <p:oleObj name="Equation" r:id="rId27" imgW="126725" imgH="177415" progId="Equation.3">
                      <p:embed/>
                      <p:pic>
                        <p:nvPicPr>
                          <p:cNvPr id="0" name="Picture 77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12" y="2160"/>
                            <a:ext cx="27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7073" name="Group 33"/>
            <p:cNvGrpSpPr>
              <a:grpSpLocks/>
            </p:cNvGrpSpPr>
            <p:nvPr/>
          </p:nvGrpSpPr>
          <p:grpSpPr bwMode="auto">
            <a:xfrm>
              <a:off x="472" y="3552"/>
              <a:ext cx="4927" cy="576"/>
              <a:chOff x="424" y="3552"/>
              <a:chExt cx="4927" cy="576"/>
            </a:xfrm>
          </p:grpSpPr>
          <p:graphicFrame>
            <p:nvGraphicFramePr>
              <p:cNvPr id="87074" name="Object 34"/>
              <p:cNvGraphicFramePr>
                <a:graphicFrameLocks noChangeAspect="1"/>
              </p:cNvGraphicFramePr>
              <p:nvPr/>
            </p:nvGraphicFramePr>
            <p:xfrm>
              <a:off x="5088" y="3682"/>
              <a:ext cx="263" cy="252"/>
            </p:xfrm>
            <a:graphic>
              <a:graphicData uri="http://schemas.openxmlformats.org/presentationml/2006/ole">
                <mc:AlternateContent xmlns:mc="http://schemas.openxmlformats.org/markup-compatibility/2006">
                  <mc:Choice xmlns:v="urn:schemas-microsoft-com:vml" Requires="v">
                    <p:oleObj spid="_x0000_s352003" name="公式" r:id="rId29" imgW="177646" imgH="190335" progId="Equation.3">
                      <p:embed/>
                    </p:oleObj>
                  </mc:Choice>
                  <mc:Fallback>
                    <p:oleObj name="公式" r:id="rId29" imgW="177646" imgH="190335" progId="Equation.3">
                      <p:embed/>
                      <p:pic>
                        <p:nvPicPr>
                          <p:cNvPr id="0" name="Picture 77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88" y="3682"/>
                            <a:ext cx="263" cy="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75" name="Object 35"/>
              <p:cNvGraphicFramePr>
                <a:graphicFrameLocks noChangeAspect="1"/>
              </p:cNvGraphicFramePr>
              <p:nvPr/>
            </p:nvGraphicFramePr>
            <p:xfrm>
              <a:off x="3160" y="3645"/>
              <a:ext cx="222" cy="341"/>
            </p:xfrm>
            <a:graphic>
              <a:graphicData uri="http://schemas.openxmlformats.org/presentationml/2006/ole">
                <mc:AlternateContent xmlns:mc="http://schemas.openxmlformats.org/markup-compatibility/2006">
                  <mc:Choice xmlns:v="urn:schemas-microsoft-com:vml" Requires="v">
                    <p:oleObj spid="_x0000_s352004" name="Equation" r:id="rId31" imgW="317225" imgH="393359" progId="">
                      <p:embed/>
                    </p:oleObj>
                  </mc:Choice>
                  <mc:Fallback>
                    <p:oleObj name="Equation" r:id="rId31" imgW="317225" imgH="393359" progId="">
                      <p:embed/>
                      <p:pic>
                        <p:nvPicPr>
                          <p:cNvPr id="0" name="Picture 77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60" y="3645"/>
                            <a:ext cx="222"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76" name="Object 36"/>
              <p:cNvGraphicFramePr>
                <a:graphicFrameLocks noChangeAspect="1"/>
              </p:cNvGraphicFramePr>
              <p:nvPr/>
            </p:nvGraphicFramePr>
            <p:xfrm>
              <a:off x="1888" y="3693"/>
              <a:ext cx="286" cy="341"/>
            </p:xfrm>
            <a:graphic>
              <a:graphicData uri="http://schemas.openxmlformats.org/presentationml/2006/ole">
                <mc:AlternateContent xmlns:mc="http://schemas.openxmlformats.org/markup-compatibility/2006">
                  <mc:Choice xmlns:v="urn:schemas-microsoft-com:vml" Requires="v">
                    <p:oleObj spid="_x0000_s352005" name="Equation" r:id="rId33" imgW="418918" imgH="393529" progId="">
                      <p:embed/>
                    </p:oleObj>
                  </mc:Choice>
                  <mc:Fallback>
                    <p:oleObj name="Equation" r:id="rId33" imgW="418918" imgH="393529" progId="">
                      <p:embed/>
                      <p:pic>
                        <p:nvPicPr>
                          <p:cNvPr id="0" name="Picture 77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888" y="3693"/>
                            <a:ext cx="286"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77" name="Object 37"/>
              <p:cNvGraphicFramePr>
                <a:graphicFrameLocks noChangeAspect="1"/>
              </p:cNvGraphicFramePr>
              <p:nvPr/>
            </p:nvGraphicFramePr>
            <p:xfrm>
              <a:off x="3662" y="3552"/>
              <a:ext cx="481" cy="576"/>
            </p:xfrm>
            <a:graphic>
              <a:graphicData uri="http://schemas.openxmlformats.org/presentationml/2006/ole">
                <mc:AlternateContent xmlns:mc="http://schemas.openxmlformats.org/markup-compatibility/2006">
                  <mc:Choice xmlns:v="urn:schemas-microsoft-com:vml" Requires="v">
                    <p:oleObj spid="_x0000_s352006" name="Equation" r:id="rId35" imgW="406048" imgH="393359" progId="">
                      <p:embed/>
                    </p:oleObj>
                  </mc:Choice>
                  <mc:Fallback>
                    <p:oleObj name="Equation" r:id="rId35" imgW="406048" imgH="393359" progId="">
                      <p:embed/>
                      <p:pic>
                        <p:nvPicPr>
                          <p:cNvPr id="0" name="Picture 77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62" y="3552"/>
                            <a:ext cx="481" cy="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78" name="Object 38"/>
              <p:cNvGraphicFramePr>
                <a:graphicFrameLocks noChangeAspect="1"/>
              </p:cNvGraphicFramePr>
              <p:nvPr/>
            </p:nvGraphicFramePr>
            <p:xfrm>
              <a:off x="1156" y="3652"/>
              <a:ext cx="375" cy="368"/>
            </p:xfrm>
            <a:graphic>
              <a:graphicData uri="http://schemas.openxmlformats.org/presentationml/2006/ole">
                <mc:AlternateContent xmlns:mc="http://schemas.openxmlformats.org/markup-compatibility/2006">
                  <mc:Choice xmlns:v="urn:schemas-microsoft-com:vml" Requires="v">
                    <p:oleObj spid="_x0000_s352007" name="Equation" r:id="rId37" imgW="495085" imgH="393529" progId="">
                      <p:embed/>
                    </p:oleObj>
                  </mc:Choice>
                  <mc:Fallback>
                    <p:oleObj name="Equation" r:id="rId37" imgW="495085" imgH="393529" progId="">
                      <p:embed/>
                      <p:pic>
                        <p:nvPicPr>
                          <p:cNvPr id="0" name="Picture 77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156" y="3652"/>
                            <a:ext cx="375" cy="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79" name="Object 39"/>
              <p:cNvGraphicFramePr>
                <a:graphicFrameLocks noChangeAspect="1"/>
              </p:cNvGraphicFramePr>
              <p:nvPr/>
            </p:nvGraphicFramePr>
            <p:xfrm>
              <a:off x="424" y="3552"/>
              <a:ext cx="588" cy="576"/>
            </p:xfrm>
            <a:graphic>
              <a:graphicData uri="http://schemas.openxmlformats.org/presentationml/2006/ole">
                <mc:AlternateContent xmlns:mc="http://schemas.openxmlformats.org/markup-compatibility/2006">
                  <mc:Choice xmlns:v="urn:schemas-microsoft-com:vml" Requires="v">
                    <p:oleObj spid="_x0000_s352008" name="Equation" r:id="rId39" imgW="495085" imgH="393529" progId="">
                      <p:embed/>
                    </p:oleObj>
                  </mc:Choice>
                  <mc:Fallback>
                    <p:oleObj name="Equation" r:id="rId39" imgW="495085" imgH="393529" progId="">
                      <p:embed/>
                      <p:pic>
                        <p:nvPicPr>
                          <p:cNvPr id="0" name="Picture 780"/>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4" y="3552"/>
                            <a:ext cx="588" cy="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80" name="Object 40"/>
              <p:cNvGraphicFramePr>
                <a:graphicFrameLocks noChangeAspect="1"/>
              </p:cNvGraphicFramePr>
              <p:nvPr/>
            </p:nvGraphicFramePr>
            <p:xfrm>
              <a:off x="4353" y="3552"/>
              <a:ext cx="482" cy="576"/>
            </p:xfrm>
            <a:graphic>
              <a:graphicData uri="http://schemas.openxmlformats.org/presentationml/2006/ole">
                <mc:AlternateContent xmlns:mc="http://schemas.openxmlformats.org/markup-compatibility/2006">
                  <mc:Choice xmlns:v="urn:schemas-microsoft-com:vml" Requires="v">
                    <p:oleObj spid="_x0000_s352009" name="Equation" r:id="rId41" imgW="406048" imgH="393359" progId="">
                      <p:embed/>
                    </p:oleObj>
                  </mc:Choice>
                  <mc:Fallback>
                    <p:oleObj name="Equation" r:id="rId41" imgW="406048" imgH="393359" progId="">
                      <p:embed/>
                      <p:pic>
                        <p:nvPicPr>
                          <p:cNvPr id="0" name="Picture 781"/>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353" y="3552"/>
                            <a:ext cx="482" cy="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87081" name="Object 41"/>
          <p:cNvGraphicFramePr>
            <a:graphicFrameLocks noChangeAspect="1"/>
          </p:cNvGraphicFramePr>
          <p:nvPr/>
        </p:nvGraphicFramePr>
        <p:xfrm>
          <a:off x="1331913" y="2106613"/>
          <a:ext cx="1943100" cy="941387"/>
        </p:xfrm>
        <a:graphic>
          <a:graphicData uri="http://schemas.openxmlformats.org/presentationml/2006/ole">
            <mc:AlternateContent xmlns:mc="http://schemas.openxmlformats.org/markup-compatibility/2006">
              <mc:Choice xmlns:v="urn:schemas-microsoft-com:vml" Requires="v">
                <p:oleObj spid="_x0000_s352010" name="Equation" r:id="rId43" imgW="812447" imgH="393529" progId="">
                  <p:embed/>
                </p:oleObj>
              </mc:Choice>
              <mc:Fallback>
                <p:oleObj name="Equation" r:id="rId43" imgW="812447" imgH="393529" progId="">
                  <p:embed/>
                  <p:pic>
                    <p:nvPicPr>
                      <p:cNvPr id="0" name="Picture 782"/>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331913" y="2106613"/>
                        <a:ext cx="1943100" cy="941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7082" name="Picture 42"/>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227763" y="1628775"/>
            <a:ext cx="974725"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wipe(down)">
                                      <p:cBhvr>
                                        <p:cTn id="7" dur="500"/>
                                        <p:tgtEl>
                                          <p:spTgt spid="870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081"/>
                                        </p:tgtEl>
                                        <p:attrNameLst>
                                          <p:attrName>style.visibility</p:attrName>
                                        </p:attrNameLst>
                                      </p:cBhvr>
                                      <p:to>
                                        <p:strVal val="visible"/>
                                      </p:to>
                                    </p:set>
                                    <p:animEffect transition="in" filter="blinds(horizontal)">
                                      <p:cBhvr>
                                        <p:cTn id="12" dur="500"/>
                                        <p:tgtEl>
                                          <p:spTgt spid="870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7082"/>
                                        </p:tgtEl>
                                        <p:attrNameLst>
                                          <p:attrName>style.visibility</p:attrName>
                                        </p:attrNameLst>
                                      </p:cBhvr>
                                      <p:to>
                                        <p:strVal val="visible"/>
                                      </p:to>
                                    </p:set>
                                    <p:animEffect transition="in" filter="blinds(horizontal)">
                                      <p:cBhvr>
                                        <p:cTn id="17" dur="500"/>
                                        <p:tgtEl>
                                          <p:spTgt spid="87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5123" name="Text Box 3"/>
          <p:cNvSpPr txBox="1">
            <a:spLocks noChangeArrowheads="1"/>
          </p:cNvSpPr>
          <p:nvPr/>
        </p:nvSpPr>
        <p:spPr bwMode="auto">
          <a:xfrm>
            <a:off x="222250" y="293688"/>
            <a:ext cx="86995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r>
              <a:rPr lang="zh-CN" altLang="en-US" sz="2400" b="1" dirty="0">
                <a:solidFill>
                  <a:srgbClr val="000000"/>
                </a:solidFill>
                <a:ea typeface="宋体" pitchFamily="2" charset="-122"/>
              </a:rPr>
              <a:t>　　</a:t>
            </a:r>
            <a:r>
              <a:rPr lang="en-US" altLang="zh-CN" sz="2400" b="1" dirty="0">
                <a:solidFill>
                  <a:srgbClr val="000000"/>
                </a:solidFill>
                <a:ea typeface="宋体" pitchFamily="2" charset="-122"/>
              </a:rPr>
              <a:t>1819</a:t>
            </a:r>
            <a:r>
              <a:rPr lang="zh-CN" altLang="en-US" sz="2400" b="1" dirty="0">
                <a:solidFill>
                  <a:srgbClr val="000000"/>
                </a:solidFill>
                <a:ea typeface="宋体" pitchFamily="2" charset="-122"/>
              </a:rPr>
              <a:t>年，奥古斯丁</a:t>
            </a:r>
            <a:r>
              <a:rPr lang="en-US" altLang="zh-CN" sz="2400" b="1" dirty="0">
                <a:solidFill>
                  <a:srgbClr val="000000"/>
                </a:solidFill>
                <a:ea typeface="宋体" pitchFamily="2" charset="-122"/>
              </a:rPr>
              <a:t>·</a:t>
            </a:r>
            <a:r>
              <a:rPr lang="zh-CN" altLang="en-US" sz="2400" b="1" dirty="0">
                <a:solidFill>
                  <a:srgbClr val="000000"/>
                </a:solidFill>
                <a:ea typeface="宋体" pitchFamily="2" charset="-122"/>
              </a:rPr>
              <a:t>菲涅尔</a:t>
            </a:r>
            <a:r>
              <a:rPr lang="en-US" altLang="zh-CN" sz="2400" b="1" dirty="0">
                <a:solidFill>
                  <a:srgbClr val="000000"/>
                </a:solidFill>
                <a:ea typeface="宋体" pitchFamily="2" charset="-122"/>
              </a:rPr>
              <a:t>(1788</a:t>
            </a:r>
            <a:r>
              <a:rPr lang="zh-CN" altLang="en-US" sz="2400" b="1" dirty="0">
                <a:solidFill>
                  <a:srgbClr val="000000"/>
                </a:solidFill>
                <a:ea typeface="宋体" pitchFamily="2" charset="-122"/>
              </a:rPr>
              <a:t>年至</a:t>
            </a:r>
            <a:r>
              <a:rPr lang="en-US" altLang="zh-CN" sz="2400" b="1" dirty="0">
                <a:solidFill>
                  <a:srgbClr val="000000"/>
                </a:solidFill>
                <a:ea typeface="宋体" pitchFamily="2" charset="-122"/>
              </a:rPr>
              <a:t>1827</a:t>
            </a:r>
            <a:r>
              <a:rPr lang="zh-CN" altLang="en-US" sz="2400" b="1" dirty="0">
                <a:solidFill>
                  <a:srgbClr val="000000"/>
                </a:solidFill>
                <a:ea typeface="宋体" pitchFamily="2" charset="-122"/>
              </a:rPr>
              <a:t>年</a:t>
            </a:r>
            <a:r>
              <a:rPr lang="en-US" altLang="zh-CN" sz="2400" b="1" dirty="0">
                <a:solidFill>
                  <a:srgbClr val="000000"/>
                </a:solidFill>
                <a:ea typeface="宋体" pitchFamily="2" charset="-122"/>
              </a:rPr>
              <a:t>)</a:t>
            </a:r>
            <a:r>
              <a:rPr lang="zh-CN" altLang="en-US" sz="2400" b="1" dirty="0">
                <a:solidFill>
                  <a:srgbClr val="000000"/>
                </a:solidFill>
                <a:ea typeface="宋体" pitchFamily="2" charset="-122"/>
              </a:rPr>
              <a:t>，提交给法国科学院光的波动理论的预言并解释了干涉和衍射效应。西麦泊松根据菲涅耳的波动理论，如果光从一个点光源照射到磁盘上，入射光的一部分会在周围边缘发生衍射并在阴影的中心产生一个亮斑</a:t>
            </a:r>
            <a:r>
              <a:rPr lang="en-US" altLang="zh-CN" sz="2400" b="1" dirty="0">
                <a:solidFill>
                  <a:srgbClr val="000000"/>
                </a:solidFill>
                <a:ea typeface="宋体" pitchFamily="2" charset="-122"/>
              </a:rPr>
              <a:t>(</a:t>
            </a:r>
            <a:r>
              <a:rPr lang="zh-CN" altLang="en-US" sz="2400" b="1" dirty="0">
                <a:solidFill>
                  <a:srgbClr val="000000"/>
                </a:solidFill>
                <a:ea typeface="宋体" pitchFamily="2" charset="-122"/>
              </a:rPr>
              <a:t>图</a:t>
            </a:r>
            <a:r>
              <a:rPr lang="en-US" altLang="zh-CN" sz="2400" b="1" dirty="0">
                <a:solidFill>
                  <a:srgbClr val="000000"/>
                </a:solidFill>
                <a:ea typeface="宋体" pitchFamily="2" charset="-122"/>
              </a:rPr>
              <a:t>30-1)</a:t>
            </a:r>
            <a:r>
              <a:rPr lang="zh-CN" altLang="en-US" sz="2400" b="1" dirty="0">
                <a:solidFill>
                  <a:srgbClr val="000000"/>
                </a:solidFill>
                <a:ea typeface="宋体" pitchFamily="2" charset="-122"/>
              </a:rPr>
              <a:t>。弗朗索瓦阿拉戈进行试验之后，并在影子</a:t>
            </a:r>
            <a:r>
              <a:rPr lang="en-US" altLang="zh-CN" sz="2400" b="1" dirty="0">
                <a:solidFill>
                  <a:srgbClr val="000000"/>
                </a:solidFill>
                <a:ea typeface="宋体" pitchFamily="2" charset="-122"/>
              </a:rPr>
              <a:t>(</a:t>
            </a:r>
            <a:r>
              <a:rPr lang="zh-CN" altLang="en-US" sz="2400" b="1" dirty="0">
                <a:solidFill>
                  <a:srgbClr val="000000"/>
                </a:solidFill>
                <a:ea typeface="宋体" pitchFamily="2" charset="-122"/>
              </a:rPr>
              <a:t>图</a:t>
            </a:r>
            <a:r>
              <a:rPr lang="en-US" altLang="zh-CN" sz="2400" b="1" dirty="0">
                <a:solidFill>
                  <a:srgbClr val="000000"/>
                </a:solidFill>
                <a:ea typeface="宋体" pitchFamily="2" charset="-122"/>
              </a:rPr>
              <a:t>30-2a)</a:t>
            </a:r>
            <a:r>
              <a:rPr lang="zh-CN" altLang="en-US" sz="2400" b="1" dirty="0">
                <a:solidFill>
                  <a:srgbClr val="000000"/>
                </a:solidFill>
                <a:ea typeface="宋体" pitchFamily="2" charset="-122"/>
              </a:rPr>
              <a:t>的中心看到亮点。这是对波动理论的有力证据。</a:t>
            </a:r>
          </a:p>
        </p:txBody>
      </p:sp>
      <p:pic>
        <p:nvPicPr>
          <p:cNvPr id="512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2238" y="2971800"/>
            <a:ext cx="381952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 Box 6"/>
          <p:cNvSpPr txBox="1">
            <a:spLocks noChangeArrowheads="1"/>
          </p:cNvSpPr>
          <p:nvPr/>
        </p:nvSpPr>
        <p:spPr bwMode="auto">
          <a:xfrm>
            <a:off x="527050" y="5337175"/>
            <a:ext cx="831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r>
              <a:rPr lang="zh-CN" altLang="en-US" sz="2000" b="1" dirty="0">
                <a:solidFill>
                  <a:srgbClr val="000000"/>
                </a:solidFill>
                <a:ea typeface="宋体" pitchFamily="2" charset="-122"/>
              </a:rPr>
              <a:t>图</a:t>
            </a:r>
            <a:r>
              <a:rPr lang="en-US" altLang="zh-CN" sz="2000" b="1" dirty="0">
                <a:solidFill>
                  <a:srgbClr val="000000"/>
                </a:solidFill>
                <a:ea typeface="宋体" pitchFamily="2" charset="-122"/>
              </a:rPr>
              <a:t>30-1 </a:t>
            </a:r>
            <a:r>
              <a:rPr lang="zh-CN" altLang="en-US" sz="2000" b="1" dirty="0">
                <a:solidFill>
                  <a:srgbClr val="000000"/>
                </a:solidFill>
                <a:ea typeface="宋体" pitchFamily="2" charset="-122"/>
              </a:rPr>
              <a:t>如果光是波，单色点光源照射圆盘后会在阴影中心形成一个亮点</a:t>
            </a: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206375" y="1063625"/>
            <a:ext cx="88519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tabLst>
                <a:tab pos="228600" algn="l"/>
              </a:tabLst>
              <a:defRPr>
                <a:solidFill>
                  <a:schemeClr val="tx1"/>
                </a:solidFill>
                <a:latin typeface="Arial" charset="0"/>
              </a:defRPr>
            </a:lvl1pPr>
            <a:lvl2pPr marL="742950" indent="-285750" eaLnBrk="0" hangingPunct="0">
              <a:tabLst>
                <a:tab pos="228600" algn="l"/>
              </a:tabLst>
              <a:defRPr>
                <a:solidFill>
                  <a:schemeClr val="tx1"/>
                </a:solidFill>
                <a:latin typeface="Arial" charset="0"/>
              </a:defRPr>
            </a:lvl2pPr>
            <a:lvl3pPr marL="1143000" indent="-228600" eaLnBrk="0" hangingPunct="0">
              <a:tabLst>
                <a:tab pos="228600" algn="l"/>
              </a:tabLst>
              <a:defRPr>
                <a:solidFill>
                  <a:schemeClr val="tx1"/>
                </a:solidFill>
                <a:latin typeface="Arial" charset="0"/>
              </a:defRPr>
            </a:lvl3pPr>
            <a:lvl4pPr marL="1600200" indent="-228600" eaLnBrk="0" hangingPunct="0">
              <a:tabLst>
                <a:tab pos="228600" algn="l"/>
              </a:tabLst>
              <a:defRPr>
                <a:solidFill>
                  <a:schemeClr val="tx1"/>
                </a:solidFill>
                <a:latin typeface="Arial" charset="0"/>
              </a:defRPr>
            </a:lvl4pPr>
            <a:lvl5pPr marL="2057400" indent="-228600" eaLnBrk="0" hangingPunct="0">
              <a:tabLst>
                <a:tab pos="228600" algn="l"/>
              </a:tabLst>
              <a:defRPr>
                <a:solidFill>
                  <a:schemeClr val="tx1"/>
                </a:solidFill>
                <a:latin typeface="Arial" charset="0"/>
              </a:defRPr>
            </a:lvl5pPr>
            <a:lvl6pPr marL="2514600" indent="-228600" eaLnBrk="0" fontAlgn="base" hangingPunct="0">
              <a:spcBef>
                <a:spcPct val="0"/>
              </a:spcBef>
              <a:spcAft>
                <a:spcPct val="0"/>
              </a:spcAft>
              <a:buFont typeface="Arial" charset="0"/>
              <a:tabLst>
                <a:tab pos="228600" algn="l"/>
              </a:tabLst>
              <a:defRPr>
                <a:solidFill>
                  <a:schemeClr val="tx1"/>
                </a:solidFill>
                <a:latin typeface="Arial" charset="0"/>
              </a:defRPr>
            </a:lvl6pPr>
            <a:lvl7pPr marL="2971800" indent="-228600" eaLnBrk="0" fontAlgn="base" hangingPunct="0">
              <a:spcBef>
                <a:spcPct val="0"/>
              </a:spcBef>
              <a:spcAft>
                <a:spcPct val="0"/>
              </a:spcAft>
              <a:buFont typeface="Arial" charset="0"/>
              <a:tabLst>
                <a:tab pos="228600" algn="l"/>
              </a:tabLst>
              <a:defRPr>
                <a:solidFill>
                  <a:schemeClr val="tx1"/>
                </a:solidFill>
                <a:latin typeface="Arial" charset="0"/>
              </a:defRPr>
            </a:lvl7pPr>
            <a:lvl8pPr marL="3429000" indent="-228600" eaLnBrk="0" fontAlgn="base" hangingPunct="0">
              <a:spcBef>
                <a:spcPct val="0"/>
              </a:spcBef>
              <a:spcAft>
                <a:spcPct val="0"/>
              </a:spcAft>
              <a:buFont typeface="Arial" charset="0"/>
              <a:tabLst>
                <a:tab pos="228600" algn="l"/>
              </a:tabLst>
              <a:defRPr>
                <a:solidFill>
                  <a:schemeClr val="tx1"/>
                </a:solidFill>
                <a:latin typeface="Arial" charset="0"/>
              </a:defRPr>
            </a:lvl8pPr>
            <a:lvl9pPr marL="3886200" indent="-228600" eaLnBrk="0" fontAlgn="base" hangingPunct="0">
              <a:spcBef>
                <a:spcPct val="0"/>
              </a:spcBef>
              <a:spcAft>
                <a:spcPct val="0"/>
              </a:spcAft>
              <a:buFont typeface="Arial" charset="0"/>
              <a:tabLst>
                <a:tab pos="228600" algn="l"/>
              </a:tabLst>
              <a:defRPr>
                <a:solidFill>
                  <a:schemeClr val="tx1"/>
                </a:solidFill>
                <a:latin typeface="Arial" charset="0"/>
              </a:defRPr>
            </a:lvl9pPr>
          </a:lstStyle>
          <a:p>
            <a:pPr>
              <a:lnSpc>
                <a:spcPct val="130000"/>
              </a:lnSpc>
              <a:spcBef>
                <a:spcPct val="20000"/>
              </a:spcBef>
            </a:pPr>
            <a:r>
              <a:rPr lang="zh-CN" altLang="en-US" sz="2400" b="1" dirty="0">
                <a:solidFill>
                  <a:srgbClr val="FF0000"/>
                </a:solidFill>
                <a:ea typeface="宋体" charset="-122"/>
              </a:rPr>
              <a:t>    透镜的分辨率：</a:t>
            </a:r>
            <a:r>
              <a:rPr lang="zh-CN" altLang="en-US" sz="2400" b="1" dirty="0">
                <a:solidFill>
                  <a:srgbClr val="000000"/>
                </a:solidFill>
                <a:ea typeface="宋体" charset="-122"/>
              </a:rPr>
              <a:t>透镜对距离相近的两个点对象成不相重合像的能力。</a:t>
            </a:r>
            <a:r>
              <a:rPr lang="zh-CN" altLang="en-US" sz="2400" b="1" dirty="0">
                <a:solidFill>
                  <a:srgbClr val="FF0000"/>
                </a:solidFill>
                <a:ea typeface="宋体" charset="-122"/>
              </a:rPr>
              <a:t> 限制因素：</a:t>
            </a:r>
            <a:r>
              <a:rPr lang="zh-CN" altLang="en-US" sz="2400" b="1" dirty="0">
                <a:solidFill>
                  <a:srgbClr val="000000"/>
                </a:solidFill>
                <a:ea typeface="宋体" charset="-122"/>
                <a:sym typeface="Wingdings" pitchFamily="2" charset="2"/>
              </a:rPr>
              <a:t>（</a:t>
            </a:r>
            <a:r>
              <a:rPr lang="zh-CN" altLang="en-US" sz="2400" b="1" dirty="0">
                <a:solidFill>
                  <a:srgbClr val="000000"/>
                </a:solidFill>
                <a:ea typeface="宋体" charset="-122"/>
              </a:rPr>
              <a:t>一）透镜像差（不讨论）（二）衍射</a:t>
            </a:r>
          </a:p>
        </p:txBody>
      </p:sp>
      <p:sp>
        <p:nvSpPr>
          <p:cNvPr id="18435" name="Rectangle 24"/>
          <p:cNvSpPr>
            <a:spLocks noChangeArrowheads="1"/>
          </p:cNvSpPr>
          <p:nvPr/>
        </p:nvSpPr>
        <p:spPr bwMode="auto">
          <a:xfrm>
            <a:off x="298192" y="354013"/>
            <a:ext cx="796766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algn="ctr" eaLnBrk="1" hangingPunct="1">
              <a:lnSpc>
                <a:spcPct val="125000"/>
              </a:lnSpc>
              <a:spcBef>
                <a:spcPct val="40000"/>
              </a:spcBef>
              <a:buClr>
                <a:schemeClr val="hlink"/>
              </a:buClr>
              <a:buFont typeface="Wingdings" pitchFamily="2" charset="2"/>
              <a:buChar char="v"/>
            </a:pPr>
            <a:r>
              <a:rPr lang="en-US" altLang="zh-CN" sz="2800" b="1" dirty="0">
                <a:solidFill>
                  <a:schemeClr val="accent2"/>
                </a:solidFill>
                <a:latin typeface="宋体" charset="-122"/>
                <a:ea typeface="宋体" charset="-122"/>
              </a:rPr>
              <a:t>30</a:t>
            </a:r>
            <a:r>
              <a:rPr lang="zh-CN" altLang="en-US" sz="2800" b="1" dirty="0">
                <a:solidFill>
                  <a:schemeClr val="accent2"/>
                </a:solidFill>
                <a:latin typeface="宋体" charset="-122"/>
                <a:ea typeface="宋体" charset="-122"/>
              </a:rPr>
              <a:t>-4孔径大小对光学分辨率的影响（自学）</a:t>
            </a:r>
          </a:p>
        </p:txBody>
      </p:sp>
      <p:pic>
        <p:nvPicPr>
          <p:cNvPr id="1638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50" y="2284413"/>
            <a:ext cx="2595563"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2"/>
          <p:cNvSpPr txBox="1">
            <a:spLocks noChangeArrowheads="1"/>
          </p:cNvSpPr>
          <p:nvPr/>
        </p:nvSpPr>
        <p:spPr bwMode="auto">
          <a:xfrm>
            <a:off x="2613025" y="2274888"/>
            <a:ext cx="61055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algn="just" eaLnBrk="1" hangingPunct="1"/>
            <a:r>
              <a:rPr lang="zh-CN" altLang="en-US" sz="2400" b="1" dirty="0">
                <a:solidFill>
                  <a:srgbClr val="FF0000"/>
                </a:solidFill>
                <a:ea typeface="宋体" charset="-122"/>
              </a:rPr>
              <a:t>左图</a:t>
            </a:r>
            <a:r>
              <a:rPr lang="zh-CN" altLang="en-US" sz="2400" b="1" dirty="0">
                <a:solidFill>
                  <a:srgbClr val="000000"/>
                </a:solidFill>
                <a:ea typeface="宋体" charset="-122"/>
              </a:rPr>
              <a:t>所示为经圆孔的衍射后形成的光强分布。</a:t>
            </a:r>
          </a:p>
          <a:p>
            <a:pPr algn="just" eaLnBrk="1" hangingPunct="1"/>
            <a:r>
              <a:rPr lang="zh-CN" altLang="en-US" sz="2400" b="1" dirty="0">
                <a:solidFill>
                  <a:srgbClr val="000000"/>
                </a:solidFill>
                <a:ea typeface="宋体" charset="-122"/>
              </a:rPr>
              <a:t>如果两个点非常接近，其图像的衍射图案会重叠，如</a:t>
            </a:r>
            <a:r>
              <a:rPr lang="zh-CN" altLang="en-US" sz="2400" b="1" dirty="0">
                <a:solidFill>
                  <a:srgbClr val="FF0000"/>
                </a:solidFill>
                <a:ea typeface="宋体" charset="-122"/>
              </a:rPr>
              <a:t>右图</a:t>
            </a:r>
            <a:r>
              <a:rPr lang="zh-CN" altLang="en-US" sz="2400" b="1" dirty="0">
                <a:solidFill>
                  <a:srgbClr val="000000"/>
                </a:solidFill>
                <a:ea typeface="宋体" charset="-122"/>
              </a:rPr>
              <a:t>所示。由于每个人的感官都不同，所以判别两个点是否分离有着不同的结果，那么统一的标准是什么呢？</a:t>
            </a:r>
          </a:p>
        </p:txBody>
      </p:sp>
      <p:pic>
        <p:nvPicPr>
          <p:cNvPr id="16390"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4825" y="4268788"/>
            <a:ext cx="506253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TextBox 1"/>
          <p:cNvSpPr txBox="1">
            <a:spLocks noChangeArrowheads="1"/>
          </p:cNvSpPr>
          <p:nvPr/>
        </p:nvSpPr>
        <p:spPr bwMode="auto">
          <a:xfrm>
            <a:off x="3962400" y="5795963"/>
            <a:ext cx="80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zh-CN" altLang="en-US" sz="2400" b="1">
                <a:solidFill>
                  <a:srgbClr val="000000"/>
                </a:solidFill>
                <a:ea typeface="宋体" charset="-122"/>
              </a:rPr>
              <a:t>单点</a:t>
            </a:r>
          </a:p>
        </p:txBody>
      </p:sp>
      <p:sp>
        <p:nvSpPr>
          <p:cNvPr id="16392" name="TextBox 10"/>
          <p:cNvSpPr txBox="1">
            <a:spLocks noChangeArrowheads="1"/>
          </p:cNvSpPr>
          <p:nvPr/>
        </p:nvSpPr>
        <p:spPr bwMode="auto">
          <a:xfrm>
            <a:off x="6708775" y="5795963"/>
            <a:ext cx="804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zh-CN" altLang="en-US" sz="2400" b="1">
                <a:solidFill>
                  <a:srgbClr val="000000"/>
                </a:solidFill>
                <a:ea typeface="宋体" charset="-122"/>
              </a:rPr>
              <a:t>两点</a:t>
            </a:r>
          </a:p>
        </p:txBody>
      </p:sp>
    </p:spTree>
    <p:extLst>
      <p:ext uri="{BB962C8B-B14F-4D97-AF65-F5344CB8AC3E}">
        <p14:creationId xmlns:p14="http://schemas.microsoft.com/office/powerpoint/2010/main" val="17551277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linds(horizontal)">
                                      <p:cBhvr>
                                        <p:cTn id="7" dur="5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blinds(horizontal)">
                                      <p:cBhvr>
                                        <p:cTn id="12" dur="500"/>
                                        <p:tgtEl>
                                          <p:spTgt spid="163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89"/>
                                        </p:tgtEl>
                                        <p:attrNameLst>
                                          <p:attrName>style.visibility</p:attrName>
                                        </p:attrNameLst>
                                      </p:cBhvr>
                                      <p:to>
                                        <p:strVal val="visible"/>
                                      </p:to>
                                    </p:set>
                                    <p:animEffect transition="in" filter="blinds(horizontal)">
                                      <p:cBhvr>
                                        <p:cTn id="17" dur="500"/>
                                        <p:tgtEl>
                                          <p:spTgt spid="163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blinds(horizontal)">
                                      <p:cBhvr>
                                        <p:cTn id="22" dur="500"/>
                                        <p:tgtEl>
                                          <p:spTgt spid="1639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6391"/>
                                        </p:tgtEl>
                                        <p:attrNameLst>
                                          <p:attrName>style.visibility</p:attrName>
                                        </p:attrNameLst>
                                      </p:cBhvr>
                                      <p:to>
                                        <p:strVal val="visible"/>
                                      </p:to>
                                    </p:set>
                                    <p:animEffect transition="in" filter="blinds(horizontal)">
                                      <p:cBhvr>
                                        <p:cTn id="25" dur="500"/>
                                        <p:tgtEl>
                                          <p:spTgt spid="1639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6392"/>
                                        </p:tgtEl>
                                        <p:attrNameLst>
                                          <p:attrName>style.visibility</p:attrName>
                                        </p:attrNameLst>
                                      </p:cBhvr>
                                      <p:to>
                                        <p:strVal val="visible"/>
                                      </p:to>
                                    </p:set>
                                    <p:animEffect transition="in" filter="blinds(horizontal)">
                                      <p:cBhvr>
                                        <p:cTn id="28" dur="5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ldLvl="0" autoUpdateAnimBg="0"/>
      <p:bldP spid="16389" grpId="0" bldLvl="0" autoUpdateAnimBg="0"/>
      <p:bldP spid="16391" grpId="0" bldLvl="0" autoUpdateAnimBg="0"/>
      <p:bldP spid="16392"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0" y="223838"/>
            <a:ext cx="5991225" cy="646331"/>
          </a:xfrm>
          <a:prstGeom prst="rect">
            <a:avLst/>
          </a:prstGeom>
          <a:noFill/>
          <a:ln w="9525">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spcBef>
                <a:spcPct val="50000"/>
              </a:spcBef>
            </a:pPr>
            <a:r>
              <a:rPr kumimoji="1" lang="zh-CN" altLang="en-US" sz="3600" b="1" dirty="0">
                <a:solidFill>
                  <a:srgbClr val="FF3300"/>
                </a:solidFill>
                <a:latin typeface="Times New Roman" pitchFamily="18" charset="0"/>
                <a:ea typeface="黑体" pitchFamily="49" charset="-122"/>
              </a:rPr>
              <a:t>瑞利判据</a:t>
            </a:r>
            <a:endParaRPr kumimoji="1" lang="en-US" altLang="zh-CN" sz="3600" b="1" dirty="0">
              <a:solidFill>
                <a:srgbClr val="FF3300"/>
              </a:solidFill>
              <a:latin typeface="Times New Roman" pitchFamily="18" charset="0"/>
              <a:ea typeface="黑体" pitchFamily="49" charset="-122"/>
            </a:endParaRPr>
          </a:p>
        </p:txBody>
      </p:sp>
      <p:sp>
        <p:nvSpPr>
          <p:cNvPr id="38915" name="Text Box 3"/>
          <p:cNvSpPr txBox="1">
            <a:spLocks noChangeArrowheads="1"/>
          </p:cNvSpPr>
          <p:nvPr/>
        </p:nvSpPr>
        <p:spPr bwMode="auto">
          <a:xfrm>
            <a:off x="144463" y="911225"/>
            <a:ext cx="87487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spcBef>
                <a:spcPct val="50000"/>
              </a:spcBef>
            </a:pPr>
            <a:r>
              <a:rPr kumimoji="1" lang="zh-CN" altLang="en-US" sz="2300">
                <a:latin typeface="Times New Roman" pitchFamily="18" charset="0"/>
                <a:ea typeface="黑体" pitchFamily="49" charset="-122"/>
              </a:rPr>
              <a:t>两个图像恰能分辨是指当一个物点所成的衍射图极大值的中心恰为另一物点衍射图案的第一极小值位置。</a:t>
            </a:r>
          </a:p>
        </p:txBody>
      </p:sp>
      <p:grpSp>
        <p:nvGrpSpPr>
          <p:cNvPr id="19460" name="组合 121"/>
          <p:cNvGrpSpPr>
            <a:grpSpLocks/>
          </p:cNvGrpSpPr>
          <p:nvPr/>
        </p:nvGrpSpPr>
        <p:grpSpPr bwMode="auto">
          <a:xfrm>
            <a:off x="939800" y="2524125"/>
            <a:ext cx="6727825" cy="2635250"/>
            <a:chOff x="363538" y="3245668"/>
            <a:chExt cx="8337550" cy="3394075"/>
          </a:xfrm>
        </p:grpSpPr>
        <p:sp>
          <p:nvSpPr>
            <p:cNvPr id="19467" name="Rectangle 49"/>
            <p:cNvSpPr>
              <a:spLocks noChangeArrowheads="1"/>
            </p:cNvSpPr>
            <p:nvPr/>
          </p:nvSpPr>
          <p:spPr bwMode="auto">
            <a:xfrm>
              <a:off x="1982788" y="5696768"/>
              <a:ext cx="338137" cy="350838"/>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468" name="Rectangle 50"/>
            <p:cNvSpPr>
              <a:spLocks noChangeArrowheads="1"/>
            </p:cNvSpPr>
            <p:nvPr/>
          </p:nvSpPr>
          <p:spPr bwMode="auto">
            <a:xfrm>
              <a:off x="1955800" y="3275831"/>
              <a:ext cx="338138" cy="350837"/>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469" name="Freeform 52"/>
            <p:cNvSpPr>
              <a:spLocks/>
            </p:cNvSpPr>
            <p:nvPr/>
          </p:nvSpPr>
          <p:spPr bwMode="auto">
            <a:xfrm rot="5400000">
              <a:off x="6844506" y="3509987"/>
              <a:ext cx="966788" cy="1917700"/>
            </a:xfrm>
            <a:custGeom>
              <a:avLst/>
              <a:gdLst>
                <a:gd name="T0" fmla="*/ 0 w 1736"/>
                <a:gd name="T1" fmla="*/ 2147483647 h 2023"/>
                <a:gd name="T2" fmla="*/ 2147483647 w 1736"/>
                <a:gd name="T3" fmla="*/ 2147483647 h 2023"/>
                <a:gd name="T4" fmla="*/ 2147483647 w 1736"/>
                <a:gd name="T5" fmla="*/ 2147483647 h 2023"/>
                <a:gd name="T6" fmla="*/ 2147483647 w 1736"/>
                <a:gd name="T7" fmla="*/ 2147483647 h 2023"/>
                <a:gd name="T8" fmla="*/ 2147483647 w 1736"/>
                <a:gd name="T9" fmla="*/ 2147483647 h 2023"/>
                <a:gd name="T10" fmla="*/ 2147483647 w 1736"/>
                <a:gd name="T11" fmla="*/ 2147483647 h 2023"/>
                <a:gd name="T12" fmla="*/ 2147483647 w 1736"/>
                <a:gd name="T13" fmla="*/ 2147483647 h 2023"/>
                <a:gd name="T14" fmla="*/ 2147483647 w 1736"/>
                <a:gd name="T15" fmla="*/ 2147483647 h 2023"/>
                <a:gd name="T16" fmla="*/ 2147483647 w 1736"/>
                <a:gd name="T17" fmla="*/ 2147483647 h 2023"/>
                <a:gd name="T18" fmla="*/ 2147483647 w 1736"/>
                <a:gd name="T19" fmla="*/ 2147483647 h 2023"/>
                <a:gd name="T20" fmla="*/ 2147483647 w 1736"/>
                <a:gd name="T21" fmla="*/ 2147483647 h 2023"/>
                <a:gd name="T22" fmla="*/ 2147483647 w 1736"/>
                <a:gd name="T23" fmla="*/ 2147483647 h 20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6"/>
                <a:gd name="T37" fmla="*/ 0 h 2023"/>
                <a:gd name="T38" fmla="*/ 1736 w 1736"/>
                <a:gd name="T39" fmla="*/ 2023 h 20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6" h="2023">
                  <a:moveTo>
                    <a:pt x="0" y="2007"/>
                  </a:moveTo>
                  <a:cubicBezTo>
                    <a:pt x="66" y="1986"/>
                    <a:pt x="133" y="1966"/>
                    <a:pt x="197" y="1881"/>
                  </a:cubicBezTo>
                  <a:cubicBezTo>
                    <a:pt x="261" y="1796"/>
                    <a:pt x="321" y="1715"/>
                    <a:pt x="386" y="1494"/>
                  </a:cubicBezTo>
                  <a:cubicBezTo>
                    <a:pt x="451" y="1273"/>
                    <a:pt x="537" y="778"/>
                    <a:pt x="584" y="555"/>
                  </a:cubicBezTo>
                  <a:cubicBezTo>
                    <a:pt x="631" y="332"/>
                    <a:pt x="640" y="241"/>
                    <a:pt x="670" y="153"/>
                  </a:cubicBezTo>
                  <a:cubicBezTo>
                    <a:pt x="700" y="65"/>
                    <a:pt x="733" y="50"/>
                    <a:pt x="765" y="26"/>
                  </a:cubicBezTo>
                  <a:cubicBezTo>
                    <a:pt x="797" y="2"/>
                    <a:pt x="827" y="0"/>
                    <a:pt x="860" y="10"/>
                  </a:cubicBezTo>
                  <a:cubicBezTo>
                    <a:pt x="893" y="20"/>
                    <a:pt x="931" y="40"/>
                    <a:pt x="962" y="89"/>
                  </a:cubicBezTo>
                  <a:cubicBezTo>
                    <a:pt x="993" y="138"/>
                    <a:pt x="985" y="67"/>
                    <a:pt x="1049" y="302"/>
                  </a:cubicBezTo>
                  <a:cubicBezTo>
                    <a:pt x="1113" y="537"/>
                    <a:pt x="1268" y="1238"/>
                    <a:pt x="1349" y="1502"/>
                  </a:cubicBezTo>
                  <a:cubicBezTo>
                    <a:pt x="1430" y="1766"/>
                    <a:pt x="1474" y="1801"/>
                    <a:pt x="1538" y="1888"/>
                  </a:cubicBezTo>
                  <a:cubicBezTo>
                    <a:pt x="1602" y="1975"/>
                    <a:pt x="1669" y="1999"/>
                    <a:pt x="1736" y="2023"/>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70" name="Freeform 53"/>
            <p:cNvSpPr>
              <a:spLocks/>
            </p:cNvSpPr>
            <p:nvPr/>
          </p:nvSpPr>
          <p:spPr bwMode="auto">
            <a:xfrm rot="5400000">
              <a:off x="6850063" y="3999730"/>
              <a:ext cx="971550" cy="1908175"/>
            </a:xfrm>
            <a:custGeom>
              <a:avLst/>
              <a:gdLst>
                <a:gd name="T0" fmla="*/ 0 w 1736"/>
                <a:gd name="T1" fmla="*/ 2147483647 h 2023"/>
                <a:gd name="T2" fmla="*/ 2147483647 w 1736"/>
                <a:gd name="T3" fmla="*/ 2147483647 h 2023"/>
                <a:gd name="T4" fmla="*/ 2147483647 w 1736"/>
                <a:gd name="T5" fmla="*/ 2147483647 h 2023"/>
                <a:gd name="T6" fmla="*/ 2147483647 w 1736"/>
                <a:gd name="T7" fmla="*/ 2147483647 h 2023"/>
                <a:gd name="T8" fmla="*/ 2147483647 w 1736"/>
                <a:gd name="T9" fmla="*/ 2147483647 h 2023"/>
                <a:gd name="T10" fmla="*/ 2147483647 w 1736"/>
                <a:gd name="T11" fmla="*/ 2147483647 h 2023"/>
                <a:gd name="T12" fmla="*/ 2147483647 w 1736"/>
                <a:gd name="T13" fmla="*/ 2147483647 h 2023"/>
                <a:gd name="T14" fmla="*/ 2147483647 w 1736"/>
                <a:gd name="T15" fmla="*/ 2147483647 h 2023"/>
                <a:gd name="T16" fmla="*/ 2147483647 w 1736"/>
                <a:gd name="T17" fmla="*/ 2147483647 h 2023"/>
                <a:gd name="T18" fmla="*/ 2147483647 w 1736"/>
                <a:gd name="T19" fmla="*/ 2147483647 h 2023"/>
                <a:gd name="T20" fmla="*/ 2147483647 w 1736"/>
                <a:gd name="T21" fmla="*/ 2147483647 h 2023"/>
                <a:gd name="T22" fmla="*/ 2147483647 w 1736"/>
                <a:gd name="T23" fmla="*/ 2147483647 h 20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6"/>
                <a:gd name="T37" fmla="*/ 0 h 2023"/>
                <a:gd name="T38" fmla="*/ 1736 w 1736"/>
                <a:gd name="T39" fmla="*/ 2023 h 20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6" h="2023">
                  <a:moveTo>
                    <a:pt x="0" y="2007"/>
                  </a:moveTo>
                  <a:cubicBezTo>
                    <a:pt x="66" y="1986"/>
                    <a:pt x="133" y="1966"/>
                    <a:pt x="197" y="1881"/>
                  </a:cubicBezTo>
                  <a:cubicBezTo>
                    <a:pt x="261" y="1796"/>
                    <a:pt x="321" y="1715"/>
                    <a:pt x="386" y="1494"/>
                  </a:cubicBezTo>
                  <a:cubicBezTo>
                    <a:pt x="451" y="1273"/>
                    <a:pt x="537" y="778"/>
                    <a:pt x="584" y="555"/>
                  </a:cubicBezTo>
                  <a:cubicBezTo>
                    <a:pt x="631" y="332"/>
                    <a:pt x="640" y="241"/>
                    <a:pt x="670" y="153"/>
                  </a:cubicBezTo>
                  <a:cubicBezTo>
                    <a:pt x="700" y="65"/>
                    <a:pt x="733" y="50"/>
                    <a:pt x="765" y="26"/>
                  </a:cubicBezTo>
                  <a:cubicBezTo>
                    <a:pt x="797" y="2"/>
                    <a:pt x="827" y="0"/>
                    <a:pt x="860" y="10"/>
                  </a:cubicBezTo>
                  <a:cubicBezTo>
                    <a:pt x="893" y="20"/>
                    <a:pt x="931" y="40"/>
                    <a:pt x="962" y="89"/>
                  </a:cubicBezTo>
                  <a:cubicBezTo>
                    <a:pt x="993" y="138"/>
                    <a:pt x="985" y="67"/>
                    <a:pt x="1049" y="302"/>
                  </a:cubicBezTo>
                  <a:cubicBezTo>
                    <a:pt x="1113" y="537"/>
                    <a:pt x="1268" y="1238"/>
                    <a:pt x="1349" y="1502"/>
                  </a:cubicBezTo>
                  <a:cubicBezTo>
                    <a:pt x="1430" y="1766"/>
                    <a:pt x="1474" y="1801"/>
                    <a:pt x="1538" y="1888"/>
                  </a:cubicBezTo>
                  <a:cubicBezTo>
                    <a:pt x="1602" y="1975"/>
                    <a:pt x="1669" y="1999"/>
                    <a:pt x="1736" y="2023"/>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71" name="Arc 54"/>
            <p:cNvSpPr>
              <a:spLocks/>
            </p:cNvSpPr>
            <p:nvPr/>
          </p:nvSpPr>
          <p:spPr bwMode="auto">
            <a:xfrm>
              <a:off x="8115300" y="4585518"/>
              <a:ext cx="169863" cy="211138"/>
            </a:xfrm>
            <a:custGeom>
              <a:avLst/>
              <a:gdLst>
                <a:gd name="T0" fmla="*/ 2147483647 w 21600"/>
                <a:gd name="T1" fmla="*/ 616633193 h 42803"/>
                <a:gd name="T2" fmla="*/ 2147483647 w 21600"/>
                <a:gd name="T3" fmla="*/ 0 h 42803"/>
                <a:gd name="T4" fmla="*/ 2147483647 w 21600"/>
                <a:gd name="T5" fmla="*/ 310586124 h 42803"/>
                <a:gd name="T6" fmla="*/ 0 60000 65536"/>
                <a:gd name="T7" fmla="*/ 0 60000 65536"/>
                <a:gd name="T8" fmla="*/ 0 60000 65536"/>
                <a:gd name="T9" fmla="*/ 0 w 21600"/>
                <a:gd name="T10" fmla="*/ 0 h 42803"/>
                <a:gd name="T11" fmla="*/ 21600 w 21600"/>
                <a:gd name="T12" fmla="*/ 42803 h 42803"/>
              </a:gdLst>
              <a:ahLst/>
              <a:cxnLst>
                <a:cxn ang="T6">
                  <a:pos x="T0" y="T1"/>
                </a:cxn>
                <a:cxn ang="T7">
                  <a:pos x="T2" y="T3"/>
                </a:cxn>
                <a:cxn ang="T8">
                  <a:pos x="T4" y="T5"/>
                </a:cxn>
              </a:cxnLst>
              <a:rect l="T9" t="T10" r="T11" b="T12"/>
              <a:pathLst>
                <a:path w="21600" h="42803" fill="none" extrusionOk="0">
                  <a:moveTo>
                    <a:pt x="17694" y="42802"/>
                  </a:moveTo>
                  <a:cubicBezTo>
                    <a:pt x="7442" y="40918"/>
                    <a:pt x="0" y="31981"/>
                    <a:pt x="0" y="21559"/>
                  </a:cubicBezTo>
                  <a:cubicBezTo>
                    <a:pt x="-1" y="10145"/>
                    <a:pt x="8879" y="701"/>
                    <a:pt x="20271" y="-1"/>
                  </a:cubicBezTo>
                </a:path>
                <a:path w="21600" h="42803" stroke="0" extrusionOk="0">
                  <a:moveTo>
                    <a:pt x="17694" y="42802"/>
                  </a:moveTo>
                  <a:cubicBezTo>
                    <a:pt x="7442" y="40918"/>
                    <a:pt x="0" y="31981"/>
                    <a:pt x="0" y="21559"/>
                  </a:cubicBezTo>
                  <a:cubicBezTo>
                    <a:pt x="-1" y="10145"/>
                    <a:pt x="8879" y="701"/>
                    <a:pt x="20271" y="-1"/>
                  </a:cubicBezTo>
                  <a:lnTo>
                    <a:pt x="21600" y="21559"/>
                  </a:lnTo>
                  <a:lnTo>
                    <a:pt x="17694" y="42802"/>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2" name="Arc 55"/>
            <p:cNvSpPr>
              <a:spLocks/>
            </p:cNvSpPr>
            <p:nvPr/>
          </p:nvSpPr>
          <p:spPr bwMode="auto">
            <a:xfrm>
              <a:off x="6464300" y="3817168"/>
              <a:ext cx="793750" cy="338138"/>
            </a:xfrm>
            <a:custGeom>
              <a:avLst/>
              <a:gdLst>
                <a:gd name="T0" fmla="*/ 2147483647 w 19383"/>
                <a:gd name="T1" fmla="*/ 2147483647 h 20535"/>
                <a:gd name="T2" fmla="*/ 0 w 19383"/>
                <a:gd name="T3" fmla="*/ 2147483647 h 20535"/>
                <a:gd name="T4" fmla="*/ 2147483647 w 19383"/>
                <a:gd name="T5" fmla="*/ 0 h 20535"/>
                <a:gd name="T6" fmla="*/ 0 60000 65536"/>
                <a:gd name="T7" fmla="*/ 0 60000 65536"/>
                <a:gd name="T8" fmla="*/ 0 60000 65536"/>
                <a:gd name="T9" fmla="*/ 0 w 19383"/>
                <a:gd name="T10" fmla="*/ 0 h 20535"/>
                <a:gd name="T11" fmla="*/ 19383 w 19383"/>
                <a:gd name="T12" fmla="*/ 20535 h 20535"/>
              </a:gdLst>
              <a:ahLst/>
              <a:cxnLst>
                <a:cxn ang="T6">
                  <a:pos x="T0" y="T1"/>
                </a:cxn>
                <a:cxn ang="T7">
                  <a:pos x="T2" y="T3"/>
                </a:cxn>
                <a:cxn ang="T8">
                  <a:pos x="T4" y="T5"/>
                </a:cxn>
              </a:cxnLst>
              <a:rect l="T9" t="T10" r="T11" b="T12"/>
              <a:pathLst>
                <a:path w="19383" h="20535" fill="none" extrusionOk="0">
                  <a:moveTo>
                    <a:pt x="12683" y="20534"/>
                  </a:moveTo>
                  <a:cubicBezTo>
                    <a:pt x="7144" y="18727"/>
                    <a:pt x="2570" y="14759"/>
                    <a:pt x="-1" y="9531"/>
                  </a:cubicBezTo>
                </a:path>
                <a:path w="19383" h="20535" stroke="0" extrusionOk="0">
                  <a:moveTo>
                    <a:pt x="12683" y="20534"/>
                  </a:moveTo>
                  <a:cubicBezTo>
                    <a:pt x="7144" y="18727"/>
                    <a:pt x="2570" y="14759"/>
                    <a:pt x="-1" y="9531"/>
                  </a:cubicBezTo>
                  <a:lnTo>
                    <a:pt x="19383" y="0"/>
                  </a:lnTo>
                  <a:lnTo>
                    <a:pt x="12683" y="20534"/>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3" name="Freeform 56"/>
            <p:cNvSpPr>
              <a:spLocks/>
            </p:cNvSpPr>
            <p:nvPr/>
          </p:nvSpPr>
          <p:spPr bwMode="auto">
            <a:xfrm>
              <a:off x="6940550" y="4147368"/>
              <a:ext cx="1350963" cy="185738"/>
            </a:xfrm>
            <a:custGeom>
              <a:avLst/>
              <a:gdLst>
                <a:gd name="T0" fmla="*/ 0 w 962"/>
                <a:gd name="T1" fmla="*/ 0 h 134"/>
                <a:gd name="T2" fmla="*/ 2147483647 w 962"/>
                <a:gd name="T3" fmla="*/ 2147483647 h 134"/>
                <a:gd name="T4" fmla="*/ 2147483647 w 962"/>
                <a:gd name="T5" fmla="*/ 2147483647 h 134"/>
                <a:gd name="T6" fmla="*/ 2147483647 w 962"/>
                <a:gd name="T7" fmla="*/ 2147483647 h 134"/>
                <a:gd name="T8" fmla="*/ 2147483647 w 962"/>
                <a:gd name="T9" fmla="*/ 2147483647 h 134"/>
                <a:gd name="T10" fmla="*/ 0 60000 65536"/>
                <a:gd name="T11" fmla="*/ 0 60000 65536"/>
                <a:gd name="T12" fmla="*/ 0 60000 65536"/>
                <a:gd name="T13" fmla="*/ 0 60000 65536"/>
                <a:gd name="T14" fmla="*/ 0 60000 65536"/>
                <a:gd name="T15" fmla="*/ 0 w 962"/>
                <a:gd name="T16" fmla="*/ 0 h 134"/>
                <a:gd name="T17" fmla="*/ 962 w 962"/>
                <a:gd name="T18" fmla="*/ 134 h 134"/>
              </a:gdLst>
              <a:ahLst/>
              <a:cxnLst>
                <a:cxn ang="T10">
                  <a:pos x="T0" y="T1"/>
                </a:cxn>
                <a:cxn ang="T11">
                  <a:pos x="T2" y="T3"/>
                </a:cxn>
                <a:cxn ang="T12">
                  <a:pos x="T4" y="T5"/>
                </a:cxn>
                <a:cxn ang="T13">
                  <a:pos x="T6" y="T7"/>
                </a:cxn>
                <a:cxn ang="T14">
                  <a:pos x="T8" y="T9"/>
                </a:cxn>
              </a:cxnLst>
              <a:rect l="T15" t="T16" r="T17" b="T18"/>
              <a:pathLst>
                <a:path w="962" h="134">
                  <a:moveTo>
                    <a:pt x="0" y="0"/>
                  </a:moveTo>
                  <a:cubicBezTo>
                    <a:pt x="160" y="19"/>
                    <a:pt x="321" y="39"/>
                    <a:pt x="449" y="55"/>
                  </a:cubicBezTo>
                  <a:cubicBezTo>
                    <a:pt x="577" y="71"/>
                    <a:pt x="691" y="85"/>
                    <a:pt x="765" y="94"/>
                  </a:cubicBezTo>
                  <a:cubicBezTo>
                    <a:pt x="839" y="103"/>
                    <a:pt x="858" y="103"/>
                    <a:pt x="891" y="110"/>
                  </a:cubicBezTo>
                  <a:cubicBezTo>
                    <a:pt x="924" y="117"/>
                    <a:pt x="943" y="125"/>
                    <a:pt x="962" y="134"/>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74" name="Freeform 57"/>
            <p:cNvSpPr>
              <a:spLocks/>
            </p:cNvSpPr>
            <p:nvPr/>
          </p:nvSpPr>
          <p:spPr bwMode="auto">
            <a:xfrm rot="21429554" flipV="1">
              <a:off x="6962775" y="5077643"/>
              <a:ext cx="1352550" cy="185738"/>
            </a:xfrm>
            <a:custGeom>
              <a:avLst/>
              <a:gdLst>
                <a:gd name="T0" fmla="*/ 0 w 962"/>
                <a:gd name="T1" fmla="*/ 0 h 134"/>
                <a:gd name="T2" fmla="*/ 2147483647 w 962"/>
                <a:gd name="T3" fmla="*/ 2147483647 h 134"/>
                <a:gd name="T4" fmla="*/ 2147483647 w 962"/>
                <a:gd name="T5" fmla="*/ 2147483647 h 134"/>
                <a:gd name="T6" fmla="*/ 2147483647 w 962"/>
                <a:gd name="T7" fmla="*/ 2147483647 h 134"/>
                <a:gd name="T8" fmla="*/ 2147483647 w 962"/>
                <a:gd name="T9" fmla="*/ 2147483647 h 134"/>
                <a:gd name="T10" fmla="*/ 0 60000 65536"/>
                <a:gd name="T11" fmla="*/ 0 60000 65536"/>
                <a:gd name="T12" fmla="*/ 0 60000 65536"/>
                <a:gd name="T13" fmla="*/ 0 60000 65536"/>
                <a:gd name="T14" fmla="*/ 0 60000 65536"/>
                <a:gd name="T15" fmla="*/ 0 w 962"/>
                <a:gd name="T16" fmla="*/ 0 h 134"/>
                <a:gd name="T17" fmla="*/ 962 w 962"/>
                <a:gd name="T18" fmla="*/ 134 h 134"/>
              </a:gdLst>
              <a:ahLst/>
              <a:cxnLst>
                <a:cxn ang="T10">
                  <a:pos x="T0" y="T1"/>
                </a:cxn>
                <a:cxn ang="T11">
                  <a:pos x="T2" y="T3"/>
                </a:cxn>
                <a:cxn ang="T12">
                  <a:pos x="T4" y="T5"/>
                </a:cxn>
                <a:cxn ang="T13">
                  <a:pos x="T6" y="T7"/>
                </a:cxn>
                <a:cxn ang="T14">
                  <a:pos x="T8" y="T9"/>
                </a:cxn>
              </a:cxnLst>
              <a:rect l="T15" t="T16" r="T17" b="T18"/>
              <a:pathLst>
                <a:path w="962" h="134">
                  <a:moveTo>
                    <a:pt x="0" y="0"/>
                  </a:moveTo>
                  <a:cubicBezTo>
                    <a:pt x="160" y="19"/>
                    <a:pt x="321" y="39"/>
                    <a:pt x="449" y="55"/>
                  </a:cubicBezTo>
                  <a:cubicBezTo>
                    <a:pt x="577" y="71"/>
                    <a:pt x="691" y="85"/>
                    <a:pt x="765" y="94"/>
                  </a:cubicBezTo>
                  <a:cubicBezTo>
                    <a:pt x="839" y="103"/>
                    <a:pt x="858" y="103"/>
                    <a:pt x="891" y="110"/>
                  </a:cubicBezTo>
                  <a:cubicBezTo>
                    <a:pt x="924" y="117"/>
                    <a:pt x="943" y="125"/>
                    <a:pt x="962" y="134"/>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75" name="Arc 58"/>
            <p:cNvSpPr>
              <a:spLocks/>
            </p:cNvSpPr>
            <p:nvPr/>
          </p:nvSpPr>
          <p:spPr bwMode="auto">
            <a:xfrm flipV="1">
              <a:off x="6454775" y="5291956"/>
              <a:ext cx="788988" cy="338137"/>
            </a:xfrm>
            <a:custGeom>
              <a:avLst/>
              <a:gdLst>
                <a:gd name="T0" fmla="*/ 2147483647 w 19383"/>
                <a:gd name="T1" fmla="*/ 2147483647 h 20535"/>
                <a:gd name="T2" fmla="*/ 0 w 19383"/>
                <a:gd name="T3" fmla="*/ 2147483647 h 20535"/>
                <a:gd name="T4" fmla="*/ 2147483647 w 19383"/>
                <a:gd name="T5" fmla="*/ 0 h 20535"/>
                <a:gd name="T6" fmla="*/ 0 60000 65536"/>
                <a:gd name="T7" fmla="*/ 0 60000 65536"/>
                <a:gd name="T8" fmla="*/ 0 60000 65536"/>
                <a:gd name="T9" fmla="*/ 0 w 19383"/>
                <a:gd name="T10" fmla="*/ 0 h 20535"/>
                <a:gd name="T11" fmla="*/ 19383 w 19383"/>
                <a:gd name="T12" fmla="*/ 20535 h 20535"/>
              </a:gdLst>
              <a:ahLst/>
              <a:cxnLst>
                <a:cxn ang="T6">
                  <a:pos x="T0" y="T1"/>
                </a:cxn>
                <a:cxn ang="T7">
                  <a:pos x="T2" y="T3"/>
                </a:cxn>
                <a:cxn ang="T8">
                  <a:pos x="T4" y="T5"/>
                </a:cxn>
              </a:cxnLst>
              <a:rect l="T9" t="T10" r="T11" b="T12"/>
              <a:pathLst>
                <a:path w="19383" h="20535" fill="none" extrusionOk="0">
                  <a:moveTo>
                    <a:pt x="12683" y="20534"/>
                  </a:moveTo>
                  <a:cubicBezTo>
                    <a:pt x="7144" y="18727"/>
                    <a:pt x="2570" y="14759"/>
                    <a:pt x="-1" y="9531"/>
                  </a:cubicBezTo>
                </a:path>
                <a:path w="19383" h="20535" stroke="0" extrusionOk="0">
                  <a:moveTo>
                    <a:pt x="12683" y="20534"/>
                  </a:moveTo>
                  <a:cubicBezTo>
                    <a:pt x="7144" y="18727"/>
                    <a:pt x="2570" y="14759"/>
                    <a:pt x="-1" y="9531"/>
                  </a:cubicBezTo>
                  <a:lnTo>
                    <a:pt x="19383" y="0"/>
                  </a:lnTo>
                  <a:lnTo>
                    <a:pt x="12683" y="20534"/>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6" name="Arc 59"/>
            <p:cNvSpPr>
              <a:spLocks/>
            </p:cNvSpPr>
            <p:nvPr/>
          </p:nvSpPr>
          <p:spPr bwMode="auto">
            <a:xfrm rot="5386920">
              <a:off x="975520" y="4575199"/>
              <a:ext cx="2532062" cy="225425"/>
            </a:xfrm>
            <a:custGeom>
              <a:avLst/>
              <a:gdLst>
                <a:gd name="T0" fmla="*/ 0 w 40634"/>
                <a:gd name="T1" fmla="*/ 2147483647 h 21600"/>
                <a:gd name="T2" fmla="*/ 2147483647 w 40634"/>
                <a:gd name="T3" fmla="*/ 2147483647 h 21600"/>
                <a:gd name="T4" fmla="*/ 2147483647 w 40634"/>
                <a:gd name="T5" fmla="*/ 2147483647 h 21600"/>
                <a:gd name="T6" fmla="*/ 0 60000 65536"/>
                <a:gd name="T7" fmla="*/ 0 60000 65536"/>
                <a:gd name="T8" fmla="*/ 0 60000 65536"/>
                <a:gd name="T9" fmla="*/ 0 w 40634"/>
                <a:gd name="T10" fmla="*/ 0 h 21600"/>
                <a:gd name="T11" fmla="*/ 40634 w 40634"/>
                <a:gd name="T12" fmla="*/ 21600 h 21600"/>
              </a:gdLst>
              <a:ahLst/>
              <a:cxnLst>
                <a:cxn ang="T6">
                  <a:pos x="T0" y="T1"/>
                </a:cxn>
                <a:cxn ang="T7">
                  <a:pos x="T2" y="T3"/>
                </a:cxn>
                <a:cxn ang="T8">
                  <a:pos x="T4" y="T5"/>
                </a:cxn>
              </a:cxnLst>
              <a:rect l="T9" t="T10" r="T11" b="T12"/>
              <a:pathLst>
                <a:path w="40634" h="21600" fill="none" extrusionOk="0">
                  <a:moveTo>
                    <a:pt x="-1" y="14300"/>
                  </a:moveTo>
                  <a:cubicBezTo>
                    <a:pt x="3079" y="5721"/>
                    <a:pt x="11213" y="-1"/>
                    <a:pt x="20329" y="0"/>
                  </a:cubicBezTo>
                  <a:cubicBezTo>
                    <a:pt x="29418" y="0"/>
                    <a:pt x="37534" y="5689"/>
                    <a:pt x="40634" y="14233"/>
                  </a:cubicBezTo>
                </a:path>
                <a:path w="40634" h="21600" stroke="0" extrusionOk="0">
                  <a:moveTo>
                    <a:pt x="-1" y="14300"/>
                  </a:moveTo>
                  <a:cubicBezTo>
                    <a:pt x="3079" y="5721"/>
                    <a:pt x="11213" y="-1"/>
                    <a:pt x="20329" y="0"/>
                  </a:cubicBezTo>
                  <a:cubicBezTo>
                    <a:pt x="29418" y="0"/>
                    <a:pt x="37534" y="5689"/>
                    <a:pt x="40634" y="14233"/>
                  </a:cubicBezTo>
                  <a:lnTo>
                    <a:pt x="20329" y="21600"/>
                  </a:lnTo>
                  <a:lnTo>
                    <a:pt x="-1" y="14300"/>
                  </a:lnTo>
                  <a:close/>
                </a:path>
              </a:pathLst>
            </a:custGeom>
            <a:gradFill rotWithShape="0">
              <a:gsLst>
                <a:gs pos="0">
                  <a:srgbClr val="66FFFF"/>
                </a:gs>
                <a:gs pos="100000">
                  <a:srgbClr val="44AAAA"/>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9477" name="Arc 60"/>
            <p:cNvSpPr>
              <a:spLocks/>
            </p:cNvSpPr>
            <p:nvPr/>
          </p:nvSpPr>
          <p:spPr bwMode="auto">
            <a:xfrm rot="5386920" flipV="1">
              <a:off x="789781" y="4589487"/>
              <a:ext cx="2511425" cy="211138"/>
            </a:xfrm>
            <a:custGeom>
              <a:avLst/>
              <a:gdLst>
                <a:gd name="T0" fmla="*/ 0 w 40187"/>
                <a:gd name="T1" fmla="*/ 2147483647 h 21600"/>
                <a:gd name="T2" fmla="*/ 2147483647 w 40187"/>
                <a:gd name="T3" fmla="*/ 2147483647 h 21600"/>
                <a:gd name="T4" fmla="*/ 2147483647 w 40187"/>
                <a:gd name="T5" fmla="*/ 2147483647 h 21600"/>
                <a:gd name="T6" fmla="*/ 0 60000 65536"/>
                <a:gd name="T7" fmla="*/ 0 60000 65536"/>
                <a:gd name="T8" fmla="*/ 0 60000 65536"/>
                <a:gd name="T9" fmla="*/ 0 w 40187"/>
                <a:gd name="T10" fmla="*/ 0 h 21600"/>
                <a:gd name="T11" fmla="*/ 40187 w 40187"/>
                <a:gd name="T12" fmla="*/ 21600 h 21600"/>
              </a:gdLst>
              <a:ahLst/>
              <a:cxnLst>
                <a:cxn ang="T6">
                  <a:pos x="T0" y="T1"/>
                </a:cxn>
                <a:cxn ang="T7">
                  <a:pos x="T2" y="T3"/>
                </a:cxn>
                <a:cxn ang="T8">
                  <a:pos x="T4" y="T5"/>
                </a:cxn>
              </a:cxnLst>
              <a:rect l="T9" t="T10" r="T11" b="T12"/>
              <a:pathLst>
                <a:path w="40187" h="21600" fill="none" extrusionOk="0">
                  <a:moveTo>
                    <a:pt x="-1" y="13158"/>
                  </a:moveTo>
                  <a:cubicBezTo>
                    <a:pt x="3386" y="5180"/>
                    <a:pt x="11214" y="-1"/>
                    <a:pt x="19882" y="0"/>
                  </a:cubicBezTo>
                  <a:cubicBezTo>
                    <a:pt x="28971" y="0"/>
                    <a:pt x="37087" y="5689"/>
                    <a:pt x="40187" y="14233"/>
                  </a:cubicBezTo>
                </a:path>
                <a:path w="40187" h="21600" stroke="0" extrusionOk="0">
                  <a:moveTo>
                    <a:pt x="-1" y="13158"/>
                  </a:moveTo>
                  <a:cubicBezTo>
                    <a:pt x="3386" y="5180"/>
                    <a:pt x="11214" y="-1"/>
                    <a:pt x="19882" y="0"/>
                  </a:cubicBezTo>
                  <a:cubicBezTo>
                    <a:pt x="28971" y="0"/>
                    <a:pt x="37087" y="5689"/>
                    <a:pt x="40187" y="14233"/>
                  </a:cubicBezTo>
                  <a:lnTo>
                    <a:pt x="19882" y="21600"/>
                  </a:lnTo>
                  <a:lnTo>
                    <a:pt x="-1" y="13158"/>
                  </a:lnTo>
                  <a:close/>
                </a:path>
              </a:pathLst>
            </a:custGeom>
            <a:gradFill rotWithShape="0">
              <a:gsLst>
                <a:gs pos="0">
                  <a:srgbClr val="66FFFF"/>
                </a:gs>
                <a:gs pos="100000">
                  <a:srgbClr val="47B2B2"/>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9478" name="Rectangle 61"/>
            <p:cNvSpPr>
              <a:spLocks noChangeArrowheads="1"/>
            </p:cNvSpPr>
            <p:nvPr/>
          </p:nvSpPr>
          <p:spPr bwMode="auto">
            <a:xfrm rot="5386920">
              <a:off x="894557" y="4613299"/>
              <a:ext cx="2506662" cy="130175"/>
            </a:xfrm>
            <a:prstGeom prst="rect">
              <a:avLst/>
            </a:prstGeom>
            <a:gradFill rotWithShape="0">
              <a:gsLst>
                <a:gs pos="0">
                  <a:srgbClr val="52CCCC"/>
                </a:gs>
                <a:gs pos="50000">
                  <a:srgbClr val="66FFFF"/>
                </a:gs>
                <a:gs pos="100000">
                  <a:srgbClr val="52CCCC"/>
                </a:gs>
              </a:gsLst>
              <a:lin ang="5400000" scaled="1"/>
            </a:gradFill>
            <a:ln w="95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479" name="Line 62"/>
            <p:cNvSpPr>
              <a:spLocks noChangeShapeType="1"/>
            </p:cNvSpPr>
            <p:nvPr/>
          </p:nvSpPr>
          <p:spPr bwMode="auto">
            <a:xfrm rot="68555">
              <a:off x="2081213" y="3432993"/>
              <a:ext cx="1412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0" name="Line 63"/>
            <p:cNvSpPr>
              <a:spLocks noChangeShapeType="1"/>
            </p:cNvSpPr>
            <p:nvPr/>
          </p:nvSpPr>
          <p:spPr bwMode="auto">
            <a:xfrm rot="68555" flipV="1">
              <a:off x="2066925" y="5920606"/>
              <a:ext cx="142875"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1" name="Arc 64"/>
            <p:cNvSpPr>
              <a:spLocks/>
            </p:cNvSpPr>
            <p:nvPr/>
          </p:nvSpPr>
          <p:spPr bwMode="auto">
            <a:xfrm rot="5386920">
              <a:off x="983457" y="4567262"/>
              <a:ext cx="2509837" cy="219075"/>
            </a:xfrm>
            <a:custGeom>
              <a:avLst/>
              <a:gdLst>
                <a:gd name="T0" fmla="*/ 0 w 40634"/>
                <a:gd name="T1" fmla="*/ 2147483647 h 21600"/>
                <a:gd name="T2" fmla="*/ 2147483647 w 40634"/>
                <a:gd name="T3" fmla="*/ 2147483647 h 21600"/>
                <a:gd name="T4" fmla="*/ 2147483647 w 40634"/>
                <a:gd name="T5" fmla="*/ 2147483647 h 21600"/>
                <a:gd name="T6" fmla="*/ 0 60000 65536"/>
                <a:gd name="T7" fmla="*/ 0 60000 65536"/>
                <a:gd name="T8" fmla="*/ 0 60000 65536"/>
                <a:gd name="T9" fmla="*/ 0 w 40634"/>
                <a:gd name="T10" fmla="*/ 0 h 21600"/>
                <a:gd name="T11" fmla="*/ 40634 w 40634"/>
                <a:gd name="T12" fmla="*/ 21600 h 21600"/>
              </a:gdLst>
              <a:ahLst/>
              <a:cxnLst>
                <a:cxn ang="T6">
                  <a:pos x="T0" y="T1"/>
                </a:cxn>
                <a:cxn ang="T7">
                  <a:pos x="T2" y="T3"/>
                </a:cxn>
                <a:cxn ang="T8">
                  <a:pos x="T4" y="T5"/>
                </a:cxn>
              </a:cxnLst>
              <a:rect l="T9" t="T10" r="T11" b="T12"/>
              <a:pathLst>
                <a:path w="40634" h="21600" fill="none" extrusionOk="0">
                  <a:moveTo>
                    <a:pt x="-1" y="14300"/>
                  </a:moveTo>
                  <a:cubicBezTo>
                    <a:pt x="3079" y="5721"/>
                    <a:pt x="11213" y="-1"/>
                    <a:pt x="20329" y="0"/>
                  </a:cubicBezTo>
                  <a:cubicBezTo>
                    <a:pt x="29418" y="0"/>
                    <a:pt x="37534" y="5689"/>
                    <a:pt x="40634" y="14233"/>
                  </a:cubicBezTo>
                </a:path>
                <a:path w="40634" h="21600" stroke="0" extrusionOk="0">
                  <a:moveTo>
                    <a:pt x="-1" y="14300"/>
                  </a:moveTo>
                  <a:cubicBezTo>
                    <a:pt x="3079" y="5721"/>
                    <a:pt x="11213" y="-1"/>
                    <a:pt x="20329" y="0"/>
                  </a:cubicBezTo>
                  <a:cubicBezTo>
                    <a:pt x="29418" y="0"/>
                    <a:pt x="37534" y="5689"/>
                    <a:pt x="40634" y="14233"/>
                  </a:cubicBezTo>
                  <a:lnTo>
                    <a:pt x="20329" y="21600"/>
                  </a:lnTo>
                  <a:lnTo>
                    <a:pt x="-1" y="1430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82" name="Arc 65"/>
            <p:cNvSpPr>
              <a:spLocks/>
            </p:cNvSpPr>
            <p:nvPr/>
          </p:nvSpPr>
          <p:spPr bwMode="auto">
            <a:xfrm rot="5386920" flipV="1">
              <a:off x="800100" y="4571231"/>
              <a:ext cx="2506663" cy="204787"/>
            </a:xfrm>
            <a:custGeom>
              <a:avLst/>
              <a:gdLst>
                <a:gd name="T0" fmla="*/ 0 w 40187"/>
                <a:gd name="T1" fmla="*/ 2147483647 h 21600"/>
                <a:gd name="T2" fmla="*/ 2147483647 w 40187"/>
                <a:gd name="T3" fmla="*/ 2147483647 h 21600"/>
                <a:gd name="T4" fmla="*/ 2147483647 w 40187"/>
                <a:gd name="T5" fmla="*/ 2147483647 h 21600"/>
                <a:gd name="T6" fmla="*/ 0 60000 65536"/>
                <a:gd name="T7" fmla="*/ 0 60000 65536"/>
                <a:gd name="T8" fmla="*/ 0 60000 65536"/>
                <a:gd name="T9" fmla="*/ 0 w 40187"/>
                <a:gd name="T10" fmla="*/ 0 h 21600"/>
                <a:gd name="T11" fmla="*/ 40187 w 40187"/>
                <a:gd name="T12" fmla="*/ 21600 h 21600"/>
              </a:gdLst>
              <a:ahLst/>
              <a:cxnLst>
                <a:cxn ang="T6">
                  <a:pos x="T0" y="T1"/>
                </a:cxn>
                <a:cxn ang="T7">
                  <a:pos x="T2" y="T3"/>
                </a:cxn>
                <a:cxn ang="T8">
                  <a:pos x="T4" y="T5"/>
                </a:cxn>
              </a:cxnLst>
              <a:rect l="T9" t="T10" r="T11" b="T12"/>
              <a:pathLst>
                <a:path w="40187" h="21600" fill="none" extrusionOk="0">
                  <a:moveTo>
                    <a:pt x="-1" y="13158"/>
                  </a:moveTo>
                  <a:cubicBezTo>
                    <a:pt x="3386" y="5180"/>
                    <a:pt x="11214" y="-1"/>
                    <a:pt x="19882" y="0"/>
                  </a:cubicBezTo>
                  <a:cubicBezTo>
                    <a:pt x="28971" y="0"/>
                    <a:pt x="37087" y="5689"/>
                    <a:pt x="40187" y="14233"/>
                  </a:cubicBezTo>
                </a:path>
                <a:path w="40187" h="21600" stroke="0" extrusionOk="0">
                  <a:moveTo>
                    <a:pt x="-1" y="13158"/>
                  </a:moveTo>
                  <a:cubicBezTo>
                    <a:pt x="3386" y="5180"/>
                    <a:pt x="11214" y="-1"/>
                    <a:pt x="19882" y="0"/>
                  </a:cubicBezTo>
                  <a:cubicBezTo>
                    <a:pt x="28971" y="0"/>
                    <a:pt x="37087" y="5689"/>
                    <a:pt x="40187" y="14233"/>
                  </a:cubicBezTo>
                  <a:lnTo>
                    <a:pt x="19882" y="21600"/>
                  </a:lnTo>
                  <a:lnTo>
                    <a:pt x="-1" y="13158"/>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83" name="WordArt 69"/>
            <p:cNvSpPr>
              <a:spLocks noChangeArrowheads="1" noChangeShapeType="1" noTextEdit="1"/>
            </p:cNvSpPr>
            <p:nvPr/>
          </p:nvSpPr>
          <p:spPr bwMode="auto">
            <a:xfrm>
              <a:off x="3347603" y="5008164"/>
              <a:ext cx="89225" cy="180975"/>
            </a:xfrm>
            <a:prstGeom prst="rect">
              <a:avLst/>
            </a:prstGeom>
          </p:spPr>
          <p:txBody>
            <a:bodyPr wrap="none" fromWordArt="1">
              <a:prstTxWarp prst="textPlain">
                <a:avLst>
                  <a:gd name="adj" fmla="val 50000"/>
                </a:avLst>
              </a:prstTxWarp>
            </a:bodyPr>
            <a:lstStyle/>
            <a:p>
              <a:pPr algn="ctr"/>
              <a:r>
                <a:rPr lang="en-US" altLang="zh-CN" sz="3600" kern="10">
                  <a:ln w="9525">
                    <a:solidFill>
                      <a:srgbClr val="006600"/>
                    </a:solidFill>
                    <a:round/>
                    <a:headEnd/>
                    <a:tailEnd/>
                  </a:ln>
                  <a:solidFill>
                    <a:srgbClr val="006600"/>
                  </a:solidFill>
                  <a:latin typeface="宋体"/>
                  <a:ea typeface="宋体"/>
                </a:rPr>
                <a:t>0</a:t>
              </a:r>
              <a:endParaRPr lang="zh-CN" altLang="en-US" sz="3600" kern="10">
                <a:ln w="9525">
                  <a:solidFill>
                    <a:srgbClr val="006600"/>
                  </a:solidFill>
                  <a:round/>
                  <a:headEnd/>
                  <a:tailEnd/>
                </a:ln>
                <a:solidFill>
                  <a:srgbClr val="006600"/>
                </a:solidFill>
                <a:latin typeface="宋体"/>
                <a:ea typeface="宋体"/>
              </a:endParaRPr>
            </a:p>
          </p:txBody>
        </p:sp>
        <p:sp>
          <p:nvSpPr>
            <p:cNvPr id="19484" name="WordArt 70"/>
            <p:cNvSpPr>
              <a:spLocks noChangeArrowheads="1" noChangeShapeType="1" noTextEdit="1"/>
            </p:cNvSpPr>
            <p:nvPr/>
          </p:nvSpPr>
          <p:spPr bwMode="auto">
            <a:xfrm>
              <a:off x="3169154" y="4822639"/>
              <a:ext cx="178449" cy="278289"/>
            </a:xfrm>
            <a:prstGeom prst="rect">
              <a:avLst/>
            </a:prstGeom>
          </p:spPr>
          <p:txBody>
            <a:bodyPr wrap="none" fromWordArt="1">
              <a:prstTxWarp prst="textPlain">
                <a:avLst>
                  <a:gd name="adj" fmla="val 57949"/>
                </a:avLst>
              </a:prstTxWarp>
            </a:bodyPr>
            <a:lstStyle/>
            <a:p>
              <a:pPr algn="ctr"/>
              <a:r>
                <a:rPr lang="en-US" altLang="zh-CN" sz="3600" i="1" kern="10">
                  <a:ln w="9525">
                    <a:solidFill>
                      <a:srgbClr val="006600"/>
                    </a:solidFill>
                    <a:round/>
                    <a:headEnd/>
                    <a:tailEnd/>
                  </a:ln>
                  <a:solidFill>
                    <a:srgbClr val="006600"/>
                  </a:solidFill>
                  <a:latin typeface="Symbol"/>
                </a:rPr>
                <a:t>q</a:t>
              </a:r>
              <a:endParaRPr lang="zh-CN" altLang="en-US" sz="3600" i="1" kern="10">
                <a:ln w="9525">
                  <a:solidFill>
                    <a:srgbClr val="006600"/>
                  </a:solidFill>
                  <a:round/>
                  <a:headEnd/>
                  <a:tailEnd/>
                </a:ln>
                <a:solidFill>
                  <a:srgbClr val="006600"/>
                </a:solidFill>
                <a:latin typeface="Symbol"/>
              </a:endParaRPr>
            </a:p>
          </p:txBody>
        </p:sp>
        <p:sp>
          <p:nvSpPr>
            <p:cNvPr id="19485" name="WordArt 71"/>
            <p:cNvSpPr>
              <a:spLocks noChangeArrowheads="1" noChangeShapeType="1" noTextEdit="1"/>
            </p:cNvSpPr>
            <p:nvPr/>
          </p:nvSpPr>
          <p:spPr bwMode="auto">
            <a:xfrm>
              <a:off x="757885" y="3828810"/>
              <a:ext cx="269875" cy="344487"/>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FF0000"/>
                    </a:solidFill>
                    <a:round/>
                    <a:headEnd/>
                    <a:tailEnd/>
                  </a:ln>
                  <a:solidFill>
                    <a:srgbClr val="FF0000"/>
                  </a:solidFill>
                  <a:latin typeface="Symbol"/>
                </a:rPr>
                <a:t>l</a:t>
              </a:r>
              <a:endParaRPr lang="zh-CN" altLang="en-US" sz="3600" b="1" i="1" kern="10">
                <a:ln w="9525">
                  <a:solidFill>
                    <a:srgbClr val="FF0000"/>
                  </a:solidFill>
                  <a:round/>
                  <a:headEnd/>
                  <a:tailEnd/>
                </a:ln>
                <a:solidFill>
                  <a:srgbClr val="FF0000"/>
                </a:solidFill>
                <a:latin typeface="Symbol"/>
              </a:endParaRPr>
            </a:p>
          </p:txBody>
        </p:sp>
        <p:sp>
          <p:nvSpPr>
            <p:cNvPr id="19486" name="Line 72"/>
            <p:cNvSpPr>
              <a:spLocks noChangeShapeType="1"/>
            </p:cNvSpPr>
            <p:nvPr/>
          </p:nvSpPr>
          <p:spPr bwMode="auto">
            <a:xfrm>
              <a:off x="1654175" y="5693593"/>
              <a:ext cx="301625" cy="0"/>
            </a:xfrm>
            <a:prstGeom prst="line">
              <a:avLst/>
            </a:prstGeom>
            <a:noFill/>
            <a:ln w="285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7" name="Line 73"/>
            <p:cNvSpPr>
              <a:spLocks noChangeShapeType="1"/>
            </p:cNvSpPr>
            <p:nvPr/>
          </p:nvSpPr>
          <p:spPr bwMode="auto">
            <a:xfrm>
              <a:off x="1681163" y="3628256"/>
              <a:ext cx="301625" cy="0"/>
            </a:xfrm>
            <a:prstGeom prst="line">
              <a:avLst/>
            </a:prstGeom>
            <a:noFill/>
            <a:ln w="285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8" name="WordArt 74"/>
            <p:cNvSpPr>
              <a:spLocks noChangeArrowheads="1" noChangeShapeType="1" noTextEdit="1"/>
            </p:cNvSpPr>
            <p:nvPr/>
          </p:nvSpPr>
          <p:spPr bwMode="auto">
            <a:xfrm>
              <a:off x="1495425" y="4194993"/>
              <a:ext cx="282575" cy="233363"/>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a:cs typeface="Times New Roman"/>
                </a:rPr>
                <a:t>D</a:t>
              </a:r>
              <a:endParaRPr lang="zh-CN" altLang="en-US" sz="3600" b="1" i="1" kern="10">
                <a:ln w="9525">
                  <a:solidFill>
                    <a:schemeClr val="tx2"/>
                  </a:solidFill>
                  <a:round/>
                  <a:headEnd/>
                  <a:tailEnd/>
                </a:ln>
                <a:solidFill>
                  <a:schemeClr val="tx2"/>
                </a:solidFill>
                <a:latin typeface="Times New Roman"/>
                <a:cs typeface="Times New Roman"/>
              </a:endParaRPr>
            </a:p>
          </p:txBody>
        </p:sp>
        <p:sp>
          <p:nvSpPr>
            <p:cNvPr id="19489" name="Line 75"/>
            <p:cNvSpPr>
              <a:spLocks noChangeShapeType="1"/>
            </p:cNvSpPr>
            <p:nvPr/>
          </p:nvSpPr>
          <p:spPr bwMode="auto">
            <a:xfrm>
              <a:off x="1879600" y="3572693"/>
              <a:ext cx="0" cy="2120900"/>
            </a:xfrm>
            <a:prstGeom prst="line">
              <a:avLst/>
            </a:prstGeom>
            <a:noFill/>
            <a:ln w="28575">
              <a:solidFill>
                <a:srgbClr val="808080"/>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9490" name="Line 76"/>
            <p:cNvSpPr>
              <a:spLocks noChangeShapeType="1"/>
            </p:cNvSpPr>
            <p:nvPr/>
          </p:nvSpPr>
          <p:spPr bwMode="auto">
            <a:xfrm>
              <a:off x="2168525" y="6082531"/>
              <a:ext cx="0" cy="463550"/>
            </a:xfrm>
            <a:prstGeom prst="line">
              <a:avLst/>
            </a:prstGeom>
            <a:noFill/>
            <a:ln w="285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1" name="Line 77"/>
            <p:cNvSpPr>
              <a:spLocks noChangeShapeType="1"/>
            </p:cNvSpPr>
            <p:nvPr/>
          </p:nvSpPr>
          <p:spPr bwMode="auto">
            <a:xfrm>
              <a:off x="5264150" y="6058718"/>
              <a:ext cx="0" cy="481013"/>
            </a:xfrm>
            <a:prstGeom prst="line">
              <a:avLst/>
            </a:prstGeom>
            <a:noFill/>
            <a:ln w="285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2" name="Line 78"/>
            <p:cNvSpPr>
              <a:spLocks noChangeShapeType="1"/>
            </p:cNvSpPr>
            <p:nvPr/>
          </p:nvSpPr>
          <p:spPr bwMode="auto">
            <a:xfrm flipH="1">
              <a:off x="2144713" y="6420668"/>
              <a:ext cx="1252537" cy="0"/>
            </a:xfrm>
            <a:prstGeom prst="line">
              <a:avLst/>
            </a:prstGeom>
            <a:noFill/>
            <a:ln w="28575">
              <a:solidFill>
                <a:srgbClr val="80808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9493" name="WordArt 79"/>
            <p:cNvSpPr>
              <a:spLocks noChangeArrowheads="1" noChangeShapeType="1" noTextEdit="1"/>
            </p:cNvSpPr>
            <p:nvPr/>
          </p:nvSpPr>
          <p:spPr bwMode="auto">
            <a:xfrm>
              <a:off x="3562350" y="6284143"/>
              <a:ext cx="211138" cy="355600"/>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f</a:t>
              </a:r>
              <a:endParaRPr lang="zh-CN" altLang="en-US" sz="3600" b="1" i="1" kern="10">
                <a:ln w="9525">
                  <a:solidFill>
                    <a:schemeClr val="tx1"/>
                  </a:solidFill>
                  <a:round/>
                  <a:headEnd/>
                  <a:tailEnd/>
                </a:ln>
                <a:latin typeface="Times New Roman"/>
                <a:cs typeface="Times New Roman"/>
              </a:endParaRPr>
            </a:p>
          </p:txBody>
        </p:sp>
        <p:sp>
          <p:nvSpPr>
            <p:cNvPr id="19494" name="Line 80"/>
            <p:cNvSpPr>
              <a:spLocks noChangeShapeType="1"/>
            </p:cNvSpPr>
            <p:nvPr/>
          </p:nvSpPr>
          <p:spPr bwMode="auto">
            <a:xfrm>
              <a:off x="8380413" y="4979218"/>
              <a:ext cx="0" cy="127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5" name="Line 81"/>
            <p:cNvSpPr>
              <a:spLocks noChangeShapeType="1"/>
            </p:cNvSpPr>
            <p:nvPr/>
          </p:nvSpPr>
          <p:spPr bwMode="auto">
            <a:xfrm>
              <a:off x="8120063" y="4669656"/>
              <a:ext cx="0" cy="1077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6" name="Line 82"/>
            <p:cNvSpPr>
              <a:spLocks noChangeShapeType="1"/>
            </p:cNvSpPr>
            <p:nvPr/>
          </p:nvSpPr>
          <p:spPr bwMode="auto">
            <a:xfrm>
              <a:off x="6389688" y="6195243"/>
              <a:ext cx="725487" cy="0"/>
            </a:xfrm>
            <a:prstGeom prst="line">
              <a:avLst/>
            </a:prstGeom>
            <a:noFill/>
            <a:ln w="28575">
              <a:solidFill>
                <a:srgbClr val="80808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19497" name="Line 83"/>
            <p:cNvSpPr>
              <a:spLocks noChangeShapeType="1"/>
            </p:cNvSpPr>
            <p:nvPr/>
          </p:nvSpPr>
          <p:spPr bwMode="auto">
            <a:xfrm>
              <a:off x="7705725" y="5682481"/>
              <a:ext cx="401638" cy="0"/>
            </a:xfrm>
            <a:prstGeom prst="line">
              <a:avLst/>
            </a:prstGeom>
            <a:noFill/>
            <a:ln w="28575">
              <a:solidFill>
                <a:srgbClr val="80808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9498" name="Line 84"/>
            <p:cNvSpPr>
              <a:spLocks noChangeShapeType="1"/>
            </p:cNvSpPr>
            <p:nvPr/>
          </p:nvSpPr>
          <p:spPr bwMode="auto">
            <a:xfrm>
              <a:off x="7656513" y="6173018"/>
              <a:ext cx="725487" cy="0"/>
            </a:xfrm>
            <a:prstGeom prst="line">
              <a:avLst/>
            </a:prstGeom>
            <a:noFill/>
            <a:ln w="28575">
              <a:solidFill>
                <a:srgbClr val="80808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9499" name="Line 85"/>
            <p:cNvSpPr>
              <a:spLocks noChangeShapeType="1"/>
            </p:cNvSpPr>
            <p:nvPr/>
          </p:nvSpPr>
          <p:spPr bwMode="auto">
            <a:xfrm>
              <a:off x="6359525" y="5684068"/>
              <a:ext cx="401638" cy="0"/>
            </a:xfrm>
            <a:prstGeom prst="line">
              <a:avLst/>
            </a:prstGeom>
            <a:noFill/>
            <a:ln w="28575">
              <a:solidFill>
                <a:srgbClr val="80808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19500" name="WordArt 86"/>
            <p:cNvSpPr>
              <a:spLocks noChangeArrowheads="1" noChangeShapeType="1" noTextEdit="1"/>
            </p:cNvSpPr>
            <p:nvPr/>
          </p:nvSpPr>
          <p:spPr bwMode="auto">
            <a:xfrm>
              <a:off x="7218363" y="6026968"/>
              <a:ext cx="152400" cy="295275"/>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FF0000"/>
                    </a:solidFill>
                    <a:round/>
                    <a:headEnd/>
                    <a:tailEnd/>
                  </a:ln>
                  <a:solidFill>
                    <a:srgbClr val="FF0000"/>
                  </a:solidFill>
                  <a:latin typeface="Times New Roman"/>
                  <a:cs typeface="Times New Roman"/>
                </a:rPr>
                <a:t>I</a:t>
              </a:r>
              <a:endParaRPr lang="zh-CN" altLang="en-US" sz="3600" b="1" i="1" kern="10">
                <a:ln w="9525">
                  <a:solidFill>
                    <a:srgbClr val="FF0000"/>
                  </a:solidFill>
                  <a:round/>
                  <a:headEnd/>
                  <a:tailEnd/>
                </a:ln>
                <a:solidFill>
                  <a:srgbClr val="FF0000"/>
                </a:solidFill>
                <a:latin typeface="Times New Roman"/>
                <a:cs typeface="Times New Roman"/>
              </a:endParaRPr>
            </a:p>
          </p:txBody>
        </p:sp>
        <p:sp>
          <p:nvSpPr>
            <p:cNvPr id="19501" name="WordArt 87"/>
            <p:cNvSpPr>
              <a:spLocks noChangeArrowheads="1" noChangeShapeType="1" noTextEdit="1"/>
            </p:cNvSpPr>
            <p:nvPr/>
          </p:nvSpPr>
          <p:spPr bwMode="auto">
            <a:xfrm>
              <a:off x="7350125" y="6180956"/>
              <a:ext cx="169863" cy="136525"/>
            </a:xfrm>
            <a:prstGeom prst="rect">
              <a:avLst/>
            </a:prstGeom>
          </p:spPr>
          <p:txBody>
            <a:bodyPr wrap="none" fromWordArt="1">
              <a:prstTxWarp prst="textPlain">
                <a:avLst>
                  <a:gd name="adj" fmla="val 51551"/>
                </a:avLst>
              </a:prstTxWarp>
            </a:bodyPr>
            <a:lstStyle/>
            <a:p>
              <a:pPr algn="ctr"/>
              <a:r>
                <a:rPr lang="en-US" altLang="zh-CN" sz="3600" i="1" kern="10">
                  <a:ln w="9525">
                    <a:solidFill>
                      <a:srgbClr val="FF0000"/>
                    </a:solidFill>
                    <a:round/>
                    <a:headEnd/>
                    <a:tailEnd/>
                  </a:ln>
                  <a:solidFill>
                    <a:srgbClr val="FF0000"/>
                  </a:solidFill>
                  <a:latin typeface="Times New Roman"/>
                  <a:cs typeface="Times New Roman"/>
                </a:rPr>
                <a:t>M</a:t>
              </a:r>
              <a:endParaRPr lang="zh-CN" altLang="en-US" sz="3600" i="1" kern="10">
                <a:ln w="9525">
                  <a:solidFill>
                    <a:srgbClr val="FF0000"/>
                  </a:solidFill>
                  <a:round/>
                  <a:headEnd/>
                  <a:tailEnd/>
                </a:ln>
                <a:solidFill>
                  <a:srgbClr val="FF0000"/>
                </a:solidFill>
                <a:latin typeface="Times New Roman"/>
                <a:cs typeface="Times New Roman"/>
              </a:endParaRPr>
            </a:p>
          </p:txBody>
        </p:sp>
        <p:sp>
          <p:nvSpPr>
            <p:cNvPr id="19502" name="WordArt 88"/>
            <p:cNvSpPr>
              <a:spLocks noChangeArrowheads="1" noChangeShapeType="1" noTextEdit="1"/>
            </p:cNvSpPr>
            <p:nvPr/>
          </p:nvSpPr>
          <p:spPr bwMode="auto">
            <a:xfrm>
              <a:off x="6804025" y="5552306"/>
              <a:ext cx="657225" cy="258762"/>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FF0000"/>
                    </a:solidFill>
                    <a:round/>
                    <a:headEnd/>
                    <a:tailEnd/>
                  </a:ln>
                  <a:solidFill>
                    <a:srgbClr val="FF0000"/>
                  </a:solidFill>
                  <a:latin typeface="Times New Roman"/>
                  <a:cs typeface="Times New Roman"/>
                </a:rPr>
                <a:t>0.735I</a:t>
              </a:r>
              <a:endParaRPr lang="zh-CN" altLang="en-US" sz="3600" b="1" i="1" kern="10">
                <a:ln w="9525">
                  <a:solidFill>
                    <a:srgbClr val="FF0000"/>
                  </a:solidFill>
                  <a:round/>
                  <a:headEnd/>
                  <a:tailEnd/>
                </a:ln>
                <a:solidFill>
                  <a:srgbClr val="FF0000"/>
                </a:solidFill>
                <a:latin typeface="Times New Roman"/>
                <a:cs typeface="Times New Roman"/>
              </a:endParaRPr>
            </a:p>
          </p:txBody>
        </p:sp>
        <p:sp>
          <p:nvSpPr>
            <p:cNvPr id="19503" name="WordArt 89"/>
            <p:cNvSpPr>
              <a:spLocks noChangeArrowheads="1" noChangeShapeType="1" noTextEdit="1"/>
            </p:cNvSpPr>
            <p:nvPr/>
          </p:nvSpPr>
          <p:spPr bwMode="auto">
            <a:xfrm>
              <a:off x="7440613" y="5669781"/>
              <a:ext cx="169862" cy="136525"/>
            </a:xfrm>
            <a:prstGeom prst="rect">
              <a:avLst/>
            </a:prstGeom>
          </p:spPr>
          <p:txBody>
            <a:bodyPr wrap="none" fromWordArt="1">
              <a:prstTxWarp prst="textPlain">
                <a:avLst>
                  <a:gd name="adj" fmla="val 51551"/>
                </a:avLst>
              </a:prstTxWarp>
            </a:bodyPr>
            <a:lstStyle/>
            <a:p>
              <a:pPr algn="ctr"/>
              <a:r>
                <a:rPr lang="en-US" altLang="zh-CN" sz="3600" i="1" kern="10">
                  <a:ln w="9525">
                    <a:solidFill>
                      <a:srgbClr val="FF0000"/>
                    </a:solidFill>
                    <a:round/>
                    <a:headEnd/>
                    <a:tailEnd/>
                  </a:ln>
                  <a:solidFill>
                    <a:srgbClr val="FF0000"/>
                  </a:solidFill>
                  <a:latin typeface="Times New Roman"/>
                  <a:cs typeface="Times New Roman"/>
                </a:rPr>
                <a:t>M</a:t>
              </a:r>
              <a:endParaRPr lang="zh-CN" altLang="en-US" sz="3600" i="1" kern="10">
                <a:ln w="9525">
                  <a:solidFill>
                    <a:srgbClr val="FF0000"/>
                  </a:solidFill>
                  <a:round/>
                  <a:headEnd/>
                  <a:tailEnd/>
                </a:ln>
                <a:solidFill>
                  <a:srgbClr val="FF0000"/>
                </a:solidFill>
                <a:latin typeface="Times New Roman"/>
                <a:cs typeface="Times New Roman"/>
              </a:endParaRPr>
            </a:p>
          </p:txBody>
        </p:sp>
        <p:grpSp>
          <p:nvGrpSpPr>
            <p:cNvPr id="19504" name="Group 90"/>
            <p:cNvGrpSpPr>
              <a:grpSpLocks/>
            </p:cNvGrpSpPr>
            <p:nvPr/>
          </p:nvGrpSpPr>
          <p:grpSpPr bwMode="auto">
            <a:xfrm>
              <a:off x="3992563" y="3245668"/>
              <a:ext cx="2498725" cy="3151188"/>
              <a:chOff x="2515" y="979"/>
              <a:chExt cx="1574" cy="1985"/>
            </a:xfrm>
          </p:grpSpPr>
          <p:sp>
            <p:nvSpPr>
              <p:cNvPr id="19515" name="Rectangle 91"/>
              <p:cNvSpPr>
                <a:spLocks noChangeArrowheads="1"/>
              </p:cNvSpPr>
              <p:nvPr/>
            </p:nvSpPr>
            <p:spPr bwMode="auto">
              <a:xfrm>
                <a:off x="2622" y="979"/>
                <a:ext cx="1333" cy="1897"/>
              </a:xfrm>
              <a:prstGeom prst="rect">
                <a:avLst/>
              </a:prstGeom>
              <a:gradFill rotWithShape="0">
                <a:gsLst>
                  <a:gs pos="0">
                    <a:srgbClr val="99320D"/>
                  </a:gs>
                  <a:gs pos="100000">
                    <a:srgbClr val="000000"/>
                  </a:gs>
                </a:gsLst>
                <a:path path="shape">
                  <a:fillToRect l="50000" t="50000" r="50000" b="50000"/>
                </a:path>
              </a:gra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516" name="Oval 92"/>
              <p:cNvSpPr>
                <a:spLocks noChangeArrowheads="1"/>
              </p:cNvSpPr>
              <p:nvPr/>
            </p:nvSpPr>
            <p:spPr bwMode="auto">
              <a:xfrm>
                <a:off x="2772" y="1234"/>
                <a:ext cx="1008" cy="953"/>
              </a:xfrm>
              <a:prstGeom prst="ellipse">
                <a:avLst/>
              </a:prstGeom>
              <a:gradFill rotWithShape="0">
                <a:gsLst>
                  <a:gs pos="0">
                    <a:srgbClr val="803705"/>
                  </a:gs>
                  <a:gs pos="100000">
                    <a:srgbClr val="C05208"/>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517" name="Oval 93"/>
              <p:cNvSpPr>
                <a:spLocks noChangeArrowheads="1"/>
              </p:cNvSpPr>
              <p:nvPr/>
            </p:nvSpPr>
            <p:spPr bwMode="auto">
              <a:xfrm flipV="1">
                <a:off x="2767" y="1632"/>
                <a:ext cx="1007" cy="952"/>
              </a:xfrm>
              <a:prstGeom prst="ellipse">
                <a:avLst/>
              </a:prstGeom>
              <a:gradFill rotWithShape="0">
                <a:gsLst>
                  <a:gs pos="0">
                    <a:srgbClr val="BE3C0E"/>
                  </a:gs>
                  <a:gs pos="100000">
                    <a:srgbClr val="8B2C0A"/>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518" name="Oval 94"/>
              <p:cNvSpPr>
                <a:spLocks noChangeArrowheads="1"/>
              </p:cNvSpPr>
              <p:nvPr/>
            </p:nvSpPr>
            <p:spPr bwMode="auto">
              <a:xfrm>
                <a:off x="2893" y="1335"/>
                <a:ext cx="780" cy="775"/>
              </a:xfrm>
              <a:prstGeom prst="ellipse">
                <a:avLst/>
              </a:prstGeom>
              <a:gradFill rotWithShape="0">
                <a:gsLst>
                  <a:gs pos="0">
                    <a:srgbClr val="000000"/>
                  </a:gs>
                  <a:gs pos="100000">
                    <a:srgbClr val="633609"/>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519" name="Oval 95"/>
              <p:cNvSpPr>
                <a:spLocks noChangeArrowheads="1"/>
              </p:cNvSpPr>
              <p:nvPr/>
            </p:nvSpPr>
            <p:spPr bwMode="auto">
              <a:xfrm>
                <a:off x="2885" y="1678"/>
                <a:ext cx="780" cy="775"/>
              </a:xfrm>
              <a:prstGeom prst="ellipse">
                <a:avLst/>
              </a:prstGeom>
              <a:gradFill rotWithShape="0">
                <a:gsLst>
                  <a:gs pos="0">
                    <a:srgbClr val="5A2E06"/>
                  </a:gs>
                  <a:gs pos="100000">
                    <a:srgbClr val="000000"/>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520" name="Oval 96"/>
              <p:cNvSpPr>
                <a:spLocks noChangeArrowheads="1"/>
              </p:cNvSpPr>
              <p:nvPr/>
            </p:nvSpPr>
            <p:spPr bwMode="auto">
              <a:xfrm>
                <a:off x="2975" y="1411"/>
                <a:ext cx="631" cy="625"/>
              </a:xfrm>
              <a:prstGeom prst="ellipse">
                <a:avLst/>
              </a:prstGeom>
              <a:solidFill>
                <a:srgbClr val="FF7555"/>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521" name="Oval 97"/>
              <p:cNvSpPr>
                <a:spLocks noChangeArrowheads="1"/>
              </p:cNvSpPr>
              <p:nvPr/>
            </p:nvSpPr>
            <p:spPr bwMode="auto">
              <a:xfrm>
                <a:off x="2963" y="1754"/>
                <a:ext cx="631" cy="625"/>
              </a:xfrm>
              <a:prstGeom prst="ellipse">
                <a:avLst/>
              </a:prstGeom>
              <a:solidFill>
                <a:srgbClr val="FF7555"/>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522" name="WordArt 98"/>
              <p:cNvSpPr>
                <a:spLocks noChangeArrowheads="1" noChangeShapeType="1" noTextEdit="1"/>
              </p:cNvSpPr>
              <p:nvPr/>
            </p:nvSpPr>
            <p:spPr bwMode="auto">
              <a:xfrm>
                <a:off x="3222" y="2539"/>
                <a:ext cx="121" cy="184"/>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FFFF00"/>
                      </a:solidFill>
                      <a:round/>
                      <a:headEnd/>
                      <a:tailEnd/>
                    </a:ln>
                    <a:solidFill>
                      <a:srgbClr val="FFFF00"/>
                    </a:solidFill>
                    <a:latin typeface="Times New Roman"/>
                    <a:cs typeface="Times New Roman"/>
                  </a:rPr>
                  <a:t>d</a:t>
                </a:r>
                <a:endParaRPr lang="zh-CN" altLang="en-US" sz="3600" b="1" i="1" kern="10">
                  <a:ln w="9525">
                    <a:solidFill>
                      <a:srgbClr val="FFFF00"/>
                    </a:solidFill>
                    <a:round/>
                    <a:headEnd/>
                    <a:tailEnd/>
                  </a:ln>
                  <a:solidFill>
                    <a:srgbClr val="FFFF00"/>
                  </a:solidFill>
                  <a:latin typeface="Times New Roman"/>
                  <a:cs typeface="Times New Roman"/>
                </a:endParaRPr>
              </a:p>
            </p:txBody>
          </p:sp>
          <p:sp>
            <p:nvSpPr>
              <p:cNvPr id="19523" name="Line 99"/>
              <p:cNvSpPr>
                <a:spLocks noChangeShapeType="1"/>
              </p:cNvSpPr>
              <p:nvPr/>
            </p:nvSpPr>
            <p:spPr bwMode="auto">
              <a:xfrm>
                <a:off x="3408" y="2624"/>
                <a:ext cx="189" cy="0"/>
              </a:xfrm>
              <a:prstGeom prst="line">
                <a:avLst/>
              </a:prstGeom>
              <a:noFill/>
              <a:ln w="19050">
                <a:solidFill>
                  <a:srgbClr val="FF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9524" name="Line 100"/>
              <p:cNvSpPr>
                <a:spLocks noChangeShapeType="1"/>
              </p:cNvSpPr>
              <p:nvPr/>
            </p:nvSpPr>
            <p:spPr bwMode="auto">
              <a:xfrm flipH="1">
                <a:off x="2952" y="2634"/>
                <a:ext cx="189" cy="0"/>
              </a:xfrm>
              <a:prstGeom prst="line">
                <a:avLst/>
              </a:prstGeom>
              <a:noFill/>
              <a:ln w="19050">
                <a:solidFill>
                  <a:srgbClr val="FF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9525" name="Line 101"/>
              <p:cNvSpPr>
                <a:spLocks noChangeShapeType="1"/>
              </p:cNvSpPr>
              <p:nvPr/>
            </p:nvSpPr>
            <p:spPr bwMode="auto">
              <a:xfrm rot="5400000">
                <a:off x="3726" y="1655"/>
                <a:ext cx="189" cy="0"/>
              </a:xfrm>
              <a:prstGeom prst="line">
                <a:avLst/>
              </a:prstGeom>
              <a:noFill/>
              <a:ln w="19050">
                <a:solidFill>
                  <a:srgbClr val="FF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9526" name="Line 102"/>
              <p:cNvSpPr>
                <a:spLocks noChangeShapeType="1"/>
              </p:cNvSpPr>
              <p:nvPr/>
            </p:nvSpPr>
            <p:spPr bwMode="auto">
              <a:xfrm rot="16200000" flipV="1">
                <a:off x="3728" y="2131"/>
                <a:ext cx="189" cy="0"/>
              </a:xfrm>
              <a:prstGeom prst="line">
                <a:avLst/>
              </a:prstGeom>
              <a:noFill/>
              <a:ln w="19050">
                <a:solidFill>
                  <a:srgbClr val="FF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9527" name="Line 103"/>
              <p:cNvSpPr>
                <a:spLocks noChangeShapeType="1"/>
              </p:cNvSpPr>
              <p:nvPr/>
            </p:nvSpPr>
            <p:spPr bwMode="auto">
              <a:xfrm flipH="1">
                <a:off x="3729" y="1819"/>
                <a:ext cx="114" cy="171"/>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28" name="WordArt 104"/>
              <p:cNvSpPr>
                <a:spLocks noChangeArrowheads="1" noChangeShapeType="1" noTextEdit="1"/>
              </p:cNvSpPr>
              <p:nvPr/>
            </p:nvSpPr>
            <p:spPr bwMode="auto">
              <a:xfrm>
                <a:off x="3835" y="1886"/>
                <a:ext cx="60" cy="118"/>
              </a:xfrm>
              <a:prstGeom prst="rect">
                <a:avLst/>
              </a:prstGeom>
            </p:spPr>
            <p:txBody>
              <a:bodyPr wrap="none" fromWordArt="1">
                <a:prstTxWarp prst="textPlain">
                  <a:avLst>
                    <a:gd name="adj" fmla="val 50000"/>
                  </a:avLst>
                </a:prstTxWarp>
              </a:bodyPr>
              <a:lstStyle/>
              <a:p>
                <a:pPr algn="ctr"/>
                <a:r>
                  <a:rPr lang="en-US" altLang="zh-CN" sz="3600" kern="10">
                    <a:ln w="28575">
                      <a:solidFill>
                        <a:srgbClr val="FFFF00"/>
                      </a:solidFill>
                      <a:round/>
                      <a:headEnd/>
                      <a:tailEnd/>
                    </a:ln>
                    <a:solidFill>
                      <a:srgbClr val="FFFF00"/>
                    </a:solidFill>
                    <a:latin typeface="宋体"/>
                    <a:ea typeface="宋体"/>
                  </a:rPr>
                  <a:t>2</a:t>
                </a:r>
                <a:endParaRPr lang="zh-CN" altLang="en-US" sz="3600" kern="10">
                  <a:ln w="28575">
                    <a:solidFill>
                      <a:srgbClr val="FFFF00"/>
                    </a:solidFill>
                    <a:round/>
                    <a:headEnd/>
                    <a:tailEnd/>
                  </a:ln>
                  <a:solidFill>
                    <a:srgbClr val="FFFF00"/>
                  </a:solidFill>
                  <a:latin typeface="宋体"/>
                  <a:ea typeface="宋体"/>
                </a:endParaRPr>
              </a:p>
            </p:txBody>
          </p:sp>
          <p:sp>
            <p:nvSpPr>
              <p:cNvPr id="19529" name="WordArt 105"/>
              <p:cNvSpPr>
                <a:spLocks noChangeArrowheads="1" noChangeShapeType="1" noTextEdit="1"/>
              </p:cNvSpPr>
              <p:nvPr/>
            </p:nvSpPr>
            <p:spPr bwMode="auto">
              <a:xfrm>
                <a:off x="3635" y="1797"/>
                <a:ext cx="95" cy="153"/>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FFFF00"/>
                      </a:solidFill>
                      <a:round/>
                      <a:headEnd/>
                      <a:tailEnd/>
                    </a:ln>
                    <a:solidFill>
                      <a:srgbClr val="FFFF00"/>
                    </a:solidFill>
                    <a:latin typeface="Times New Roman"/>
                    <a:cs typeface="Times New Roman"/>
                  </a:rPr>
                  <a:t>d</a:t>
                </a:r>
                <a:endParaRPr lang="zh-CN" altLang="en-US" sz="3600" b="1" i="1" kern="10">
                  <a:ln w="9525">
                    <a:solidFill>
                      <a:srgbClr val="FFFF00"/>
                    </a:solidFill>
                    <a:round/>
                    <a:headEnd/>
                    <a:tailEnd/>
                  </a:ln>
                  <a:solidFill>
                    <a:srgbClr val="FFFF00"/>
                  </a:solidFill>
                  <a:latin typeface="Times New Roman"/>
                  <a:cs typeface="Times New Roman"/>
                </a:endParaRPr>
              </a:p>
            </p:txBody>
          </p:sp>
          <p:sp>
            <p:nvSpPr>
              <p:cNvPr id="19530" name="Freeform 106"/>
              <p:cNvSpPr>
                <a:spLocks/>
              </p:cNvSpPr>
              <p:nvPr/>
            </p:nvSpPr>
            <p:spPr bwMode="auto">
              <a:xfrm>
                <a:off x="4017" y="1148"/>
                <a:ext cx="39" cy="292"/>
              </a:xfrm>
              <a:custGeom>
                <a:avLst/>
                <a:gdLst>
                  <a:gd name="T0" fmla="*/ 15 w 39"/>
                  <a:gd name="T1" fmla="*/ 0 h 292"/>
                  <a:gd name="T2" fmla="*/ 39 w 39"/>
                  <a:gd name="T3" fmla="*/ 158 h 292"/>
                  <a:gd name="T4" fmla="*/ 15 w 39"/>
                  <a:gd name="T5" fmla="*/ 245 h 292"/>
                  <a:gd name="T6" fmla="*/ 0 w 39"/>
                  <a:gd name="T7" fmla="*/ 292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531" name="Freeform 107"/>
              <p:cNvSpPr>
                <a:spLocks/>
              </p:cNvSpPr>
              <p:nvPr/>
            </p:nvSpPr>
            <p:spPr bwMode="auto">
              <a:xfrm flipV="1">
                <a:off x="4019" y="2342"/>
                <a:ext cx="39" cy="292"/>
              </a:xfrm>
              <a:custGeom>
                <a:avLst/>
                <a:gdLst>
                  <a:gd name="T0" fmla="*/ 15 w 39"/>
                  <a:gd name="T1" fmla="*/ 0 h 292"/>
                  <a:gd name="T2" fmla="*/ 39 w 39"/>
                  <a:gd name="T3" fmla="*/ 158 h 292"/>
                  <a:gd name="T4" fmla="*/ 15 w 39"/>
                  <a:gd name="T5" fmla="*/ 245 h 292"/>
                  <a:gd name="T6" fmla="*/ 0 w 39"/>
                  <a:gd name="T7" fmla="*/ 292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532" name="Freeform 108"/>
              <p:cNvSpPr>
                <a:spLocks/>
              </p:cNvSpPr>
              <p:nvPr/>
            </p:nvSpPr>
            <p:spPr bwMode="auto">
              <a:xfrm>
                <a:off x="4024" y="1470"/>
                <a:ext cx="39" cy="292"/>
              </a:xfrm>
              <a:custGeom>
                <a:avLst/>
                <a:gdLst>
                  <a:gd name="T0" fmla="*/ 15 w 39"/>
                  <a:gd name="T1" fmla="*/ 0 h 292"/>
                  <a:gd name="T2" fmla="*/ 39 w 39"/>
                  <a:gd name="T3" fmla="*/ 158 h 292"/>
                  <a:gd name="T4" fmla="*/ 15 w 39"/>
                  <a:gd name="T5" fmla="*/ 245 h 292"/>
                  <a:gd name="T6" fmla="*/ 0 w 39"/>
                  <a:gd name="T7" fmla="*/ 292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533" name="Freeform 109"/>
              <p:cNvSpPr>
                <a:spLocks/>
              </p:cNvSpPr>
              <p:nvPr/>
            </p:nvSpPr>
            <p:spPr bwMode="auto">
              <a:xfrm flipV="1">
                <a:off x="4018" y="2025"/>
                <a:ext cx="39" cy="292"/>
              </a:xfrm>
              <a:custGeom>
                <a:avLst/>
                <a:gdLst>
                  <a:gd name="T0" fmla="*/ 15 w 39"/>
                  <a:gd name="T1" fmla="*/ 0 h 292"/>
                  <a:gd name="T2" fmla="*/ 39 w 39"/>
                  <a:gd name="T3" fmla="*/ 158 h 292"/>
                  <a:gd name="T4" fmla="*/ 15 w 39"/>
                  <a:gd name="T5" fmla="*/ 245 h 292"/>
                  <a:gd name="T6" fmla="*/ 0 w 39"/>
                  <a:gd name="T7" fmla="*/ 292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534" name="Freeform 110"/>
              <p:cNvSpPr>
                <a:spLocks/>
              </p:cNvSpPr>
              <p:nvPr/>
            </p:nvSpPr>
            <p:spPr bwMode="auto">
              <a:xfrm>
                <a:off x="4041" y="1061"/>
                <a:ext cx="47" cy="387"/>
              </a:xfrm>
              <a:custGeom>
                <a:avLst/>
                <a:gdLst>
                  <a:gd name="T0" fmla="*/ 0 w 47"/>
                  <a:gd name="T1" fmla="*/ 0 h 387"/>
                  <a:gd name="T2" fmla="*/ 7 w 47"/>
                  <a:gd name="T3" fmla="*/ 119 h 387"/>
                  <a:gd name="T4" fmla="*/ 39 w 47"/>
                  <a:gd name="T5" fmla="*/ 253 h 387"/>
                  <a:gd name="T6" fmla="*/ 7 w 47"/>
                  <a:gd name="T7" fmla="*/ 340 h 387"/>
                  <a:gd name="T8" fmla="*/ 47 w 47"/>
                  <a:gd name="T9" fmla="*/ 387 h 387"/>
                  <a:gd name="T10" fmla="*/ 0 60000 65536"/>
                  <a:gd name="T11" fmla="*/ 0 60000 65536"/>
                  <a:gd name="T12" fmla="*/ 0 60000 65536"/>
                  <a:gd name="T13" fmla="*/ 0 60000 65536"/>
                  <a:gd name="T14" fmla="*/ 0 60000 65536"/>
                  <a:gd name="T15" fmla="*/ 0 w 47"/>
                  <a:gd name="T16" fmla="*/ 0 h 387"/>
                  <a:gd name="T17" fmla="*/ 47 w 47"/>
                  <a:gd name="T18" fmla="*/ 387 h 387"/>
                </a:gdLst>
                <a:ahLst/>
                <a:cxnLst>
                  <a:cxn ang="T10">
                    <a:pos x="T0" y="T1"/>
                  </a:cxn>
                  <a:cxn ang="T11">
                    <a:pos x="T2" y="T3"/>
                  </a:cxn>
                  <a:cxn ang="T12">
                    <a:pos x="T4" y="T5"/>
                  </a:cxn>
                  <a:cxn ang="T13">
                    <a:pos x="T6" y="T7"/>
                  </a:cxn>
                  <a:cxn ang="T14">
                    <a:pos x="T8" y="T9"/>
                  </a:cxn>
                </a:cxnLst>
                <a:rect l="T15" t="T16" r="T17" b="T18"/>
                <a:pathLst>
                  <a:path w="47" h="387">
                    <a:moveTo>
                      <a:pt x="0" y="0"/>
                    </a:moveTo>
                    <a:cubicBezTo>
                      <a:pt x="0" y="38"/>
                      <a:pt x="1" y="77"/>
                      <a:pt x="7" y="119"/>
                    </a:cubicBezTo>
                    <a:cubicBezTo>
                      <a:pt x="13" y="161"/>
                      <a:pt x="39" y="216"/>
                      <a:pt x="39" y="253"/>
                    </a:cubicBezTo>
                    <a:cubicBezTo>
                      <a:pt x="39" y="290"/>
                      <a:pt x="6" y="318"/>
                      <a:pt x="7" y="340"/>
                    </a:cubicBezTo>
                    <a:cubicBezTo>
                      <a:pt x="8" y="362"/>
                      <a:pt x="27" y="374"/>
                      <a:pt x="47" y="387"/>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535" name="Freeform 111"/>
              <p:cNvSpPr>
                <a:spLocks/>
              </p:cNvSpPr>
              <p:nvPr/>
            </p:nvSpPr>
            <p:spPr bwMode="auto">
              <a:xfrm flipV="1">
                <a:off x="4042" y="2360"/>
                <a:ext cx="47" cy="387"/>
              </a:xfrm>
              <a:custGeom>
                <a:avLst/>
                <a:gdLst>
                  <a:gd name="T0" fmla="*/ 0 w 47"/>
                  <a:gd name="T1" fmla="*/ 0 h 387"/>
                  <a:gd name="T2" fmla="*/ 7 w 47"/>
                  <a:gd name="T3" fmla="*/ 119 h 387"/>
                  <a:gd name="T4" fmla="*/ 39 w 47"/>
                  <a:gd name="T5" fmla="*/ 253 h 387"/>
                  <a:gd name="T6" fmla="*/ 7 w 47"/>
                  <a:gd name="T7" fmla="*/ 340 h 387"/>
                  <a:gd name="T8" fmla="*/ 47 w 47"/>
                  <a:gd name="T9" fmla="*/ 387 h 387"/>
                  <a:gd name="T10" fmla="*/ 0 60000 65536"/>
                  <a:gd name="T11" fmla="*/ 0 60000 65536"/>
                  <a:gd name="T12" fmla="*/ 0 60000 65536"/>
                  <a:gd name="T13" fmla="*/ 0 60000 65536"/>
                  <a:gd name="T14" fmla="*/ 0 60000 65536"/>
                  <a:gd name="T15" fmla="*/ 0 w 47"/>
                  <a:gd name="T16" fmla="*/ 0 h 387"/>
                  <a:gd name="T17" fmla="*/ 47 w 47"/>
                  <a:gd name="T18" fmla="*/ 387 h 387"/>
                </a:gdLst>
                <a:ahLst/>
                <a:cxnLst>
                  <a:cxn ang="T10">
                    <a:pos x="T0" y="T1"/>
                  </a:cxn>
                  <a:cxn ang="T11">
                    <a:pos x="T2" y="T3"/>
                  </a:cxn>
                  <a:cxn ang="T12">
                    <a:pos x="T4" y="T5"/>
                  </a:cxn>
                  <a:cxn ang="T13">
                    <a:pos x="T6" y="T7"/>
                  </a:cxn>
                  <a:cxn ang="T14">
                    <a:pos x="T8" y="T9"/>
                  </a:cxn>
                </a:cxnLst>
                <a:rect l="T15" t="T16" r="T17" b="T18"/>
                <a:pathLst>
                  <a:path w="47" h="387">
                    <a:moveTo>
                      <a:pt x="0" y="0"/>
                    </a:moveTo>
                    <a:cubicBezTo>
                      <a:pt x="0" y="38"/>
                      <a:pt x="1" y="77"/>
                      <a:pt x="7" y="119"/>
                    </a:cubicBezTo>
                    <a:cubicBezTo>
                      <a:pt x="13" y="161"/>
                      <a:pt x="39" y="216"/>
                      <a:pt x="39" y="253"/>
                    </a:cubicBezTo>
                    <a:cubicBezTo>
                      <a:pt x="39" y="290"/>
                      <a:pt x="6" y="318"/>
                      <a:pt x="7" y="340"/>
                    </a:cubicBezTo>
                    <a:cubicBezTo>
                      <a:pt x="8" y="362"/>
                      <a:pt x="27" y="374"/>
                      <a:pt x="47" y="387"/>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536" name="Line 112"/>
              <p:cNvSpPr>
                <a:spLocks noChangeShapeType="1"/>
              </p:cNvSpPr>
              <p:nvPr/>
            </p:nvSpPr>
            <p:spPr bwMode="auto">
              <a:xfrm>
                <a:off x="4018" y="984"/>
                <a:ext cx="0" cy="191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37" name="Line 113"/>
              <p:cNvSpPr>
                <a:spLocks noChangeShapeType="1"/>
              </p:cNvSpPr>
              <p:nvPr/>
            </p:nvSpPr>
            <p:spPr bwMode="auto">
              <a:xfrm>
                <a:off x="2515" y="2964"/>
                <a:ext cx="789" cy="0"/>
              </a:xfrm>
              <a:prstGeom prst="line">
                <a:avLst/>
              </a:prstGeom>
              <a:noFill/>
              <a:ln w="28575">
                <a:solidFill>
                  <a:srgbClr val="80808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9538" name="Line 114"/>
              <p:cNvSpPr>
                <a:spLocks noChangeShapeType="1"/>
              </p:cNvSpPr>
              <p:nvPr/>
            </p:nvSpPr>
            <p:spPr bwMode="auto">
              <a:xfrm>
                <a:off x="4004" y="985"/>
                <a:ext cx="0" cy="191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39" name="Oval 115"/>
              <p:cNvSpPr>
                <a:spLocks noChangeArrowheads="1"/>
              </p:cNvSpPr>
              <p:nvPr/>
            </p:nvSpPr>
            <p:spPr bwMode="auto">
              <a:xfrm>
                <a:off x="2948" y="1750"/>
                <a:ext cx="655" cy="666"/>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540" name="Oval 116"/>
              <p:cNvSpPr>
                <a:spLocks noChangeArrowheads="1"/>
              </p:cNvSpPr>
              <p:nvPr/>
            </p:nvSpPr>
            <p:spPr bwMode="auto">
              <a:xfrm>
                <a:off x="2960" y="1382"/>
                <a:ext cx="660" cy="67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19541" name="Line 117"/>
              <p:cNvSpPr>
                <a:spLocks noChangeShapeType="1"/>
              </p:cNvSpPr>
              <p:nvPr/>
            </p:nvSpPr>
            <p:spPr bwMode="auto">
              <a:xfrm>
                <a:off x="2960" y="2103"/>
                <a:ext cx="0" cy="663"/>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42" name="Line 118"/>
              <p:cNvSpPr>
                <a:spLocks noChangeShapeType="1"/>
              </p:cNvSpPr>
              <p:nvPr/>
            </p:nvSpPr>
            <p:spPr bwMode="auto">
              <a:xfrm>
                <a:off x="3597" y="2087"/>
                <a:ext cx="0" cy="663"/>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43" name="WordArt 119"/>
              <p:cNvSpPr>
                <a:spLocks noChangeArrowheads="1" noChangeShapeType="1" noTextEdit="1"/>
              </p:cNvSpPr>
              <p:nvPr/>
            </p:nvSpPr>
            <p:spPr bwMode="auto">
              <a:xfrm>
                <a:off x="3244" y="1707"/>
                <a:ext cx="93" cy="85"/>
              </a:xfrm>
              <a:prstGeom prst="rect">
                <a:avLst/>
              </a:prstGeom>
            </p:spPr>
            <p:txBody>
              <a:bodyPr wrap="none" fromWordArt="1">
                <a:prstTxWarp prst="textPlain">
                  <a:avLst>
                    <a:gd name="adj" fmla="val 50000"/>
                  </a:avLst>
                </a:prstTxWarp>
              </a:bodyPr>
              <a:lstStyle/>
              <a:p>
                <a:pPr algn="ctr"/>
                <a:r>
                  <a:rPr lang="en-US" altLang="zh-CN" sz="3600" kern="10">
                    <a:ln w="19050">
                      <a:solidFill>
                        <a:schemeClr val="tx2"/>
                      </a:solidFill>
                      <a:round/>
                      <a:headEnd/>
                      <a:tailEnd/>
                    </a:ln>
                    <a:solidFill>
                      <a:schemeClr val="tx2"/>
                    </a:solidFill>
                    <a:latin typeface="宋体"/>
                    <a:ea typeface="宋体"/>
                  </a:rPr>
                  <a:t>+</a:t>
                </a:r>
                <a:endParaRPr lang="zh-CN" altLang="en-US" sz="3600" kern="10">
                  <a:ln w="19050">
                    <a:solidFill>
                      <a:schemeClr val="tx2"/>
                    </a:solidFill>
                    <a:round/>
                    <a:headEnd/>
                    <a:tailEnd/>
                  </a:ln>
                  <a:solidFill>
                    <a:schemeClr val="tx2"/>
                  </a:solidFill>
                  <a:latin typeface="宋体"/>
                  <a:ea typeface="宋体"/>
                </a:endParaRPr>
              </a:p>
            </p:txBody>
          </p:sp>
          <p:sp>
            <p:nvSpPr>
              <p:cNvPr id="19544" name="WordArt 120"/>
              <p:cNvSpPr>
                <a:spLocks noChangeArrowheads="1" noChangeShapeType="1" noTextEdit="1"/>
              </p:cNvSpPr>
              <p:nvPr/>
            </p:nvSpPr>
            <p:spPr bwMode="auto">
              <a:xfrm>
                <a:off x="3245" y="2005"/>
                <a:ext cx="93" cy="85"/>
              </a:xfrm>
              <a:prstGeom prst="rect">
                <a:avLst/>
              </a:prstGeom>
            </p:spPr>
            <p:txBody>
              <a:bodyPr wrap="none" fromWordArt="1">
                <a:prstTxWarp prst="textPlain">
                  <a:avLst>
                    <a:gd name="adj" fmla="val 50000"/>
                  </a:avLst>
                </a:prstTxWarp>
              </a:bodyPr>
              <a:lstStyle/>
              <a:p>
                <a:pPr algn="ctr"/>
                <a:r>
                  <a:rPr lang="en-US" altLang="zh-CN" sz="3600" kern="10">
                    <a:ln w="19050">
                      <a:solidFill>
                        <a:schemeClr val="tx2"/>
                      </a:solidFill>
                      <a:round/>
                      <a:headEnd/>
                      <a:tailEnd/>
                    </a:ln>
                    <a:solidFill>
                      <a:schemeClr val="tx2"/>
                    </a:solidFill>
                    <a:latin typeface="宋体"/>
                    <a:ea typeface="宋体"/>
                  </a:rPr>
                  <a:t>+</a:t>
                </a:r>
                <a:endParaRPr lang="zh-CN" altLang="en-US" sz="3600" kern="10">
                  <a:ln w="19050">
                    <a:solidFill>
                      <a:schemeClr val="tx2"/>
                    </a:solidFill>
                    <a:round/>
                    <a:headEnd/>
                    <a:tailEnd/>
                  </a:ln>
                  <a:solidFill>
                    <a:schemeClr val="tx2"/>
                  </a:solidFill>
                  <a:latin typeface="宋体"/>
                  <a:ea typeface="宋体"/>
                </a:endParaRPr>
              </a:p>
            </p:txBody>
          </p:sp>
        </p:grpSp>
        <p:sp>
          <p:nvSpPr>
            <p:cNvPr id="19505" name="Line 121"/>
            <p:cNvSpPr>
              <a:spLocks noChangeShapeType="1"/>
            </p:cNvSpPr>
            <p:nvPr/>
          </p:nvSpPr>
          <p:spPr bwMode="auto">
            <a:xfrm>
              <a:off x="5383213" y="4461693"/>
              <a:ext cx="3313112"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6" name="Line 122"/>
            <p:cNvSpPr>
              <a:spLocks noChangeShapeType="1"/>
            </p:cNvSpPr>
            <p:nvPr/>
          </p:nvSpPr>
          <p:spPr bwMode="auto">
            <a:xfrm>
              <a:off x="5387975" y="4939531"/>
              <a:ext cx="3313113"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7" name="Arc 123"/>
            <p:cNvSpPr>
              <a:spLocks/>
            </p:cNvSpPr>
            <p:nvPr/>
          </p:nvSpPr>
          <p:spPr bwMode="auto">
            <a:xfrm flipH="1">
              <a:off x="8237538" y="4798243"/>
              <a:ext cx="120650" cy="269875"/>
            </a:xfrm>
            <a:custGeom>
              <a:avLst/>
              <a:gdLst>
                <a:gd name="T0" fmla="*/ 537360175 w 21600"/>
                <a:gd name="T1" fmla="*/ 2147483647 h 42803"/>
                <a:gd name="T2" fmla="*/ 615653831 w 21600"/>
                <a:gd name="T3" fmla="*/ 0 h 42803"/>
                <a:gd name="T4" fmla="*/ 655985992 w 21600"/>
                <a:gd name="T5" fmla="*/ 1354442885 h 42803"/>
                <a:gd name="T6" fmla="*/ 0 60000 65536"/>
                <a:gd name="T7" fmla="*/ 0 60000 65536"/>
                <a:gd name="T8" fmla="*/ 0 60000 65536"/>
                <a:gd name="T9" fmla="*/ 0 w 21600"/>
                <a:gd name="T10" fmla="*/ 0 h 42803"/>
                <a:gd name="T11" fmla="*/ 21600 w 21600"/>
                <a:gd name="T12" fmla="*/ 42803 h 42803"/>
              </a:gdLst>
              <a:ahLst/>
              <a:cxnLst>
                <a:cxn ang="T6">
                  <a:pos x="T0" y="T1"/>
                </a:cxn>
                <a:cxn ang="T7">
                  <a:pos x="T2" y="T3"/>
                </a:cxn>
                <a:cxn ang="T8">
                  <a:pos x="T4" y="T5"/>
                </a:cxn>
              </a:cxnLst>
              <a:rect l="T9" t="T10" r="T11" b="T12"/>
              <a:pathLst>
                <a:path w="21600" h="42803" fill="none" extrusionOk="0">
                  <a:moveTo>
                    <a:pt x="17694" y="42802"/>
                  </a:moveTo>
                  <a:cubicBezTo>
                    <a:pt x="7442" y="40918"/>
                    <a:pt x="0" y="31981"/>
                    <a:pt x="0" y="21559"/>
                  </a:cubicBezTo>
                  <a:cubicBezTo>
                    <a:pt x="-1" y="10145"/>
                    <a:pt x="8879" y="701"/>
                    <a:pt x="20271" y="-1"/>
                  </a:cubicBezTo>
                </a:path>
                <a:path w="21600" h="42803" stroke="0" extrusionOk="0">
                  <a:moveTo>
                    <a:pt x="17694" y="42802"/>
                  </a:moveTo>
                  <a:cubicBezTo>
                    <a:pt x="7442" y="40918"/>
                    <a:pt x="0" y="31981"/>
                    <a:pt x="0" y="21559"/>
                  </a:cubicBezTo>
                  <a:cubicBezTo>
                    <a:pt x="-1" y="10145"/>
                    <a:pt x="8879" y="701"/>
                    <a:pt x="20271" y="-1"/>
                  </a:cubicBezTo>
                  <a:lnTo>
                    <a:pt x="21600" y="21559"/>
                  </a:lnTo>
                  <a:lnTo>
                    <a:pt x="17694" y="42802"/>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508" name="Arc 124"/>
            <p:cNvSpPr>
              <a:spLocks/>
            </p:cNvSpPr>
            <p:nvPr/>
          </p:nvSpPr>
          <p:spPr bwMode="auto">
            <a:xfrm flipH="1">
              <a:off x="8234363" y="4317231"/>
              <a:ext cx="120650" cy="269875"/>
            </a:xfrm>
            <a:custGeom>
              <a:avLst/>
              <a:gdLst>
                <a:gd name="T0" fmla="*/ 537360175 w 21600"/>
                <a:gd name="T1" fmla="*/ 2147483647 h 42803"/>
                <a:gd name="T2" fmla="*/ 615653831 w 21600"/>
                <a:gd name="T3" fmla="*/ 0 h 42803"/>
                <a:gd name="T4" fmla="*/ 655985992 w 21600"/>
                <a:gd name="T5" fmla="*/ 1354442885 h 42803"/>
                <a:gd name="T6" fmla="*/ 0 60000 65536"/>
                <a:gd name="T7" fmla="*/ 0 60000 65536"/>
                <a:gd name="T8" fmla="*/ 0 60000 65536"/>
                <a:gd name="T9" fmla="*/ 0 w 21600"/>
                <a:gd name="T10" fmla="*/ 0 h 42803"/>
                <a:gd name="T11" fmla="*/ 21600 w 21600"/>
                <a:gd name="T12" fmla="*/ 42803 h 42803"/>
              </a:gdLst>
              <a:ahLst/>
              <a:cxnLst>
                <a:cxn ang="T6">
                  <a:pos x="T0" y="T1"/>
                </a:cxn>
                <a:cxn ang="T7">
                  <a:pos x="T2" y="T3"/>
                </a:cxn>
                <a:cxn ang="T8">
                  <a:pos x="T4" y="T5"/>
                </a:cxn>
              </a:cxnLst>
              <a:rect l="T9" t="T10" r="T11" b="T12"/>
              <a:pathLst>
                <a:path w="21600" h="42803" fill="none" extrusionOk="0">
                  <a:moveTo>
                    <a:pt x="17694" y="42802"/>
                  </a:moveTo>
                  <a:cubicBezTo>
                    <a:pt x="7442" y="40918"/>
                    <a:pt x="0" y="31981"/>
                    <a:pt x="0" y="21559"/>
                  </a:cubicBezTo>
                  <a:cubicBezTo>
                    <a:pt x="-1" y="10145"/>
                    <a:pt x="8879" y="701"/>
                    <a:pt x="20271" y="-1"/>
                  </a:cubicBezTo>
                </a:path>
                <a:path w="21600" h="42803" stroke="0" extrusionOk="0">
                  <a:moveTo>
                    <a:pt x="17694" y="42802"/>
                  </a:moveTo>
                  <a:cubicBezTo>
                    <a:pt x="7442" y="40918"/>
                    <a:pt x="0" y="31981"/>
                    <a:pt x="0" y="21559"/>
                  </a:cubicBezTo>
                  <a:cubicBezTo>
                    <a:pt x="-1" y="10145"/>
                    <a:pt x="8879" y="701"/>
                    <a:pt x="20271" y="-1"/>
                  </a:cubicBezTo>
                  <a:lnTo>
                    <a:pt x="21600" y="21559"/>
                  </a:lnTo>
                  <a:lnTo>
                    <a:pt x="17694" y="42802"/>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 name="Line 125"/>
            <p:cNvSpPr>
              <a:spLocks noChangeShapeType="1"/>
            </p:cNvSpPr>
            <p:nvPr/>
          </p:nvSpPr>
          <p:spPr bwMode="auto">
            <a:xfrm flipV="1">
              <a:off x="581912" y="4443817"/>
              <a:ext cx="4511090" cy="351675"/>
            </a:xfrm>
            <a:prstGeom prst="line">
              <a:avLst/>
            </a:prstGeom>
            <a:noFill/>
            <a:ln w="28575">
              <a:solidFill>
                <a:srgbClr val="FF0000"/>
              </a:solidFill>
              <a:round/>
              <a:headEnd/>
              <a:tailEnd/>
            </a:ln>
            <a:effectLst>
              <a:outerShdw dist="35921" dir="2700000" algn="ctr" rotWithShape="0">
                <a:schemeClr val="bg1"/>
              </a:outerShdw>
            </a:effectLst>
          </p:spPr>
          <p:txBody>
            <a:bodyPr/>
            <a:lstStyle/>
            <a:p>
              <a:pPr fontAlgn="auto">
                <a:spcBef>
                  <a:spcPts val="0"/>
                </a:spcBef>
                <a:spcAft>
                  <a:spcPts val="0"/>
                </a:spcAft>
                <a:buFont typeface="Arial" pitchFamily="34" charset="0"/>
                <a:buNone/>
                <a:defRPr/>
              </a:pPr>
              <a:endParaRPr lang="zh-CN" altLang="en-US">
                <a:latin typeface="+mn-lt"/>
              </a:endParaRPr>
            </a:p>
          </p:txBody>
        </p:sp>
        <p:sp>
          <p:nvSpPr>
            <p:cNvPr id="114" name="Line 126"/>
            <p:cNvSpPr>
              <a:spLocks noChangeShapeType="1"/>
            </p:cNvSpPr>
            <p:nvPr/>
          </p:nvSpPr>
          <p:spPr bwMode="auto">
            <a:xfrm>
              <a:off x="721592" y="4527648"/>
              <a:ext cx="4389117" cy="415058"/>
            </a:xfrm>
            <a:prstGeom prst="line">
              <a:avLst/>
            </a:prstGeom>
            <a:noFill/>
            <a:ln w="28575">
              <a:solidFill>
                <a:srgbClr val="FF0000"/>
              </a:solidFill>
              <a:round/>
              <a:headEnd/>
              <a:tailEnd/>
            </a:ln>
            <a:effectLst>
              <a:outerShdw dist="35921" dir="2700000" algn="ctr" rotWithShape="0">
                <a:schemeClr val="bg1"/>
              </a:outerShdw>
            </a:effectLst>
          </p:spPr>
          <p:txBody>
            <a:bodyPr/>
            <a:lstStyle/>
            <a:p>
              <a:pPr fontAlgn="auto">
                <a:spcBef>
                  <a:spcPts val="0"/>
                </a:spcBef>
                <a:spcAft>
                  <a:spcPts val="0"/>
                </a:spcAft>
                <a:buFont typeface="Arial" pitchFamily="34" charset="0"/>
                <a:buNone/>
                <a:defRPr/>
              </a:pPr>
              <a:endParaRPr lang="zh-CN" altLang="en-US">
                <a:latin typeface="+mn-lt"/>
              </a:endParaRPr>
            </a:p>
          </p:txBody>
        </p:sp>
        <p:sp>
          <p:nvSpPr>
            <p:cNvPr id="19511" name="Arc 128"/>
            <p:cNvSpPr>
              <a:spLocks/>
            </p:cNvSpPr>
            <p:nvPr/>
          </p:nvSpPr>
          <p:spPr bwMode="auto">
            <a:xfrm rot="1071390">
              <a:off x="3411538" y="4564881"/>
              <a:ext cx="87312" cy="219075"/>
            </a:xfrm>
            <a:custGeom>
              <a:avLst/>
              <a:gdLst>
                <a:gd name="T0" fmla="*/ 0 w 21600"/>
                <a:gd name="T1" fmla="*/ 0 h 35980"/>
                <a:gd name="T2" fmla="*/ 70312992 w 21600"/>
                <a:gd name="T3" fmla="*/ 1833372819 h 35980"/>
                <a:gd name="T4" fmla="*/ 0 w 21600"/>
                <a:gd name="T5" fmla="*/ 1100634840 h 35980"/>
                <a:gd name="T6" fmla="*/ 0 60000 65536"/>
                <a:gd name="T7" fmla="*/ 0 60000 65536"/>
                <a:gd name="T8" fmla="*/ 0 60000 65536"/>
                <a:gd name="T9" fmla="*/ 0 w 21600"/>
                <a:gd name="T10" fmla="*/ 0 h 35980"/>
                <a:gd name="T11" fmla="*/ 21600 w 21600"/>
                <a:gd name="T12" fmla="*/ 35980 h 35980"/>
              </a:gdLst>
              <a:ahLst/>
              <a:cxnLst>
                <a:cxn ang="T6">
                  <a:pos x="T0" y="T1"/>
                </a:cxn>
                <a:cxn ang="T7">
                  <a:pos x="T2" y="T3"/>
                </a:cxn>
                <a:cxn ang="T8">
                  <a:pos x="T4" y="T5"/>
                </a:cxn>
              </a:cxnLst>
              <a:rect l="T9" t="T10" r="T11" b="T12"/>
              <a:pathLst>
                <a:path w="21600" h="35980" fill="none" extrusionOk="0">
                  <a:moveTo>
                    <a:pt x="-1" y="0"/>
                  </a:moveTo>
                  <a:cubicBezTo>
                    <a:pt x="11929" y="0"/>
                    <a:pt x="21600" y="9670"/>
                    <a:pt x="21600" y="21600"/>
                  </a:cubicBezTo>
                  <a:cubicBezTo>
                    <a:pt x="21600" y="26903"/>
                    <a:pt x="19648" y="32022"/>
                    <a:pt x="16117" y="35979"/>
                  </a:cubicBezTo>
                </a:path>
                <a:path w="21600" h="35980" stroke="0" extrusionOk="0">
                  <a:moveTo>
                    <a:pt x="-1" y="0"/>
                  </a:moveTo>
                  <a:cubicBezTo>
                    <a:pt x="11929" y="0"/>
                    <a:pt x="21600" y="9670"/>
                    <a:pt x="21600" y="21600"/>
                  </a:cubicBezTo>
                  <a:cubicBezTo>
                    <a:pt x="21600" y="26903"/>
                    <a:pt x="19648" y="32022"/>
                    <a:pt x="16117" y="35979"/>
                  </a:cubicBezTo>
                  <a:lnTo>
                    <a:pt x="0" y="21600"/>
                  </a:lnTo>
                  <a:lnTo>
                    <a:pt x="-1" y="0"/>
                  </a:lnTo>
                  <a:close/>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512" name="Line 129"/>
            <p:cNvSpPr>
              <a:spLocks noChangeShapeType="1"/>
            </p:cNvSpPr>
            <p:nvPr/>
          </p:nvSpPr>
          <p:spPr bwMode="auto">
            <a:xfrm flipV="1">
              <a:off x="376238" y="4749031"/>
              <a:ext cx="438150" cy="492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 name="Line 130"/>
            <p:cNvSpPr>
              <a:spLocks noChangeShapeType="1"/>
            </p:cNvSpPr>
            <p:nvPr/>
          </p:nvSpPr>
          <p:spPr bwMode="auto">
            <a:xfrm rot="301625" flipH="1" flipV="1">
              <a:off x="363538" y="4503112"/>
              <a:ext cx="466258" cy="14312"/>
            </a:xfrm>
            <a:prstGeom prst="line">
              <a:avLst/>
            </a:prstGeom>
            <a:noFill/>
            <a:ln w="28575">
              <a:solidFill>
                <a:srgbClr val="FF0000"/>
              </a:solidFill>
              <a:round/>
              <a:headEnd type="triangle" w="med" len="med"/>
              <a:tailEnd/>
            </a:ln>
            <a:effectLst>
              <a:outerShdw dist="35921" dir="2700000" algn="ctr" rotWithShape="0">
                <a:schemeClr val="bg1"/>
              </a:outerShdw>
            </a:effectLst>
          </p:spPr>
          <p:txBody>
            <a:bodyPr/>
            <a:lstStyle/>
            <a:p>
              <a:pPr fontAlgn="auto">
                <a:spcBef>
                  <a:spcPts val="0"/>
                </a:spcBef>
                <a:spcAft>
                  <a:spcPts val="0"/>
                </a:spcAft>
                <a:buFont typeface="Arial" pitchFamily="34" charset="0"/>
                <a:buNone/>
                <a:defRPr/>
              </a:pPr>
              <a:endParaRPr lang="zh-CN" altLang="en-US">
                <a:latin typeface="+mn-lt"/>
              </a:endParaRPr>
            </a:p>
          </p:txBody>
        </p:sp>
        <p:sp>
          <p:nvSpPr>
            <p:cNvPr id="19514" name="矩形 120"/>
            <p:cNvSpPr>
              <a:spLocks noChangeArrowheads="1"/>
            </p:cNvSpPr>
            <p:nvPr/>
          </p:nvSpPr>
          <p:spPr bwMode="auto">
            <a:xfrm>
              <a:off x="7005818" y="3616720"/>
              <a:ext cx="1452363" cy="55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en-US" altLang="zh-CN" sz="2200">
                  <a:latin typeface="Times New Roman" pitchFamily="18" charset="0"/>
                  <a:ea typeface="黑体" pitchFamily="49" charset="-122"/>
                  <a:cs typeface="Times New Roman" pitchFamily="18" charset="0"/>
                </a:rPr>
                <a:t>Intensity</a:t>
              </a:r>
              <a:endParaRPr lang="zh-CN" altLang="en-US" sz="2200">
                <a:ea typeface="黑体" pitchFamily="49" charset="-122"/>
                <a:cs typeface="Times New Roman" pitchFamily="18" charset="0"/>
              </a:endParaRPr>
            </a:p>
          </p:txBody>
        </p:sp>
      </p:grpSp>
      <p:sp>
        <p:nvSpPr>
          <p:cNvPr id="19461" name="矩形 122"/>
          <p:cNvSpPr>
            <a:spLocks noChangeArrowheads="1"/>
          </p:cNvSpPr>
          <p:nvPr/>
        </p:nvSpPr>
        <p:spPr bwMode="auto">
          <a:xfrm>
            <a:off x="34925" y="3052763"/>
            <a:ext cx="8747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kumimoji="1" lang="en-US" altLang="zh-CN" sz="2200">
                <a:latin typeface="Times New Roman" pitchFamily="18" charset="0"/>
                <a:ea typeface="黑体" pitchFamily="49" charset="-122"/>
                <a:cs typeface="Times New Roman" pitchFamily="18" charset="0"/>
              </a:rPr>
              <a:t>Two </a:t>
            </a:r>
          </a:p>
          <a:p>
            <a:pPr eaLnBrk="1" hangingPunct="1"/>
            <a:r>
              <a:rPr kumimoji="1" lang="en-US" altLang="zh-CN" sz="2200">
                <a:latin typeface="Times New Roman" pitchFamily="18" charset="0"/>
                <a:ea typeface="黑体" pitchFamily="49" charset="-122"/>
                <a:cs typeface="Times New Roman" pitchFamily="18" charset="0"/>
              </a:rPr>
              <a:t>object</a:t>
            </a:r>
          </a:p>
          <a:p>
            <a:pPr eaLnBrk="1" hangingPunct="1"/>
            <a:r>
              <a:rPr kumimoji="1" lang="en-US" altLang="zh-CN" sz="2200">
                <a:latin typeface="Times New Roman" pitchFamily="18" charset="0"/>
                <a:ea typeface="黑体" pitchFamily="49" charset="-122"/>
                <a:cs typeface="Times New Roman" pitchFamily="18" charset="0"/>
              </a:rPr>
              <a:t>points</a:t>
            </a:r>
            <a:endParaRPr lang="zh-CN" altLang="en-US" sz="2200">
              <a:ea typeface="黑体" pitchFamily="49" charset="-122"/>
              <a:cs typeface="Times New Roman" pitchFamily="18" charset="0"/>
            </a:endParaRPr>
          </a:p>
        </p:txBody>
      </p:sp>
      <p:sp>
        <p:nvSpPr>
          <p:cNvPr id="19462" name="矩形 123"/>
          <p:cNvSpPr>
            <a:spLocks noChangeArrowheads="1"/>
          </p:cNvSpPr>
          <p:nvPr/>
        </p:nvSpPr>
        <p:spPr bwMode="auto">
          <a:xfrm>
            <a:off x="1404938" y="1836738"/>
            <a:ext cx="25908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en-US" altLang="zh-CN" sz="2200">
                <a:latin typeface="Times New Roman" pitchFamily="18" charset="0"/>
                <a:ea typeface="黑体" pitchFamily="49" charset="-122"/>
                <a:cs typeface="Times New Roman" pitchFamily="18" charset="0"/>
              </a:rPr>
              <a:t>Aperture diameter D </a:t>
            </a:r>
            <a:endParaRPr lang="zh-CN" altLang="en-US" sz="2200">
              <a:ea typeface="黑体" pitchFamily="49" charset="-122"/>
              <a:cs typeface="Times New Roman" pitchFamily="18" charset="0"/>
            </a:endParaRPr>
          </a:p>
        </p:txBody>
      </p:sp>
      <p:sp>
        <p:nvSpPr>
          <p:cNvPr id="19463" name="矩形 124"/>
          <p:cNvSpPr>
            <a:spLocks noChangeArrowheads="1"/>
          </p:cNvSpPr>
          <p:nvPr/>
        </p:nvSpPr>
        <p:spPr bwMode="auto">
          <a:xfrm>
            <a:off x="1406525" y="2165350"/>
            <a:ext cx="2020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en-US" altLang="zh-CN" sz="2000">
                <a:latin typeface="Times New Roman" pitchFamily="18" charset="0"/>
                <a:ea typeface="黑体" pitchFamily="49" charset="-122"/>
                <a:cs typeface="Times New Roman" pitchFamily="18" charset="0"/>
              </a:rPr>
              <a:t>(=Hole  diameter)</a:t>
            </a:r>
            <a:endParaRPr lang="zh-CN" altLang="en-US" sz="2000">
              <a:ea typeface="黑体" pitchFamily="49" charset="-122"/>
              <a:cs typeface="Times New Roman" pitchFamily="18" charset="0"/>
            </a:endParaRPr>
          </a:p>
        </p:txBody>
      </p:sp>
      <p:sp>
        <p:nvSpPr>
          <p:cNvPr id="19464" name="矩形 126"/>
          <p:cNvSpPr>
            <a:spLocks noChangeArrowheads="1"/>
          </p:cNvSpPr>
          <p:nvPr/>
        </p:nvSpPr>
        <p:spPr bwMode="auto">
          <a:xfrm>
            <a:off x="7762875" y="3708400"/>
            <a:ext cx="1381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en-US" altLang="zh-CN" sz="2000">
                <a:ea typeface="黑体" pitchFamily="49" charset="-122"/>
              </a:rPr>
              <a:t>(</a:t>
            </a:r>
            <a:r>
              <a:rPr lang="zh-CN" altLang="en-US" sz="2000">
                <a:ea typeface="黑体" pitchFamily="49" charset="-122"/>
              </a:rPr>
              <a:t>恰能分辨</a:t>
            </a:r>
            <a:r>
              <a:rPr lang="en-US" altLang="zh-CN" sz="2000">
                <a:ea typeface="黑体" pitchFamily="49" charset="-122"/>
              </a:rPr>
              <a:t>)</a:t>
            </a:r>
            <a:endParaRPr lang="zh-CN" altLang="en-US" sz="2000">
              <a:ea typeface="黑体" pitchFamily="49" charset="-122"/>
            </a:endParaRPr>
          </a:p>
        </p:txBody>
      </p:sp>
      <p:sp>
        <p:nvSpPr>
          <p:cNvPr id="19465" name="矩形 127"/>
          <p:cNvSpPr>
            <a:spLocks noChangeArrowheads="1"/>
          </p:cNvSpPr>
          <p:nvPr/>
        </p:nvSpPr>
        <p:spPr bwMode="auto">
          <a:xfrm>
            <a:off x="50800" y="5364163"/>
            <a:ext cx="57546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el-GR" altLang="zh-CN" sz="2200">
                <a:latin typeface="Calibri" pitchFamily="34" charset="0"/>
                <a:ea typeface="黑体" pitchFamily="49" charset="-122"/>
              </a:rPr>
              <a:t>θ</a:t>
            </a:r>
            <a:r>
              <a:rPr lang="en-US" altLang="zh-CN" sz="2200" baseline="-25000">
                <a:latin typeface="Calibri" pitchFamily="34" charset="0"/>
                <a:ea typeface="黑体" pitchFamily="49" charset="-122"/>
              </a:rPr>
              <a:t>0 </a:t>
            </a:r>
            <a:r>
              <a:rPr lang="en-US" altLang="zh-CN" sz="2200">
                <a:ea typeface="黑体" pitchFamily="49" charset="-122"/>
              </a:rPr>
              <a:t> = minimum resolvable angle </a:t>
            </a:r>
            <a:r>
              <a:rPr lang="en-US" altLang="zh-CN" sz="2000">
                <a:ea typeface="黑体" pitchFamily="49" charset="-122"/>
              </a:rPr>
              <a:t>(</a:t>
            </a:r>
            <a:r>
              <a:rPr lang="zh-CN" altLang="en-US" sz="2000">
                <a:ea typeface="黑体" pitchFamily="49" charset="-122"/>
              </a:rPr>
              <a:t>最小分辨角</a:t>
            </a:r>
            <a:r>
              <a:rPr lang="en-US" altLang="zh-CN" sz="2000">
                <a:ea typeface="黑体" pitchFamily="49" charset="-122"/>
              </a:rPr>
              <a:t>)</a:t>
            </a:r>
          </a:p>
        </p:txBody>
      </p:sp>
      <p:graphicFrame>
        <p:nvGraphicFramePr>
          <p:cNvPr id="67586" name="Object 2"/>
          <p:cNvGraphicFramePr>
            <a:graphicFrameLocks noChangeAspect="1"/>
          </p:cNvGraphicFramePr>
          <p:nvPr/>
        </p:nvGraphicFramePr>
        <p:xfrm>
          <a:off x="6097588" y="5260975"/>
          <a:ext cx="1833562" cy="1047750"/>
        </p:xfrm>
        <a:graphic>
          <a:graphicData uri="http://schemas.openxmlformats.org/presentationml/2006/ole">
            <mc:AlternateContent xmlns:mc="http://schemas.openxmlformats.org/markup-compatibility/2006">
              <mc:Choice xmlns:v="urn:schemas-microsoft-com:vml" Requires="v">
                <p:oleObj spid="_x0000_s244793" name="Equation" r:id="rId3" imgW="698197" imgH="393529" progId="">
                  <p:embed/>
                </p:oleObj>
              </mc:Choice>
              <mc:Fallback>
                <p:oleObj name="Equation" r:id="rId3" imgW="698197" imgH="393529"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88" y="5260975"/>
                        <a:ext cx="1833562"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186739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box(in)">
                                      <p:cBhvr>
                                        <p:cTn id="7" dur="500"/>
                                        <p:tgtEl>
                                          <p:spTgt spid="389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38915"/>
                                        </p:tgtEl>
                                        <p:attrNameLst>
                                          <p:attrName>style.visibility</p:attrName>
                                        </p:attrNameLst>
                                      </p:cBhvr>
                                      <p:to>
                                        <p:strVal val="visible"/>
                                      </p:to>
                                    </p:set>
                                    <p:animEffect transition="in" filter="wipe(up)">
                                      <p:cBhvr>
                                        <p:cTn id="12" dur="75"/>
                                        <p:tgtEl>
                                          <p:spTgt spid="389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7586"/>
                                        </p:tgtEl>
                                        <p:attrNameLst>
                                          <p:attrName>style.visibility</p:attrName>
                                        </p:attrNameLst>
                                      </p:cBhvr>
                                      <p:to>
                                        <p:strVal val="visible"/>
                                      </p:to>
                                    </p:set>
                                    <p:animEffect transition="in" filter="blinds(horizontal)">
                                      <p:cBhvr>
                                        <p:cTn id="17" dur="500"/>
                                        <p:tgtEl>
                                          <p:spTgt spid="67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nimBg="1" autoUpdateAnimBg="0"/>
      <p:bldP spid="38915"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482" name="Group 3"/>
          <p:cNvGrpSpPr>
            <a:grpSpLocks/>
          </p:cNvGrpSpPr>
          <p:nvPr/>
        </p:nvGrpSpPr>
        <p:grpSpPr bwMode="auto">
          <a:xfrm>
            <a:off x="1116013" y="452438"/>
            <a:ext cx="5913437" cy="1985962"/>
            <a:chOff x="368" y="800"/>
            <a:chExt cx="4522" cy="1630"/>
          </a:xfrm>
        </p:grpSpPr>
        <p:sp>
          <p:nvSpPr>
            <p:cNvPr id="20545" name="Rectangle 4"/>
            <p:cNvSpPr>
              <a:spLocks noChangeArrowheads="1"/>
            </p:cNvSpPr>
            <p:nvPr/>
          </p:nvSpPr>
          <p:spPr bwMode="auto">
            <a:xfrm>
              <a:off x="2620" y="808"/>
              <a:ext cx="1110" cy="1578"/>
            </a:xfrm>
            <a:prstGeom prst="rect">
              <a:avLst/>
            </a:prstGeom>
            <a:gradFill rotWithShape="0">
              <a:gsLst>
                <a:gs pos="0">
                  <a:srgbClr val="99320D"/>
                </a:gs>
                <a:gs pos="100000">
                  <a:srgbClr val="000000"/>
                </a:gs>
              </a:gsLst>
              <a:path path="shape">
                <a:fillToRect l="50000" t="50000" r="50000" b="50000"/>
              </a:path>
            </a:gra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46" name="Oval 5"/>
            <p:cNvSpPr>
              <a:spLocks noChangeArrowheads="1"/>
            </p:cNvSpPr>
            <p:nvPr/>
          </p:nvSpPr>
          <p:spPr bwMode="auto">
            <a:xfrm>
              <a:off x="2756" y="998"/>
              <a:ext cx="839" cy="792"/>
            </a:xfrm>
            <a:prstGeom prst="ellipse">
              <a:avLst/>
            </a:prstGeom>
            <a:gradFill rotWithShape="0">
              <a:gsLst>
                <a:gs pos="0">
                  <a:srgbClr val="863906"/>
                </a:gs>
                <a:gs pos="100000">
                  <a:srgbClr val="C05208"/>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47" name="Oval 6"/>
            <p:cNvSpPr>
              <a:spLocks noChangeArrowheads="1"/>
            </p:cNvSpPr>
            <p:nvPr/>
          </p:nvSpPr>
          <p:spPr bwMode="auto">
            <a:xfrm flipV="1">
              <a:off x="2756" y="1391"/>
              <a:ext cx="839" cy="791"/>
            </a:xfrm>
            <a:prstGeom prst="ellipse">
              <a:avLst/>
            </a:prstGeom>
            <a:gradFill rotWithShape="0">
              <a:gsLst>
                <a:gs pos="0">
                  <a:srgbClr val="C05208"/>
                </a:gs>
                <a:gs pos="100000">
                  <a:srgbClr val="863906"/>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48" name="Oval 7"/>
            <p:cNvSpPr>
              <a:spLocks noChangeArrowheads="1"/>
            </p:cNvSpPr>
            <p:nvPr/>
          </p:nvSpPr>
          <p:spPr bwMode="auto">
            <a:xfrm>
              <a:off x="2852" y="1063"/>
              <a:ext cx="649" cy="646"/>
            </a:xfrm>
            <a:prstGeom prst="ellipse">
              <a:avLst/>
            </a:prstGeom>
            <a:gradFill rotWithShape="0">
              <a:gsLst>
                <a:gs pos="0">
                  <a:srgbClr val="000000"/>
                </a:gs>
                <a:gs pos="100000">
                  <a:srgbClr val="633609"/>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49" name="Oval 8"/>
            <p:cNvSpPr>
              <a:spLocks noChangeArrowheads="1"/>
            </p:cNvSpPr>
            <p:nvPr/>
          </p:nvSpPr>
          <p:spPr bwMode="auto">
            <a:xfrm>
              <a:off x="2850" y="1459"/>
              <a:ext cx="648" cy="645"/>
            </a:xfrm>
            <a:prstGeom prst="ellipse">
              <a:avLst/>
            </a:prstGeom>
            <a:gradFill rotWithShape="0">
              <a:gsLst>
                <a:gs pos="0">
                  <a:srgbClr val="5A2E06"/>
                </a:gs>
                <a:gs pos="100000">
                  <a:srgbClr val="000000"/>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50" name="Oval 9"/>
            <p:cNvSpPr>
              <a:spLocks noChangeArrowheads="1"/>
            </p:cNvSpPr>
            <p:nvPr/>
          </p:nvSpPr>
          <p:spPr bwMode="auto">
            <a:xfrm>
              <a:off x="2911" y="1129"/>
              <a:ext cx="525" cy="521"/>
            </a:xfrm>
            <a:prstGeom prst="ellipse">
              <a:avLst/>
            </a:prstGeom>
            <a:solidFill>
              <a:srgbClr val="FF7555"/>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51" name="Oval 10"/>
            <p:cNvSpPr>
              <a:spLocks noChangeArrowheads="1"/>
            </p:cNvSpPr>
            <p:nvPr/>
          </p:nvSpPr>
          <p:spPr bwMode="auto">
            <a:xfrm>
              <a:off x="2912" y="1526"/>
              <a:ext cx="525" cy="521"/>
            </a:xfrm>
            <a:prstGeom prst="ellipse">
              <a:avLst/>
            </a:prstGeom>
            <a:solidFill>
              <a:srgbClr val="FF7555"/>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52" name="Freeform 11"/>
            <p:cNvSpPr>
              <a:spLocks/>
            </p:cNvSpPr>
            <p:nvPr/>
          </p:nvSpPr>
          <p:spPr bwMode="auto">
            <a:xfrm rot="5400000">
              <a:off x="4024" y="904"/>
              <a:ext cx="507" cy="1006"/>
            </a:xfrm>
            <a:custGeom>
              <a:avLst/>
              <a:gdLst>
                <a:gd name="T0" fmla="*/ 0 w 1736"/>
                <a:gd name="T1" fmla="*/ 61 h 2023"/>
                <a:gd name="T2" fmla="*/ 0 w 1736"/>
                <a:gd name="T3" fmla="*/ 57 h 2023"/>
                <a:gd name="T4" fmla="*/ 1 w 1736"/>
                <a:gd name="T5" fmla="*/ 45 h 2023"/>
                <a:gd name="T6" fmla="*/ 1 w 1736"/>
                <a:gd name="T7" fmla="*/ 17 h 2023"/>
                <a:gd name="T8" fmla="*/ 1 w 1736"/>
                <a:gd name="T9" fmla="*/ 4 h 2023"/>
                <a:gd name="T10" fmla="*/ 2 w 1736"/>
                <a:gd name="T11" fmla="*/ 0 h 2023"/>
                <a:gd name="T12" fmla="*/ 2 w 1736"/>
                <a:gd name="T13" fmla="*/ 0 h 2023"/>
                <a:gd name="T14" fmla="*/ 2 w 1736"/>
                <a:gd name="T15" fmla="*/ 2 h 2023"/>
                <a:gd name="T16" fmla="*/ 2 w 1736"/>
                <a:gd name="T17" fmla="*/ 9 h 2023"/>
                <a:gd name="T18" fmla="*/ 3 w 1736"/>
                <a:gd name="T19" fmla="*/ 45 h 2023"/>
                <a:gd name="T20" fmla="*/ 3 w 1736"/>
                <a:gd name="T21" fmla="*/ 57 h 2023"/>
                <a:gd name="T22" fmla="*/ 4 w 1736"/>
                <a:gd name="T23" fmla="*/ 62 h 20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6"/>
                <a:gd name="T37" fmla="*/ 0 h 2023"/>
                <a:gd name="T38" fmla="*/ 1736 w 1736"/>
                <a:gd name="T39" fmla="*/ 2023 h 20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6" h="2023">
                  <a:moveTo>
                    <a:pt x="0" y="2007"/>
                  </a:moveTo>
                  <a:cubicBezTo>
                    <a:pt x="66" y="1986"/>
                    <a:pt x="133" y="1966"/>
                    <a:pt x="197" y="1881"/>
                  </a:cubicBezTo>
                  <a:cubicBezTo>
                    <a:pt x="261" y="1796"/>
                    <a:pt x="321" y="1715"/>
                    <a:pt x="386" y="1494"/>
                  </a:cubicBezTo>
                  <a:cubicBezTo>
                    <a:pt x="451" y="1273"/>
                    <a:pt x="537" y="778"/>
                    <a:pt x="584" y="555"/>
                  </a:cubicBezTo>
                  <a:cubicBezTo>
                    <a:pt x="631" y="332"/>
                    <a:pt x="640" y="241"/>
                    <a:pt x="670" y="153"/>
                  </a:cubicBezTo>
                  <a:cubicBezTo>
                    <a:pt x="700" y="65"/>
                    <a:pt x="733" y="50"/>
                    <a:pt x="765" y="26"/>
                  </a:cubicBezTo>
                  <a:cubicBezTo>
                    <a:pt x="797" y="2"/>
                    <a:pt x="827" y="0"/>
                    <a:pt x="860" y="10"/>
                  </a:cubicBezTo>
                  <a:cubicBezTo>
                    <a:pt x="893" y="20"/>
                    <a:pt x="931" y="40"/>
                    <a:pt x="962" y="89"/>
                  </a:cubicBezTo>
                  <a:cubicBezTo>
                    <a:pt x="993" y="138"/>
                    <a:pt x="985" y="67"/>
                    <a:pt x="1049" y="302"/>
                  </a:cubicBezTo>
                  <a:cubicBezTo>
                    <a:pt x="1113" y="537"/>
                    <a:pt x="1268" y="1238"/>
                    <a:pt x="1349" y="1502"/>
                  </a:cubicBezTo>
                  <a:cubicBezTo>
                    <a:pt x="1430" y="1766"/>
                    <a:pt x="1474" y="1801"/>
                    <a:pt x="1538" y="1888"/>
                  </a:cubicBezTo>
                  <a:cubicBezTo>
                    <a:pt x="1602" y="1975"/>
                    <a:pt x="1669" y="1999"/>
                    <a:pt x="1736" y="2023"/>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53" name="Freeform 12"/>
            <p:cNvSpPr>
              <a:spLocks/>
            </p:cNvSpPr>
            <p:nvPr/>
          </p:nvSpPr>
          <p:spPr bwMode="auto">
            <a:xfrm rot="5400000">
              <a:off x="4030" y="1301"/>
              <a:ext cx="509" cy="1000"/>
            </a:xfrm>
            <a:custGeom>
              <a:avLst/>
              <a:gdLst>
                <a:gd name="T0" fmla="*/ 0 w 1736"/>
                <a:gd name="T1" fmla="*/ 59 h 2023"/>
                <a:gd name="T2" fmla="*/ 0 w 1736"/>
                <a:gd name="T3" fmla="*/ 55 h 2023"/>
                <a:gd name="T4" fmla="*/ 1 w 1736"/>
                <a:gd name="T5" fmla="*/ 44 h 2023"/>
                <a:gd name="T6" fmla="*/ 1 w 1736"/>
                <a:gd name="T7" fmla="*/ 16 h 2023"/>
                <a:gd name="T8" fmla="*/ 1 w 1736"/>
                <a:gd name="T9" fmla="*/ 4 h 2023"/>
                <a:gd name="T10" fmla="*/ 2 w 1736"/>
                <a:gd name="T11" fmla="*/ 0 h 2023"/>
                <a:gd name="T12" fmla="*/ 2 w 1736"/>
                <a:gd name="T13" fmla="*/ 0 h 2023"/>
                <a:gd name="T14" fmla="*/ 2 w 1736"/>
                <a:gd name="T15" fmla="*/ 2 h 2023"/>
                <a:gd name="T16" fmla="*/ 2 w 1736"/>
                <a:gd name="T17" fmla="*/ 9 h 2023"/>
                <a:gd name="T18" fmla="*/ 3 w 1736"/>
                <a:gd name="T19" fmla="*/ 44 h 2023"/>
                <a:gd name="T20" fmla="*/ 3 w 1736"/>
                <a:gd name="T21" fmla="*/ 56 h 2023"/>
                <a:gd name="T22" fmla="*/ 4 w 1736"/>
                <a:gd name="T23" fmla="*/ 60 h 20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6"/>
                <a:gd name="T37" fmla="*/ 0 h 2023"/>
                <a:gd name="T38" fmla="*/ 1736 w 1736"/>
                <a:gd name="T39" fmla="*/ 2023 h 20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6" h="2023">
                  <a:moveTo>
                    <a:pt x="0" y="2007"/>
                  </a:moveTo>
                  <a:cubicBezTo>
                    <a:pt x="66" y="1986"/>
                    <a:pt x="133" y="1966"/>
                    <a:pt x="197" y="1881"/>
                  </a:cubicBezTo>
                  <a:cubicBezTo>
                    <a:pt x="261" y="1796"/>
                    <a:pt x="321" y="1715"/>
                    <a:pt x="386" y="1494"/>
                  </a:cubicBezTo>
                  <a:cubicBezTo>
                    <a:pt x="451" y="1273"/>
                    <a:pt x="537" y="778"/>
                    <a:pt x="584" y="555"/>
                  </a:cubicBezTo>
                  <a:cubicBezTo>
                    <a:pt x="631" y="332"/>
                    <a:pt x="640" y="241"/>
                    <a:pt x="670" y="153"/>
                  </a:cubicBezTo>
                  <a:cubicBezTo>
                    <a:pt x="700" y="65"/>
                    <a:pt x="733" y="50"/>
                    <a:pt x="765" y="26"/>
                  </a:cubicBezTo>
                  <a:cubicBezTo>
                    <a:pt x="797" y="2"/>
                    <a:pt x="827" y="0"/>
                    <a:pt x="860" y="10"/>
                  </a:cubicBezTo>
                  <a:cubicBezTo>
                    <a:pt x="893" y="20"/>
                    <a:pt x="931" y="40"/>
                    <a:pt x="962" y="89"/>
                  </a:cubicBezTo>
                  <a:cubicBezTo>
                    <a:pt x="993" y="138"/>
                    <a:pt x="985" y="67"/>
                    <a:pt x="1049" y="302"/>
                  </a:cubicBezTo>
                  <a:cubicBezTo>
                    <a:pt x="1113" y="537"/>
                    <a:pt x="1268" y="1238"/>
                    <a:pt x="1349" y="1502"/>
                  </a:cubicBezTo>
                  <a:cubicBezTo>
                    <a:pt x="1430" y="1766"/>
                    <a:pt x="1474" y="1801"/>
                    <a:pt x="1538" y="1888"/>
                  </a:cubicBezTo>
                  <a:cubicBezTo>
                    <a:pt x="1602" y="1975"/>
                    <a:pt x="1669" y="1999"/>
                    <a:pt x="1736" y="2023"/>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54" name="Arc 13"/>
            <p:cNvSpPr>
              <a:spLocks/>
            </p:cNvSpPr>
            <p:nvPr/>
          </p:nvSpPr>
          <p:spPr bwMode="auto">
            <a:xfrm flipH="1">
              <a:off x="4764" y="1326"/>
              <a:ext cx="63" cy="143"/>
            </a:xfrm>
            <a:custGeom>
              <a:avLst/>
              <a:gdLst>
                <a:gd name="T0" fmla="*/ 0 w 21600"/>
                <a:gd name="T1" fmla="*/ 0 h 42803"/>
                <a:gd name="T2" fmla="*/ 0 w 21600"/>
                <a:gd name="T3" fmla="*/ 0 h 42803"/>
                <a:gd name="T4" fmla="*/ 0 w 21600"/>
                <a:gd name="T5" fmla="*/ 0 h 42803"/>
                <a:gd name="T6" fmla="*/ 0 60000 65536"/>
                <a:gd name="T7" fmla="*/ 0 60000 65536"/>
                <a:gd name="T8" fmla="*/ 0 60000 65536"/>
                <a:gd name="T9" fmla="*/ 0 w 21600"/>
                <a:gd name="T10" fmla="*/ 0 h 42803"/>
                <a:gd name="T11" fmla="*/ 21600 w 21600"/>
                <a:gd name="T12" fmla="*/ 42803 h 42803"/>
              </a:gdLst>
              <a:ahLst/>
              <a:cxnLst>
                <a:cxn ang="T6">
                  <a:pos x="T0" y="T1"/>
                </a:cxn>
                <a:cxn ang="T7">
                  <a:pos x="T2" y="T3"/>
                </a:cxn>
                <a:cxn ang="T8">
                  <a:pos x="T4" y="T5"/>
                </a:cxn>
              </a:cxnLst>
              <a:rect l="T9" t="T10" r="T11" b="T12"/>
              <a:pathLst>
                <a:path w="21600" h="42803" fill="none" extrusionOk="0">
                  <a:moveTo>
                    <a:pt x="17694" y="42802"/>
                  </a:moveTo>
                  <a:cubicBezTo>
                    <a:pt x="7442" y="40918"/>
                    <a:pt x="0" y="31981"/>
                    <a:pt x="0" y="21559"/>
                  </a:cubicBezTo>
                  <a:cubicBezTo>
                    <a:pt x="-1" y="10145"/>
                    <a:pt x="8879" y="701"/>
                    <a:pt x="20271" y="-1"/>
                  </a:cubicBezTo>
                </a:path>
                <a:path w="21600" h="42803" stroke="0" extrusionOk="0">
                  <a:moveTo>
                    <a:pt x="17694" y="42802"/>
                  </a:moveTo>
                  <a:cubicBezTo>
                    <a:pt x="7442" y="40918"/>
                    <a:pt x="0" y="31981"/>
                    <a:pt x="0" y="21559"/>
                  </a:cubicBezTo>
                  <a:cubicBezTo>
                    <a:pt x="-1" y="10145"/>
                    <a:pt x="8879" y="701"/>
                    <a:pt x="20271" y="-1"/>
                  </a:cubicBezTo>
                  <a:lnTo>
                    <a:pt x="21600" y="21559"/>
                  </a:lnTo>
                  <a:lnTo>
                    <a:pt x="17694" y="42802"/>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55" name="Arc 14"/>
            <p:cNvSpPr>
              <a:spLocks/>
            </p:cNvSpPr>
            <p:nvPr/>
          </p:nvSpPr>
          <p:spPr bwMode="auto">
            <a:xfrm flipH="1">
              <a:off x="4764" y="1720"/>
              <a:ext cx="62" cy="142"/>
            </a:xfrm>
            <a:custGeom>
              <a:avLst/>
              <a:gdLst>
                <a:gd name="T0" fmla="*/ 0 w 21600"/>
                <a:gd name="T1" fmla="*/ 0 h 42803"/>
                <a:gd name="T2" fmla="*/ 0 w 21600"/>
                <a:gd name="T3" fmla="*/ 0 h 42803"/>
                <a:gd name="T4" fmla="*/ 0 w 21600"/>
                <a:gd name="T5" fmla="*/ 0 h 42803"/>
                <a:gd name="T6" fmla="*/ 0 60000 65536"/>
                <a:gd name="T7" fmla="*/ 0 60000 65536"/>
                <a:gd name="T8" fmla="*/ 0 60000 65536"/>
                <a:gd name="T9" fmla="*/ 0 w 21600"/>
                <a:gd name="T10" fmla="*/ 0 h 42803"/>
                <a:gd name="T11" fmla="*/ 21600 w 21600"/>
                <a:gd name="T12" fmla="*/ 42803 h 42803"/>
              </a:gdLst>
              <a:ahLst/>
              <a:cxnLst>
                <a:cxn ang="T6">
                  <a:pos x="T0" y="T1"/>
                </a:cxn>
                <a:cxn ang="T7">
                  <a:pos x="T2" y="T3"/>
                </a:cxn>
                <a:cxn ang="T8">
                  <a:pos x="T4" y="T5"/>
                </a:cxn>
              </a:cxnLst>
              <a:rect l="T9" t="T10" r="T11" b="T12"/>
              <a:pathLst>
                <a:path w="21600" h="42803" fill="none" extrusionOk="0">
                  <a:moveTo>
                    <a:pt x="17694" y="42802"/>
                  </a:moveTo>
                  <a:cubicBezTo>
                    <a:pt x="7442" y="40918"/>
                    <a:pt x="0" y="31981"/>
                    <a:pt x="0" y="21559"/>
                  </a:cubicBezTo>
                  <a:cubicBezTo>
                    <a:pt x="-1" y="10145"/>
                    <a:pt x="8879" y="701"/>
                    <a:pt x="20271" y="-1"/>
                  </a:cubicBezTo>
                </a:path>
                <a:path w="21600" h="42803" stroke="0" extrusionOk="0">
                  <a:moveTo>
                    <a:pt x="17694" y="42802"/>
                  </a:moveTo>
                  <a:cubicBezTo>
                    <a:pt x="7442" y="40918"/>
                    <a:pt x="0" y="31981"/>
                    <a:pt x="0" y="21559"/>
                  </a:cubicBezTo>
                  <a:cubicBezTo>
                    <a:pt x="-1" y="10145"/>
                    <a:pt x="8879" y="701"/>
                    <a:pt x="20271" y="-1"/>
                  </a:cubicBezTo>
                  <a:lnTo>
                    <a:pt x="21600" y="21559"/>
                  </a:lnTo>
                  <a:lnTo>
                    <a:pt x="17694" y="42802"/>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56" name="Arc 15"/>
            <p:cNvSpPr>
              <a:spLocks/>
            </p:cNvSpPr>
            <p:nvPr/>
          </p:nvSpPr>
          <p:spPr bwMode="auto">
            <a:xfrm>
              <a:off x="3814" y="1059"/>
              <a:ext cx="417" cy="178"/>
            </a:xfrm>
            <a:custGeom>
              <a:avLst/>
              <a:gdLst>
                <a:gd name="T0" fmla="*/ 0 w 19383"/>
                <a:gd name="T1" fmla="*/ 0 h 20535"/>
                <a:gd name="T2" fmla="*/ 0 w 19383"/>
                <a:gd name="T3" fmla="*/ 0 h 20535"/>
                <a:gd name="T4" fmla="*/ 0 w 19383"/>
                <a:gd name="T5" fmla="*/ 0 h 20535"/>
                <a:gd name="T6" fmla="*/ 0 60000 65536"/>
                <a:gd name="T7" fmla="*/ 0 60000 65536"/>
                <a:gd name="T8" fmla="*/ 0 60000 65536"/>
                <a:gd name="T9" fmla="*/ 0 w 19383"/>
                <a:gd name="T10" fmla="*/ 0 h 20535"/>
                <a:gd name="T11" fmla="*/ 19383 w 19383"/>
                <a:gd name="T12" fmla="*/ 20535 h 20535"/>
              </a:gdLst>
              <a:ahLst/>
              <a:cxnLst>
                <a:cxn ang="T6">
                  <a:pos x="T0" y="T1"/>
                </a:cxn>
                <a:cxn ang="T7">
                  <a:pos x="T2" y="T3"/>
                </a:cxn>
                <a:cxn ang="T8">
                  <a:pos x="T4" y="T5"/>
                </a:cxn>
              </a:cxnLst>
              <a:rect l="T9" t="T10" r="T11" b="T12"/>
              <a:pathLst>
                <a:path w="19383" h="20535" fill="none" extrusionOk="0">
                  <a:moveTo>
                    <a:pt x="12683" y="20534"/>
                  </a:moveTo>
                  <a:cubicBezTo>
                    <a:pt x="7144" y="18727"/>
                    <a:pt x="2570" y="14759"/>
                    <a:pt x="-1" y="9531"/>
                  </a:cubicBezTo>
                </a:path>
                <a:path w="19383" h="20535" stroke="0" extrusionOk="0">
                  <a:moveTo>
                    <a:pt x="12683" y="20534"/>
                  </a:moveTo>
                  <a:cubicBezTo>
                    <a:pt x="7144" y="18727"/>
                    <a:pt x="2570" y="14759"/>
                    <a:pt x="-1" y="9531"/>
                  </a:cubicBezTo>
                  <a:lnTo>
                    <a:pt x="19383" y="0"/>
                  </a:lnTo>
                  <a:lnTo>
                    <a:pt x="12683" y="20534"/>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57" name="Freeform 16"/>
            <p:cNvSpPr>
              <a:spLocks/>
            </p:cNvSpPr>
            <p:nvPr/>
          </p:nvSpPr>
          <p:spPr bwMode="auto">
            <a:xfrm>
              <a:off x="4061" y="1229"/>
              <a:ext cx="709" cy="97"/>
            </a:xfrm>
            <a:custGeom>
              <a:avLst/>
              <a:gdLst>
                <a:gd name="T0" fmla="*/ 0 w 962"/>
                <a:gd name="T1" fmla="*/ 0 h 134"/>
                <a:gd name="T2" fmla="*/ 98 w 962"/>
                <a:gd name="T3" fmla="*/ 11 h 134"/>
                <a:gd name="T4" fmla="*/ 167 w 962"/>
                <a:gd name="T5" fmla="*/ 18 h 134"/>
                <a:gd name="T6" fmla="*/ 194 w 962"/>
                <a:gd name="T7" fmla="*/ 22 h 134"/>
                <a:gd name="T8" fmla="*/ 209 w 962"/>
                <a:gd name="T9" fmla="*/ 27 h 134"/>
                <a:gd name="T10" fmla="*/ 0 60000 65536"/>
                <a:gd name="T11" fmla="*/ 0 60000 65536"/>
                <a:gd name="T12" fmla="*/ 0 60000 65536"/>
                <a:gd name="T13" fmla="*/ 0 60000 65536"/>
                <a:gd name="T14" fmla="*/ 0 60000 65536"/>
                <a:gd name="T15" fmla="*/ 0 w 962"/>
                <a:gd name="T16" fmla="*/ 0 h 134"/>
                <a:gd name="T17" fmla="*/ 962 w 962"/>
                <a:gd name="T18" fmla="*/ 134 h 134"/>
              </a:gdLst>
              <a:ahLst/>
              <a:cxnLst>
                <a:cxn ang="T10">
                  <a:pos x="T0" y="T1"/>
                </a:cxn>
                <a:cxn ang="T11">
                  <a:pos x="T2" y="T3"/>
                </a:cxn>
                <a:cxn ang="T12">
                  <a:pos x="T4" y="T5"/>
                </a:cxn>
                <a:cxn ang="T13">
                  <a:pos x="T6" y="T7"/>
                </a:cxn>
                <a:cxn ang="T14">
                  <a:pos x="T8" y="T9"/>
                </a:cxn>
              </a:cxnLst>
              <a:rect l="T15" t="T16" r="T17" b="T18"/>
              <a:pathLst>
                <a:path w="962" h="134">
                  <a:moveTo>
                    <a:pt x="0" y="0"/>
                  </a:moveTo>
                  <a:cubicBezTo>
                    <a:pt x="160" y="19"/>
                    <a:pt x="321" y="39"/>
                    <a:pt x="449" y="55"/>
                  </a:cubicBezTo>
                  <a:cubicBezTo>
                    <a:pt x="577" y="71"/>
                    <a:pt x="691" y="85"/>
                    <a:pt x="765" y="94"/>
                  </a:cubicBezTo>
                  <a:cubicBezTo>
                    <a:pt x="839" y="103"/>
                    <a:pt x="858" y="103"/>
                    <a:pt x="891" y="110"/>
                  </a:cubicBezTo>
                  <a:cubicBezTo>
                    <a:pt x="924" y="117"/>
                    <a:pt x="943" y="125"/>
                    <a:pt x="962" y="134"/>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58" name="Freeform 17"/>
            <p:cNvSpPr>
              <a:spLocks/>
            </p:cNvSpPr>
            <p:nvPr/>
          </p:nvSpPr>
          <p:spPr bwMode="auto">
            <a:xfrm rot="21429554" flipV="1">
              <a:off x="4085" y="1873"/>
              <a:ext cx="708" cy="97"/>
            </a:xfrm>
            <a:custGeom>
              <a:avLst/>
              <a:gdLst>
                <a:gd name="T0" fmla="*/ 0 w 962"/>
                <a:gd name="T1" fmla="*/ 0 h 134"/>
                <a:gd name="T2" fmla="*/ 97 w 962"/>
                <a:gd name="T3" fmla="*/ 11 h 134"/>
                <a:gd name="T4" fmla="*/ 165 w 962"/>
                <a:gd name="T5" fmla="*/ 18 h 134"/>
                <a:gd name="T6" fmla="*/ 192 w 962"/>
                <a:gd name="T7" fmla="*/ 22 h 134"/>
                <a:gd name="T8" fmla="*/ 208 w 962"/>
                <a:gd name="T9" fmla="*/ 27 h 134"/>
                <a:gd name="T10" fmla="*/ 0 60000 65536"/>
                <a:gd name="T11" fmla="*/ 0 60000 65536"/>
                <a:gd name="T12" fmla="*/ 0 60000 65536"/>
                <a:gd name="T13" fmla="*/ 0 60000 65536"/>
                <a:gd name="T14" fmla="*/ 0 60000 65536"/>
                <a:gd name="T15" fmla="*/ 0 w 962"/>
                <a:gd name="T16" fmla="*/ 0 h 134"/>
                <a:gd name="T17" fmla="*/ 962 w 962"/>
                <a:gd name="T18" fmla="*/ 134 h 134"/>
              </a:gdLst>
              <a:ahLst/>
              <a:cxnLst>
                <a:cxn ang="T10">
                  <a:pos x="T0" y="T1"/>
                </a:cxn>
                <a:cxn ang="T11">
                  <a:pos x="T2" y="T3"/>
                </a:cxn>
                <a:cxn ang="T12">
                  <a:pos x="T4" y="T5"/>
                </a:cxn>
                <a:cxn ang="T13">
                  <a:pos x="T6" y="T7"/>
                </a:cxn>
                <a:cxn ang="T14">
                  <a:pos x="T8" y="T9"/>
                </a:cxn>
              </a:cxnLst>
              <a:rect l="T15" t="T16" r="T17" b="T18"/>
              <a:pathLst>
                <a:path w="962" h="134">
                  <a:moveTo>
                    <a:pt x="0" y="0"/>
                  </a:moveTo>
                  <a:cubicBezTo>
                    <a:pt x="160" y="19"/>
                    <a:pt x="321" y="39"/>
                    <a:pt x="449" y="55"/>
                  </a:cubicBezTo>
                  <a:cubicBezTo>
                    <a:pt x="577" y="71"/>
                    <a:pt x="691" y="85"/>
                    <a:pt x="765" y="94"/>
                  </a:cubicBezTo>
                  <a:cubicBezTo>
                    <a:pt x="839" y="103"/>
                    <a:pt x="858" y="103"/>
                    <a:pt x="891" y="110"/>
                  </a:cubicBezTo>
                  <a:cubicBezTo>
                    <a:pt x="924" y="117"/>
                    <a:pt x="943" y="125"/>
                    <a:pt x="962" y="134"/>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59" name="Arc 18"/>
            <p:cNvSpPr>
              <a:spLocks/>
            </p:cNvSpPr>
            <p:nvPr/>
          </p:nvSpPr>
          <p:spPr bwMode="auto">
            <a:xfrm flipV="1">
              <a:off x="3821" y="1990"/>
              <a:ext cx="413" cy="178"/>
            </a:xfrm>
            <a:custGeom>
              <a:avLst/>
              <a:gdLst>
                <a:gd name="T0" fmla="*/ 0 w 19383"/>
                <a:gd name="T1" fmla="*/ 0 h 20535"/>
                <a:gd name="T2" fmla="*/ 0 w 19383"/>
                <a:gd name="T3" fmla="*/ 0 h 20535"/>
                <a:gd name="T4" fmla="*/ 0 w 19383"/>
                <a:gd name="T5" fmla="*/ 0 h 20535"/>
                <a:gd name="T6" fmla="*/ 0 60000 65536"/>
                <a:gd name="T7" fmla="*/ 0 60000 65536"/>
                <a:gd name="T8" fmla="*/ 0 60000 65536"/>
                <a:gd name="T9" fmla="*/ 0 w 19383"/>
                <a:gd name="T10" fmla="*/ 0 h 20535"/>
                <a:gd name="T11" fmla="*/ 19383 w 19383"/>
                <a:gd name="T12" fmla="*/ 20535 h 20535"/>
              </a:gdLst>
              <a:ahLst/>
              <a:cxnLst>
                <a:cxn ang="T6">
                  <a:pos x="T0" y="T1"/>
                </a:cxn>
                <a:cxn ang="T7">
                  <a:pos x="T2" y="T3"/>
                </a:cxn>
                <a:cxn ang="T8">
                  <a:pos x="T4" y="T5"/>
                </a:cxn>
              </a:cxnLst>
              <a:rect l="T9" t="T10" r="T11" b="T12"/>
              <a:pathLst>
                <a:path w="19383" h="20535" fill="none" extrusionOk="0">
                  <a:moveTo>
                    <a:pt x="12683" y="20534"/>
                  </a:moveTo>
                  <a:cubicBezTo>
                    <a:pt x="7144" y="18727"/>
                    <a:pt x="2570" y="14759"/>
                    <a:pt x="-1" y="9531"/>
                  </a:cubicBezTo>
                </a:path>
                <a:path w="19383" h="20535" stroke="0" extrusionOk="0">
                  <a:moveTo>
                    <a:pt x="12683" y="20534"/>
                  </a:moveTo>
                  <a:cubicBezTo>
                    <a:pt x="7144" y="18727"/>
                    <a:pt x="2570" y="14759"/>
                    <a:pt x="-1" y="9531"/>
                  </a:cubicBezTo>
                  <a:lnTo>
                    <a:pt x="19383" y="0"/>
                  </a:lnTo>
                  <a:lnTo>
                    <a:pt x="12683" y="20534"/>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60" name="Rectangle 19"/>
            <p:cNvSpPr>
              <a:spLocks noChangeArrowheads="1"/>
            </p:cNvSpPr>
            <p:nvPr/>
          </p:nvSpPr>
          <p:spPr bwMode="auto">
            <a:xfrm>
              <a:off x="1477" y="2136"/>
              <a:ext cx="177" cy="183"/>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61" name="Rectangle 20"/>
            <p:cNvSpPr>
              <a:spLocks noChangeArrowheads="1"/>
            </p:cNvSpPr>
            <p:nvPr/>
          </p:nvSpPr>
          <p:spPr bwMode="auto">
            <a:xfrm>
              <a:off x="1462" y="866"/>
              <a:ext cx="178" cy="183"/>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62" name="Arc 21"/>
            <p:cNvSpPr>
              <a:spLocks/>
            </p:cNvSpPr>
            <p:nvPr/>
          </p:nvSpPr>
          <p:spPr bwMode="auto">
            <a:xfrm rot="5386920">
              <a:off x="949" y="1548"/>
              <a:ext cx="1327" cy="118"/>
            </a:xfrm>
            <a:custGeom>
              <a:avLst/>
              <a:gdLst>
                <a:gd name="T0" fmla="*/ 0 w 40634"/>
                <a:gd name="T1" fmla="*/ 0 h 21600"/>
                <a:gd name="T2" fmla="*/ 0 w 40634"/>
                <a:gd name="T3" fmla="*/ 0 h 21600"/>
                <a:gd name="T4" fmla="*/ 0 w 40634"/>
                <a:gd name="T5" fmla="*/ 0 h 21600"/>
                <a:gd name="T6" fmla="*/ 0 60000 65536"/>
                <a:gd name="T7" fmla="*/ 0 60000 65536"/>
                <a:gd name="T8" fmla="*/ 0 60000 65536"/>
                <a:gd name="T9" fmla="*/ 0 w 40634"/>
                <a:gd name="T10" fmla="*/ 0 h 21600"/>
                <a:gd name="T11" fmla="*/ 40634 w 40634"/>
                <a:gd name="T12" fmla="*/ 21600 h 21600"/>
              </a:gdLst>
              <a:ahLst/>
              <a:cxnLst>
                <a:cxn ang="T6">
                  <a:pos x="T0" y="T1"/>
                </a:cxn>
                <a:cxn ang="T7">
                  <a:pos x="T2" y="T3"/>
                </a:cxn>
                <a:cxn ang="T8">
                  <a:pos x="T4" y="T5"/>
                </a:cxn>
              </a:cxnLst>
              <a:rect l="T9" t="T10" r="T11" b="T12"/>
              <a:pathLst>
                <a:path w="40634" h="21600" fill="none" extrusionOk="0">
                  <a:moveTo>
                    <a:pt x="-1" y="14300"/>
                  </a:moveTo>
                  <a:cubicBezTo>
                    <a:pt x="3079" y="5721"/>
                    <a:pt x="11213" y="-1"/>
                    <a:pt x="20329" y="0"/>
                  </a:cubicBezTo>
                  <a:cubicBezTo>
                    <a:pt x="29418" y="0"/>
                    <a:pt x="37534" y="5689"/>
                    <a:pt x="40634" y="14233"/>
                  </a:cubicBezTo>
                </a:path>
                <a:path w="40634" h="21600" stroke="0" extrusionOk="0">
                  <a:moveTo>
                    <a:pt x="-1" y="14300"/>
                  </a:moveTo>
                  <a:cubicBezTo>
                    <a:pt x="3079" y="5721"/>
                    <a:pt x="11213" y="-1"/>
                    <a:pt x="20329" y="0"/>
                  </a:cubicBezTo>
                  <a:cubicBezTo>
                    <a:pt x="29418" y="0"/>
                    <a:pt x="37534" y="5689"/>
                    <a:pt x="40634" y="14233"/>
                  </a:cubicBezTo>
                  <a:lnTo>
                    <a:pt x="20329" y="21600"/>
                  </a:lnTo>
                  <a:lnTo>
                    <a:pt x="-1" y="14300"/>
                  </a:lnTo>
                  <a:close/>
                </a:path>
              </a:pathLst>
            </a:custGeom>
            <a:gradFill rotWithShape="0">
              <a:gsLst>
                <a:gs pos="0">
                  <a:srgbClr val="66FFFF"/>
                </a:gs>
                <a:gs pos="100000">
                  <a:srgbClr val="44AAAA"/>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20563" name="Arc 22"/>
            <p:cNvSpPr>
              <a:spLocks/>
            </p:cNvSpPr>
            <p:nvPr/>
          </p:nvSpPr>
          <p:spPr bwMode="auto">
            <a:xfrm rot="5386920" flipV="1">
              <a:off x="851" y="1554"/>
              <a:ext cx="1317" cy="111"/>
            </a:xfrm>
            <a:custGeom>
              <a:avLst/>
              <a:gdLst>
                <a:gd name="T0" fmla="*/ 0 w 40187"/>
                <a:gd name="T1" fmla="*/ 0 h 21600"/>
                <a:gd name="T2" fmla="*/ 0 w 40187"/>
                <a:gd name="T3" fmla="*/ 0 h 21600"/>
                <a:gd name="T4" fmla="*/ 0 w 40187"/>
                <a:gd name="T5" fmla="*/ 0 h 21600"/>
                <a:gd name="T6" fmla="*/ 0 60000 65536"/>
                <a:gd name="T7" fmla="*/ 0 60000 65536"/>
                <a:gd name="T8" fmla="*/ 0 60000 65536"/>
                <a:gd name="T9" fmla="*/ 0 w 40187"/>
                <a:gd name="T10" fmla="*/ 0 h 21600"/>
                <a:gd name="T11" fmla="*/ 40187 w 40187"/>
                <a:gd name="T12" fmla="*/ 21600 h 21600"/>
              </a:gdLst>
              <a:ahLst/>
              <a:cxnLst>
                <a:cxn ang="T6">
                  <a:pos x="T0" y="T1"/>
                </a:cxn>
                <a:cxn ang="T7">
                  <a:pos x="T2" y="T3"/>
                </a:cxn>
                <a:cxn ang="T8">
                  <a:pos x="T4" y="T5"/>
                </a:cxn>
              </a:cxnLst>
              <a:rect l="T9" t="T10" r="T11" b="T12"/>
              <a:pathLst>
                <a:path w="40187" h="21600" fill="none" extrusionOk="0">
                  <a:moveTo>
                    <a:pt x="-1" y="13158"/>
                  </a:moveTo>
                  <a:cubicBezTo>
                    <a:pt x="3386" y="5180"/>
                    <a:pt x="11214" y="-1"/>
                    <a:pt x="19882" y="0"/>
                  </a:cubicBezTo>
                  <a:cubicBezTo>
                    <a:pt x="28971" y="0"/>
                    <a:pt x="37087" y="5689"/>
                    <a:pt x="40187" y="14233"/>
                  </a:cubicBezTo>
                </a:path>
                <a:path w="40187" h="21600" stroke="0" extrusionOk="0">
                  <a:moveTo>
                    <a:pt x="-1" y="13158"/>
                  </a:moveTo>
                  <a:cubicBezTo>
                    <a:pt x="3386" y="5180"/>
                    <a:pt x="11214" y="-1"/>
                    <a:pt x="19882" y="0"/>
                  </a:cubicBezTo>
                  <a:cubicBezTo>
                    <a:pt x="28971" y="0"/>
                    <a:pt x="37087" y="5689"/>
                    <a:pt x="40187" y="14233"/>
                  </a:cubicBezTo>
                  <a:lnTo>
                    <a:pt x="19882" y="21600"/>
                  </a:lnTo>
                  <a:lnTo>
                    <a:pt x="-1" y="13158"/>
                  </a:lnTo>
                  <a:close/>
                </a:path>
              </a:pathLst>
            </a:custGeom>
            <a:gradFill rotWithShape="0">
              <a:gsLst>
                <a:gs pos="0">
                  <a:srgbClr val="66FFFF"/>
                </a:gs>
                <a:gs pos="100000">
                  <a:srgbClr val="47B2B2"/>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20564" name="Rectangle 23"/>
            <p:cNvSpPr>
              <a:spLocks noChangeArrowheads="1"/>
            </p:cNvSpPr>
            <p:nvPr/>
          </p:nvSpPr>
          <p:spPr bwMode="auto">
            <a:xfrm rot="5386920">
              <a:off x="907" y="1566"/>
              <a:ext cx="1314" cy="69"/>
            </a:xfrm>
            <a:prstGeom prst="rect">
              <a:avLst/>
            </a:prstGeom>
            <a:gradFill rotWithShape="0">
              <a:gsLst>
                <a:gs pos="0">
                  <a:srgbClr val="52CCCC"/>
                </a:gs>
                <a:gs pos="50000">
                  <a:srgbClr val="66FFFF"/>
                </a:gs>
                <a:gs pos="100000">
                  <a:srgbClr val="52CCCC"/>
                </a:gs>
              </a:gsLst>
              <a:lin ang="5400000" scaled="1"/>
            </a:gradFill>
            <a:ln w="95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65" name="Line 24"/>
            <p:cNvSpPr>
              <a:spLocks noChangeShapeType="1"/>
            </p:cNvSpPr>
            <p:nvPr/>
          </p:nvSpPr>
          <p:spPr bwMode="auto">
            <a:xfrm rot="68555">
              <a:off x="1528" y="948"/>
              <a:ext cx="7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6" name="Line 25"/>
            <p:cNvSpPr>
              <a:spLocks noChangeShapeType="1"/>
            </p:cNvSpPr>
            <p:nvPr/>
          </p:nvSpPr>
          <p:spPr bwMode="auto">
            <a:xfrm rot="68555" flipV="1">
              <a:off x="1521" y="2253"/>
              <a:ext cx="7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7" name="Arc 26"/>
            <p:cNvSpPr>
              <a:spLocks/>
            </p:cNvSpPr>
            <p:nvPr/>
          </p:nvSpPr>
          <p:spPr bwMode="auto">
            <a:xfrm rot="5386920">
              <a:off x="953" y="1544"/>
              <a:ext cx="1315" cy="114"/>
            </a:xfrm>
            <a:custGeom>
              <a:avLst/>
              <a:gdLst>
                <a:gd name="T0" fmla="*/ 0 w 40634"/>
                <a:gd name="T1" fmla="*/ 0 h 21600"/>
                <a:gd name="T2" fmla="*/ 0 w 40634"/>
                <a:gd name="T3" fmla="*/ 0 h 21600"/>
                <a:gd name="T4" fmla="*/ 0 w 40634"/>
                <a:gd name="T5" fmla="*/ 0 h 21600"/>
                <a:gd name="T6" fmla="*/ 0 60000 65536"/>
                <a:gd name="T7" fmla="*/ 0 60000 65536"/>
                <a:gd name="T8" fmla="*/ 0 60000 65536"/>
                <a:gd name="T9" fmla="*/ 0 w 40634"/>
                <a:gd name="T10" fmla="*/ 0 h 21600"/>
                <a:gd name="T11" fmla="*/ 40634 w 40634"/>
                <a:gd name="T12" fmla="*/ 21600 h 21600"/>
              </a:gdLst>
              <a:ahLst/>
              <a:cxnLst>
                <a:cxn ang="T6">
                  <a:pos x="T0" y="T1"/>
                </a:cxn>
                <a:cxn ang="T7">
                  <a:pos x="T2" y="T3"/>
                </a:cxn>
                <a:cxn ang="T8">
                  <a:pos x="T4" y="T5"/>
                </a:cxn>
              </a:cxnLst>
              <a:rect l="T9" t="T10" r="T11" b="T12"/>
              <a:pathLst>
                <a:path w="40634" h="21600" fill="none" extrusionOk="0">
                  <a:moveTo>
                    <a:pt x="-1" y="14300"/>
                  </a:moveTo>
                  <a:cubicBezTo>
                    <a:pt x="3079" y="5721"/>
                    <a:pt x="11213" y="-1"/>
                    <a:pt x="20329" y="0"/>
                  </a:cubicBezTo>
                  <a:cubicBezTo>
                    <a:pt x="29418" y="0"/>
                    <a:pt x="37534" y="5689"/>
                    <a:pt x="40634" y="14233"/>
                  </a:cubicBezTo>
                </a:path>
                <a:path w="40634" h="21600" stroke="0" extrusionOk="0">
                  <a:moveTo>
                    <a:pt x="-1" y="14300"/>
                  </a:moveTo>
                  <a:cubicBezTo>
                    <a:pt x="3079" y="5721"/>
                    <a:pt x="11213" y="-1"/>
                    <a:pt x="20329" y="0"/>
                  </a:cubicBezTo>
                  <a:cubicBezTo>
                    <a:pt x="29418" y="0"/>
                    <a:pt x="37534" y="5689"/>
                    <a:pt x="40634" y="14233"/>
                  </a:cubicBezTo>
                  <a:lnTo>
                    <a:pt x="20329" y="21600"/>
                  </a:lnTo>
                  <a:lnTo>
                    <a:pt x="-1" y="1430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68" name="Arc 27"/>
            <p:cNvSpPr>
              <a:spLocks/>
            </p:cNvSpPr>
            <p:nvPr/>
          </p:nvSpPr>
          <p:spPr bwMode="auto">
            <a:xfrm rot="5386920" flipV="1">
              <a:off x="857" y="1545"/>
              <a:ext cx="1314" cy="108"/>
            </a:xfrm>
            <a:custGeom>
              <a:avLst/>
              <a:gdLst>
                <a:gd name="T0" fmla="*/ 0 w 40187"/>
                <a:gd name="T1" fmla="*/ 0 h 21600"/>
                <a:gd name="T2" fmla="*/ 0 w 40187"/>
                <a:gd name="T3" fmla="*/ 0 h 21600"/>
                <a:gd name="T4" fmla="*/ 0 w 40187"/>
                <a:gd name="T5" fmla="*/ 0 h 21600"/>
                <a:gd name="T6" fmla="*/ 0 60000 65536"/>
                <a:gd name="T7" fmla="*/ 0 60000 65536"/>
                <a:gd name="T8" fmla="*/ 0 60000 65536"/>
                <a:gd name="T9" fmla="*/ 0 w 40187"/>
                <a:gd name="T10" fmla="*/ 0 h 21600"/>
                <a:gd name="T11" fmla="*/ 40187 w 40187"/>
                <a:gd name="T12" fmla="*/ 21600 h 21600"/>
              </a:gdLst>
              <a:ahLst/>
              <a:cxnLst>
                <a:cxn ang="T6">
                  <a:pos x="T0" y="T1"/>
                </a:cxn>
                <a:cxn ang="T7">
                  <a:pos x="T2" y="T3"/>
                </a:cxn>
                <a:cxn ang="T8">
                  <a:pos x="T4" y="T5"/>
                </a:cxn>
              </a:cxnLst>
              <a:rect l="T9" t="T10" r="T11" b="T12"/>
              <a:pathLst>
                <a:path w="40187" h="21600" fill="none" extrusionOk="0">
                  <a:moveTo>
                    <a:pt x="-1" y="13158"/>
                  </a:moveTo>
                  <a:cubicBezTo>
                    <a:pt x="3386" y="5180"/>
                    <a:pt x="11214" y="-1"/>
                    <a:pt x="19882" y="0"/>
                  </a:cubicBezTo>
                  <a:cubicBezTo>
                    <a:pt x="28971" y="0"/>
                    <a:pt x="37087" y="5689"/>
                    <a:pt x="40187" y="14233"/>
                  </a:cubicBezTo>
                </a:path>
                <a:path w="40187" h="21600" stroke="0" extrusionOk="0">
                  <a:moveTo>
                    <a:pt x="-1" y="13158"/>
                  </a:moveTo>
                  <a:cubicBezTo>
                    <a:pt x="3386" y="5180"/>
                    <a:pt x="11214" y="-1"/>
                    <a:pt x="19882" y="0"/>
                  </a:cubicBezTo>
                  <a:cubicBezTo>
                    <a:pt x="28971" y="0"/>
                    <a:pt x="37087" y="5689"/>
                    <a:pt x="40187" y="14233"/>
                  </a:cubicBezTo>
                  <a:lnTo>
                    <a:pt x="19882" y="21600"/>
                  </a:lnTo>
                  <a:lnTo>
                    <a:pt x="-1" y="13158"/>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69" name="Freeform 28"/>
            <p:cNvSpPr>
              <a:spLocks/>
            </p:cNvSpPr>
            <p:nvPr/>
          </p:nvSpPr>
          <p:spPr bwMode="auto">
            <a:xfrm>
              <a:off x="3787" y="928"/>
              <a:ext cx="34" cy="243"/>
            </a:xfrm>
            <a:custGeom>
              <a:avLst/>
              <a:gdLst>
                <a:gd name="T0" fmla="*/ 8 w 39"/>
                <a:gd name="T1" fmla="*/ 0 h 292"/>
                <a:gd name="T2" fmla="*/ 20 w 39"/>
                <a:gd name="T3" fmla="*/ 63 h 292"/>
                <a:gd name="T4" fmla="*/ 8 w 39"/>
                <a:gd name="T5" fmla="*/ 97 h 292"/>
                <a:gd name="T6" fmla="*/ 0 w 39"/>
                <a:gd name="T7" fmla="*/ 117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70" name="Freeform 29"/>
            <p:cNvSpPr>
              <a:spLocks/>
            </p:cNvSpPr>
            <p:nvPr/>
          </p:nvSpPr>
          <p:spPr bwMode="auto">
            <a:xfrm flipV="1">
              <a:off x="3783" y="2187"/>
              <a:ext cx="31" cy="243"/>
            </a:xfrm>
            <a:custGeom>
              <a:avLst/>
              <a:gdLst>
                <a:gd name="T0" fmla="*/ 5 w 39"/>
                <a:gd name="T1" fmla="*/ 0 h 292"/>
                <a:gd name="T2" fmla="*/ 13 w 39"/>
                <a:gd name="T3" fmla="*/ 63 h 292"/>
                <a:gd name="T4" fmla="*/ 5 w 39"/>
                <a:gd name="T5" fmla="*/ 97 h 292"/>
                <a:gd name="T6" fmla="*/ 0 w 39"/>
                <a:gd name="T7" fmla="*/ 117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71" name="Freeform 30"/>
            <p:cNvSpPr>
              <a:spLocks/>
            </p:cNvSpPr>
            <p:nvPr/>
          </p:nvSpPr>
          <p:spPr bwMode="auto">
            <a:xfrm>
              <a:off x="3776" y="1660"/>
              <a:ext cx="33" cy="243"/>
            </a:xfrm>
            <a:custGeom>
              <a:avLst/>
              <a:gdLst>
                <a:gd name="T0" fmla="*/ 7 w 39"/>
                <a:gd name="T1" fmla="*/ 0 h 292"/>
                <a:gd name="T2" fmla="*/ 17 w 39"/>
                <a:gd name="T3" fmla="*/ 63 h 292"/>
                <a:gd name="T4" fmla="*/ 7 w 39"/>
                <a:gd name="T5" fmla="*/ 97 h 292"/>
                <a:gd name="T6" fmla="*/ 0 w 39"/>
                <a:gd name="T7" fmla="*/ 117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72" name="Freeform 31"/>
            <p:cNvSpPr>
              <a:spLocks/>
            </p:cNvSpPr>
            <p:nvPr/>
          </p:nvSpPr>
          <p:spPr bwMode="auto">
            <a:xfrm flipV="1">
              <a:off x="3776" y="1299"/>
              <a:ext cx="32" cy="243"/>
            </a:xfrm>
            <a:custGeom>
              <a:avLst/>
              <a:gdLst>
                <a:gd name="T0" fmla="*/ 6 w 39"/>
                <a:gd name="T1" fmla="*/ 0 h 292"/>
                <a:gd name="T2" fmla="*/ 14 w 39"/>
                <a:gd name="T3" fmla="*/ 63 h 292"/>
                <a:gd name="T4" fmla="*/ 6 w 39"/>
                <a:gd name="T5" fmla="*/ 97 h 292"/>
                <a:gd name="T6" fmla="*/ 0 w 39"/>
                <a:gd name="T7" fmla="*/ 117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73" name="Freeform 32"/>
            <p:cNvSpPr>
              <a:spLocks/>
            </p:cNvSpPr>
            <p:nvPr/>
          </p:nvSpPr>
          <p:spPr bwMode="auto">
            <a:xfrm>
              <a:off x="3806" y="838"/>
              <a:ext cx="40" cy="323"/>
            </a:xfrm>
            <a:custGeom>
              <a:avLst/>
              <a:gdLst>
                <a:gd name="T0" fmla="*/ 0 w 47"/>
                <a:gd name="T1" fmla="*/ 0 h 387"/>
                <a:gd name="T2" fmla="*/ 3 w 47"/>
                <a:gd name="T3" fmla="*/ 48 h 387"/>
                <a:gd name="T4" fmla="*/ 17 w 47"/>
                <a:gd name="T5" fmla="*/ 103 h 387"/>
                <a:gd name="T6" fmla="*/ 3 w 47"/>
                <a:gd name="T7" fmla="*/ 138 h 387"/>
                <a:gd name="T8" fmla="*/ 21 w 47"/>
                <a:gd name="T9" fmla="*/ 157 h 387"/>
                <a:gd name="T10" fmla="*/ 0 60000 65536"/>
                <a:gd name="T11" fmla="*/ 0 60000 65536"/>
                <a:gd name="T12" fmla="*/ 0 60000 65536"/>
                <a:gd name="T13" fmla="*/ 0 60000 65536"/>
                <a:gd name="T14" fmla="*/ 0 60000 65536"/>
                <a:gd name="T15" fmla="*/ 0 w 47"/>
                <a:gd name="T16" fmla="*/ 0 h 387"/>
                <a:gd name="T17" fmla="*/ 47 w 47"/>
                <a:gd name="T18" fmla="*/ 387 h 387"/>
              </a:gdLst>
              <a:ahLst/>
              <a:cxnLst>
                <a:cxn ang="T10">
                  <a:pos x="T0" y="T1"/>
                </a:cxn>
                <a:cxn ang="T11">
                  <a:pos x="T2" y="T3"/>
                </a:cxn>
                <a:cxn ang="T12">
                  <a:pos x="T4" y="T5"/>
                </a:cxn>
                <a:cxn ang="T13">
                  <a:pos x="T6" y="T7"/>
                </a:cxn>
                <a:cxn ang="T14">
                  <a:pos x="T8" y="T9"/>
                </a:cxn>
              </a:cxnLst>
              <a:rect l="T15" t="T16" r="T17" b="T18"/>
              <a:pathLst>
                <a:path w="47" h="387">
                  <a:moveTo>
                    <a:pt x="0" y="0"/>
                  </a:moveTo>
                  <a:cubicBezTo>
                    <a:pt x="0" y="38"/>
                    <a:pt x="1" y="77"/>
                    <a:pt x="7" y="119"/>
                  </a:cubicBezTo>
                  <a:cubicBezTo>
                    <a:pt x="13" y="161"/>
                    <a:pt x="39" y="216"/>
                    <a:pt x="39" y="253"/>
                  </a:cubicBezTo>
                  <a:cubicBezTo>
                    <a:pt x="39" y="290"/>
                    <a:pt x="6" y="318"/>
                    <a:pt x="7" y="340"/>
                  </a:cubicBezTo>
                  <a:cubicBezTo>
                    <a:pt x="8" y="362"/>
                    <a:pt x="27" y="374"/>
                    <a:pt x="47" y="387"/>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74" name="Freeform 33"/>
            <p:cNvSpPr>
              <a:spLocks/>
            </p:cNvSpPr>
            <p:nvPr/>
          </p:nvSpPr>
          <p:spPr bwMode="auto">
            <a:xfrm flipV="1">
              <a:off x="3794" y="2079"/>
              <a:ext cx="40" cy="322"/>
            </a:xfrm>
            <a:custGeom>
              <a:avLst/>
              <a:gdLst>
                <a:gd name="T0" fmla="*/ 0 w 47"/>
                <a:gd name="T1" fmla="*/ 0 h 387"/>
                <a:gd name="T2" fmla="*/ 3 w 47"/>
                <a:gd name="T3" fmla="*/ 47 h 387"/>
                <a:gd name="T4" fmla="*/ 17 w 47"/>
                <a:gd name="T5" fmla="*/ 101 h 387"/>
                <a:gd name="T6" fmla="*/ 3 w 47"/>
                <a:gd name="T7" fmla="*/ 136 h 387"/>
                <a:gd name="T8" fmla="*/ 21 w 47"/>
                <a:gd name="T9" fmla="*/ 155 h 387"/>
                <a:gd name="T10" fmla="*/ 0 60000 65536"/>
                <a:gd name="T11" fmla="*/ 0 60000 65536"/>
                <a:gd name="T12" fmla="*/ 0 60000 65536"/>
                <a:gd name="T13" fmla="*/ 0 60000 65536"/>
                <a:gd name="T14" fmla="*/ 0 60000 65536"/>
                <a:gd name="T15" fmla="*/ 0 w 47"/>
                <a:gd name="T16" fmla="*/ 0 h 387"/>
                <a:gd name="T17" fmla="*/ 47 w 47"/>
                <a:gd name="T18" fmla="*/ 387 h 387"/>
              </a:gdLst>
              <a:ahLst/>
              <a:cxnLst>
                <a:cxn ang="T10">
                  <a:pos x="T0" y="T1"/>
                </a:cxn>
                <a:cxn ang="T11">
                  <a:pos x="T2" y="T3"/>
                </a:cxn>
                <a:cxn ang="T12">
                  <a:pos x="T4" y="T5"/>
                </a:cxn>
                <a:cxn ang="T13">
                  <a:pos x="T6" y="T7"/>
                </a:cxn>
                <a:cxn ang="T14">
                  <a:pos x="T8" y="T9"/>
                </a:cxn>
              </a:cxnLst>
              <a:rect l="T15" t="T16" r="T17" b="T18"/>
              <a:pathLst>
                <a:path w="47" h="387">
                  <a:moveTo>
                    <a:pt x="0" y="0"/>
                  </a:moveTo>
                  <a:cubicBezTo>
                    <a:pt x="0" y="38"/>
                    <a:pt x="1" y="77"/>
                    <a:pt x="7" y="119"/>
                  </a:cubicBezTo>
                  <a:cubicBezTo>
                    <a:pt x="13" y="161"/>
                    <a:pt x="39" y="216"/>
                    <a:pt x="39" y="253"/>
                  </a:cubicBezTo>
                  <a:cubicBezTo>
                    <a:pt x="39" y="290"/>
                    <a:pt x="6" y="318"/>
                    <a:pt x="7" y="340"/>
                  </a:cubicBezTo>
                  <a:cubicBezTo>
                    <a:pt x="8" y="362"/>
                    <a:pt x="27" y="374"/>
                    <a:pt x="47" y="387"/>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75" name="Line 34"/>
            <p:cNvSpPr>
              <a:spLocks noChangeShapeType="1"/>
            </p:cNvSpPr>
            <p:nvPr/>
          </p:nvSpPr>
          <p:spPr bwMode="auto">
            <a:xfrm>
              <a:off x="3782" y="800"/>
              <a:ext cx="0" cy="159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6" name="Line 35"/>
            <p:cNvSpPr>
              <a:spLocks noChangeShapeType="1"/>
            </p:cNvSpPr>
            <p:nvPr/>
          </p:nvSpPr>
          <p:spPr bwMode="auto">
            <a:xfrm>
              <a:off x="3770" y="812"/>
              <a:ext cx="0" cy="158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36"/>
            <p:cNvSpPr>
              <a:spLocks noChangeShapeType="1"/>
            </p:cNvSpPr>
            <p:nvPr/>
          </p:nvSpPr>
          <p:spPr bwMode="auto">
            <a:xfrm flipV="1">
              <a:off x="763" y="1382"/>
              <a:ext cx="2388" cy="331"/>
            </a:xfrm>
            <a:prstGeom prst="line">
              <a:avLst/>
            </a:prstGeom>
            <a:noFill/>
            <a:ln w="28575">
              <a:solidFill>
                <a:srgbClr val="FF0000"/>
              </a:solidFill>
              <a:round/>
              <a:headEnd/>
              <a:tailEnd/>
            </a:ln>
            <a:effectLst>
              <a:outerShdw dist="35921" dir="2700000" algn="ctr" rotWithShape="0">
                <a:schemeClr val="bg1"/>
              </a:outerShdw>
            </a:effectLst>
          </p:spPr>
          <p:txBody>
            <a:bodyPr/>
            <a:lstStyle/>
            <a:p>
              <a:pPr fontAlgn="auto">
                <a:spcBef>
                  <a:spcPts val="0"/>
                </a:spcBef>
                <a:spcAft>
                  <a:spcPts val="0"/>
                </a:spcAft>
                <a:buFont typeface="Arial" pitchFamily="34" charset="0"/>
                <a:buNone/>
                <a:defRPr/>
              </a:pPr>
              <a:endParaRPr lang="zh-CN" altLang="en-US">
                <a:latin typeface="+mn-lt"/>
              </a:endParaRPr>
            </a:p>
          </p:txBody>
        </p:sp>
        <p:sp>
          <p:nvSpPr>
            <p:cNvPr id="147" name="Line 37"/>
            <p:cNvSpPr>
              <a:spLocks noChangeShapeType="1"/>
            </p:cNvSpPr>
            <p:nvPr/>
          </p:nvSpPr>
          <p:spPr bwMode="auto">
            <a:xfrm>
              <a:off x="743" y="1511"/>
              <a:ext cx="2436" cy="271"/>
            </a:xfrm>
            <a:prstGeom prst="line">
              <a:avLst/>
            </a:prstGeom>
            <a:noFill/>
            <a:ln w="28575">
              <a:solidFill>
                <a:srgbClr val="FF0000"/>
              </a:solidFill>
              <a:round/>
              <a:headEnd/>
              <a:tailEnd/>
            </a:ln>
            <a:effectLst>
              <a:outerShdw dist="35921" dir="2700000" algn="ctr" rotWithShape="0">
                <a:schemeClr val="bg1"/>
              </a:outerShdw>
            </a:effectLst>
          </p:spPr>
          <p:txBody>
            <a:bodyPr/>
            <a:lstStyle/>
            <a:p>
              <a:pPr fontAlgn="auto">
                <a:spcBef>
                  <a:spcPts val="0"/>
                </a:spcBef>
                <a:spcAft>
                  <a:spcPts val="0"/>
                </a:spcAft>
                <a:buFont typeface="Arial" pitchFamily="34" charset="0"/>
                <a:buNone/>
                <a:defRPr/>
              </a:pPr>
              <a:endParaRPr lang="zh-CN" altLang="en-US">
                <a:latin typeface="+mn-lt"/>
              </a:endParaRPr>
            </a:p>
          </p:txBody>
        </p:sp>
        <p:sp>
          <p:nvSpPr>
            <p:cNvPr id="20579" name="Line 38"/>
            <p:cNvSpPr>
              <a:spLocks noChangeShapeType="1"/>
            </p:cNvSpPr>
            <p:nvPr/>
          </p:nvSpPr>
          <p:spPr bwMode="auto">
            <a:xfrm rot="119604" flipV="1">
              <a:off x="521" y="1714"/>
              <a:ext cx="251" cy="59"/>
            </a:xfrm>
            <a:prstGeom prst="line">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49" name="Line 39"/>
            <p:cNvSpPr>
              <a:spLocks noChangeShapeType="1"/>
            </p:cNvSpPr>
            <p:nvPr/>
          </p:nvSpPr>
          <p:spPr bwMode="auto">
            <a:xfrm rot="301625" flipH="1" flipV="1">
              <a:off x="497" y="1493"/>
              <a:ext cx="267" cy="20"/>
            </a:xfrm>
            <a:prstGeom prst="line">
              <a:avLst/>
            </a:prstGeom>
            <a:noFill/>
            <a:ln w="28575">
              <a:solidFill>
                <a:srgbClr val="FF0000"/>
              </a:solidFill>
              <a:round/>
              <a:headEnd type="triangle" w="med" len="lg"/>
              <a:tailEnd/>
            </a:ln>
            <a:effectLst>
              <a:outerShdw dist="35921" dir="2700000" algn="ctr" rotWithShape="0">
                <a:schemeClr val="bg1"/>
              </a:outerShdw>
            </a:effectLst>
          </p:spPr>
          <p:txBody>
            <a:bodyPr/>
            <a:lstStyle/>
            <a:p>
              <a:pPr fontAlgn="auto">
                <a:spcBef>
                  <a:spcPts val="0"/>
                </a:spcBef>
                <a:spcAft>
                  <a:spcPts val="0"/>
                </a:spcAft>
                <a:buFont typeface="Arial" pitchFamily="34" charset="0"/>
                <a:buNone/>
                <a:defRPr/>
              </a:pPr>
              <a:endParaRPr lang="zh-CN" altLang="en-US">
                <a:latin typeface="+mn-lt"/>
              </a:endParaRPr>
            </a:p>
          </p:txBody>
        </p:sp>
        <p:sp>
          <p:nvSpPr>
            <p:cNvPr id="20581" name="Arc 40"/>
            <p:cNvSpPr>
              <a:spLocks/>
            </p:cNvSpPr>
            <p:nvPr/>
          </p:nvSpPr>
          <p:spPr bwMode="auto">
            <a:xfrm rot="1071390">
              <a:off x="2213" y="1500"/>
              <a:ext cx="94" cy="199"/>
            </a:xfrm>
            <a:custGeom>
              <a:avLst/>
              <a:gdLst>
                <a:gd name="T0" fmla="*/ 0 w 25333"/>
                <a:gd name="T1" fmla="*/ 0 h 42466"/>
                <a:gd name="T2" fmla="*/ 0 w 25333"/>
                <a:gd name="T3" fmla="*/ 0 h 42466"/>
                <a:gd name="T4" fmla="*/ 0 w 25333"/>
                <a:gd name="T5" fmla="*/ 0 h 42466"/>
                <a:gd name="T6" fmla="*/ 0 60000 65536"/>
                <a:gd name="T7" fmla="*/ 0 60000 65536"/>
                <a:gd name="T8" fmla="*/ 0 60000 65536"/>
                <a:gd name="T9" fmla="*/ 0 w 25333"/>
                <a:gd name="T10" fmla="*/ 0 h 42466"/>
                <a:gd name="T11" fmla="*/ 25333 w 25333"/>
                <a:gd name="T12" fmla="*/ 42466 h 42466"/>
              </a:gdLst>
              <a:ahLst/>
              <a:cxnLst>
                <a:cxn ang="T6">
                  <a:pos x="T0" y="T1"/>
                </a:cxn>
                <a:cxn ang="T7">
                  <a:pos x="T2" y="T3"/>
                </a:cxn>
                <a:cxn ang="T8">
                  <a:pos x="T4" y="T5"/>
                </a:cxn>
              </a:cxnLst>
              <a:rect l="T9" t="T10" r="T11" b="T12"/>
              <a:pathLst>
                <a:path w="25333" h="42466" fill="none" extrusionOk="0">
                  <a:moveTo>
                    <a:pt x="0" y="325"/>
                  </a:moveTo>
                  <a:cubicBezTo>
                    <a:pt x="1232" y="108"/>
                    <a:pt x="2481" y="-1"/>
                    <a:pt x="3733" y="0"/>
                  </a:cubicBezTo>
                  <a:cubicBezTo>
                    <a:pt x="15662" y="0"/>
                    <a:pt x="25333" y="9670"/>
                    <a:pt x="25333" y="21600"/>
                  </a:cubicBezTo>
                  <a:cubicBezTo>
                    <a:pt x="25333" y="31379"/>
                    <a:pt x="18761" y="39939"/>
                    <a:pt x="9314" y="42466"/>
                  </a:cubicBezTo>
                </a:path>
                <a:path w="25333" h="42466" stroke="0" extrusionOk="0">
                  <a:moveTo>
                    <a:pt x="0" y="325"/>
                  </a:moveTo>
                  <a:cubicBezTo>
                    <a:pt x="1232" y="108"/>
                    <a:pt x="2481" y="-1"/>
                    <a:pt x="3733" y="0"/>
                  </a:cubicBezTo>
                  <a:cubicBezTo>
                    <a:pt x="15662" y="0"/>
                    <a:pt x="25333" y="9670"/>
                    <a:pt x="25333" y="21600"/>
                  </a:cubicBezTo>
                  <a:cubicBezTo>
                    <a:pt x="25333" y="31379"/>
                    <a:pt x="18761" y="39939"/>
                    <a:pt x="9314" y="42466"/>
                  </a:cubicBezTo>
                  <a:lnTo>
                    <a:pt x="3733" y="21600"/>
                  </a:lnTo>
                  <a:lnTo>
                    <a:pt x="0" y="325"/>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82" name="Line 41"/>
            <p:cNvSpPr>
              <a:spLocks noChangeShapeType="1"/>
            </p:cNvSpPr>
            <p:nvPr/>
          </p:nvSpPr>
          <p:spPr bwMode="auto">
            <a:xfrm>
              <a:off x="3260" y="1400"/>
              <a:ext cx="163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83" name="Line 42"/>
            <p:cNvSpPr>
              <a:spLocks noChangeShapeType="1"/>
            </p:cNvSpPr>
            <p:nvPr/>
          </p:nvSpPr>
          <p:spPr bwMode="auto">
            <a:xfrm>
              <a:off x="3313" y="1782"/>
              <a:ext cx="15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84" name="Line 43"/>
            <p:cNvSpPr>
              <a:spLocks noChangeShapeType="1"/>
            </p:cNvSpPr>
            <p:nvPr/>
          </p:nvSpPr>
          <p:spPr bwMode="auto">
            <a:xfrm>
              <a:off x="3685" y="1109"/>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85" name="Freeform 44"/>
            <p:cNvSpPr>
              <a:spLocks/>
            </p:cNvSpPr>
            <p:nvPr/>
          </p:nvSpPr>
          <p:spPr bwMode="auto">
            <a:xfrm rot="21429554" flipV="1">
              <a:off x="4068" y="1481"/>
              <a:ext cx="709" cy="98"/>
            </a:xfrm>
            <a:custGeom>
              <a:avLst/>
              <a:gdLst>
                <a:gd name="T0" fmla="*/ 0 w 962"/>
                <a:gd name="T1" fmla="*/ 0 h 134"/>
                <a:gd name="T2" fmla="*/ 98 w 962"/>
                <a:gd name="T3" fmla="*/ 11 h 134"/>
                <a:gd name="T4" fmla="*/ 167 w 962"/>
                <a:gd name="T5" fmla="*/ 20 h 134"/>
                <a:gd name="T6" fmla="*/ 194 w 962"/>
                <a:gd name="T7" fmla="*/ 23 h 134"/>
                <a:gd name="T8" fmla="*/ 209 w 962"/>
                <a:gd name="T9" fmla="*/ 29 h 134"/>
                <a:gd name="T10" fmla="*/ 0 60000 65536"/>
                <a:gd name="T11" fmla="*/ 0 60000 65536"/>
                <a:gd name="T12" fmla="*/ 0 60000 65536"/>
                <a:gd name="T13" fmla="*/ 0 60000 65536"/>
                <a:gd name="T14" fmla="*/ 0 60000 65536"/>
                <a:gd name="T15" fmla="*/ 0 w 962"/>
                <a:gd name="T16" fmla="*/ 0 h 134"/>
                <a:gd name="T17" fmla="*/ 962 w 962"/>
                <a:gd name="T18" fmla="*/ 134 h 134"/>
              </a:gdLst>
              <a:ahLst/>
              <a:cxnLst>
                <a:cxn ang="T10">
                  <a:pos x="T0" y="T1"/>
                </a:cxn>
                <a:cxn ang="T11">
                  <a:pos x="T2" y="T3"/>
                </a:cxn>
                <a:cxn ang="T12">
                  <a:pos x="T4" y="T5"/>
                </a:cxn>
                <a:cxn ang="T13">
                  <a:pos x="T6" y="T7"/>
                </a:cxn>
                <a:cxn ang="T14">
                  <a:pos x="T8" y="T9"/>
                </a:cxn>
              </a:cxnLst>
              <a:rect l="T15" t="T16" r="T17" b="T18"/>
              <a:pathLst>
                <a:path w="962" h="134">
                  <a:moveTo>
                    <a:pt x="0" y="0"/>
                  </a:moveTo>
                  <a:cubicBezTo>
                    <a:pt x="160" y="19"/>
                    <a:pt x="321" y="39"/>
                    <a:pt x="449" y="55"/>
                  </a:cubicBezTo>
                  <a:cubicBezTo>
                    <a:pt x="577" y="71"/>
                    <a:pt x="691" y="85"/>
                    <a:pt x="765" y="94"/>
                  </a:cubicBezTo>
                  <a:cubicBezTo>
                    <a:pt x="839" y="103"/>
                    <a:pt x="858" y="103"/>
                    <a:pt x="891" y="110"/>
                  </a:cubicBezTo>
                  <a:cubicBezTo>
                    <a:pt x="924" y="117"/>
                    <a:pt x="943" y="125"/>
                    <a:pt x="962" y="134"/>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86" name="Freeform 45"/>
            <p:cNvSpPr>
              <a:spLocks/>
            </p:cNvSpPr>
            <p:nvPr/>
          </p:nvSpPr>
          <p:spPr bwMode="auto">
            <a:xfrm>
              <a:off x="4067" y="1620"/>
              <a:ext cx="709" cy="97"/>
            </a:xfrm>
            <a:custGeom>
              <a:avLst/>
              <a:gdLst>
                <a:gd name="T0" fmla="*/ 0 w 962"/>
                <a:gd name="T1" fmla="*/ 0 h 134"/>
                <a:gd name="T2" fmla="*/ 98 w 962"/>
                <a:gd name="T3" fmla="*/ 11 h 134"/>
                <a:gd name="T4" fmla="*/ 167 w 962"/>
                <a:gd name="T5" fmla="*/ 18 h 134"/>
                <a:gd name="T6" fmla="*/ 194 w 962"/>
                <a:gd name="T7" fmla="*/ 22 h 134"/>
                <a:gd name="T8" fmla="*/ 209 w 962"/>
                <a:gd name="T9" fmla="*/ 27 h 134"/>
                <a:gd name="T10" fmla="*/ 0 60000 65536"/>
                <a:gd name="T11" fmla="*/ 0 60000 65536"/>
                <a:gd name="T12" fmla="*/ 0 60000 65536"/>
                <a:gd name="T13" fmla="*/ 0 60000 65536"/>
                <a:gd name="T14" fmla="*/ 0 60000 65536"/>
                <a:gd name="T15" fmla="*/ 0 w 962"/>
                <a:gd name="T16" fmla="*/ 0 h 134"/>
                <a:gd name="T17" fmla="*/ 962 w 962"/>
                <a:gd name="T18" fmla="*/ 134 h 134"/>
              </a:gdLst>
              <a:ahLst/>
              <a:cxnLst>
                <a:cxn ang="T10">
                  <a:pos x="T0" y="T1"/>
                </a:cxn>
                <a:cxn ang="T11">
                  <a:pos x="T2" y="T3"/>
                </a:cxn>
                <a:cxn ang="T12">
                  <a:pos x="T4" y="T5"/>
                </a:cxn>
                <a:cxn ang="T13">
                  <a:pos x="T6" y="T7"/>
                </a:cxn>
                <a:cxn ang="T14">
                  <a:pos x="T8" y="T9"/>
                </a:cxn>
              </a:cxnLst>
              <a:rect l="T15" t="T16" r="T17" b="T18"/>
              <a:pathLst>
                <a:path w="962" h="134">
                  <a:moveTo>
                    <a:pt x="0" y="0"/>
                  </a:moveTo>
                  <a:cubicBezTo>
                    <a:pt x="160" y="19"/>
                    <a:pt x="321" y="39"/>
                    <a:pt x="449" y="55"/>
                  </a:cubicBezTo>
                  <a:cubicBezTo>
                    <a:pt x="577" y="71"/>
                    <a:pt x="691" y="85"/>
                    <a:pt x="765" y="94"/>
                  </a:cubicBezTo>
                  <a:cubicBezTo>
                    <a:pt x="839" y="103"/>
                    <a:pt x="858" y="103"/>
                    <a:pt x="891" y="110"/>
                  </a:cubicBezTo>
                  <a:cubicBezTo>
                    <a:pt x="924" y="117"/>
                    <a:pt x="943" y="125"/>
                    <a:pt x="962" y="134"/>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87" name="Line 46"/>
            <p:cNvSpPr>
              <a:spLocks noChangeShapeType="1"/>
            </p:cNvSpPr>
            <p:nvPr/>
          </p:nvSpPr>
          <p:spPr bwMode="auto">
            <a:xfrm>
              <a:off x="4056" y="1608"/>
              <a:ext cx="33"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88" name="WordArt 47"/>
            <p:cNvSpPr>
              <a:spLocks noChangeArrowheads="1" noChangeShapeType="1" noTextEdit="1"/>
            </p:cNvSpPr>
            <p:nvPr/>
          </p:nvSpPr>
          <p:spPr bwMode="auto">
            <a:xfrm>
              <a:off x="3138" y="1757"/>
              <a:ext cx="78" cy="70"/>
            </a:xfrm>
            <a:prstGeom prst="rect">
              <a:avLst/>
            </a:prstGeom>
          </p:spPr>
          <p:txBody>
            <a:bodyPr wrap="none" fromWordArt="1">
              <a:prstTxWarp prst="textPlain">
                <a:avLst>
                  <a:gd name="adj" fmla="val 50000"/>
                </a:avLst>
              </a:prstTxWarp>
            </a:bodyPr>
            <a:lstStyle/>
            <a:p>
              <a:pPr algn="ctr"/>
              <a:r>
                <a:rPr lang="en-US" altLang="zh-CN" sz="3600" kern="10">
                  <a:ln w="28575">
                    <a:solidFill>
                      <a:schemeClr val="tx2"/>
                    </a:solidFill>
                    <a:round/>
                    <a:headEnd/>
                    <a:tailEnd/>
                  </a:ln>
                  <a:solidFill>
                    <a:schemeClr val="tx2"/>
                  </a:solidFill>
                  <a:latin typeface="宋体"/>
                  <a:ea typeface="宋体"/>
                </a:rPr>
                <a:t>+</a:t>
              </a:r>
              <a:endParaRPr lang="zh-CN" altLang="en-US" sz="3600" kern="10">
                <a:ln w="28575">
                  <a:solidFill>
                    <a:schemeClr val="tx2"/>
                  </a:solidFill>
                  <a:round/>
                  <a:headEnd/>
                  <a:tailEnd/>
                </a:ln>
                <a:solidFill>
                  <a:schemeClr val="tx2"/>
                </a:solidFill>
                <a:latin typeface="宋体"/>
                <a:ea typeface="宋体"/>
              </a:endParaRPr>
            </a:p>
          </p:txBody>
        </p:sp>
        <p:sp>
          <p:nvSpPr>
            <p:cNvPr id="20589" name="WordArt 48"/>
            <p:cNvSpPr>
              <a:spLocks noChangeArrowheads="1" noChangeShapeType="1" noTextEdit="1"/>
            </p:cNvSpPr>
            <p:nvPr/>
          </p:nvSpPr>
          <p:spPr bwMode="auto">
            <a:xfrm>
              <a:off x="3132" y="1359"/>
              <a:ext cx="77" cy="71"/>
            </a:xfrm>
            <a:prstGeom prst="rect">
              <a:avLst/>
            </a:prstGeom>
          </p:spPr>
          <p:txBody>
            <a:bodyPr wrap="none" fromWordArt="1">
              <a:prstTxWarp prst="textPlain">
                <a:avLst>
                  <a:gd name="adj" fmla="val 50000"/>
                </a:avLst>
              </a:prstTxWarp>
            </a:bodyPr>
            <a:lstStyle/>
            <a:p>
              <a:pPr algn="ctr"/>
              <a:r>
                <a:rPr lang="en-US" altLang="zh-CN" sz="3600" kern="10">
                  <a:ln w="28575">
                    <a:solidFill>
                      <a:schemeClr val="tx2"/>
                    </a:solidFill>
                    <a:round/>
                    <a:headEnd/>
                    <a:tailEnd/>
                  </a:ln>
                  <a:solidFill>
                    <a:schemeClr val="tx2"/>
                  </a:solidFill>
                  <a:latin typeface="宋体"/>
                  <a:ea typeface="宋体"/>
                </a:rPr>
                <a:t>+</a:t>
              </a:r>
              <a:endParaRPr lang="zh-CN" altLang="en-US" sz="3600" kern="10">
                <a:ln w="28575">
                  <a:solidFill>
                    <a:schemeClr val="tx2"/>
                  </a:solidFill>
                  <a:round/>
                  <a:headEnd/>
                  <a:tailEnd/>
                </a:ln>
                <a:solidFill>
                  <a:schemeClr val="tx2"/>
                </a:solidFill>
                <a:latin typeface="宋体"/>
                <a:ea typeface="宋体"/>
              </a:endParaRPr>
            </a:p>
          </p:txBody>
        </p:sp>
        <p:sp>
          <p:nvSpPr>
            <p:cNvPr id="20590" name="Arc 49"/>
            <p:cNvSpPr>
              <a:spLocks/>
            </p:cNvSpPr>
            <p:nvPr/>
          </p:nvSpPr>
          <p:spPr bwMode="auto">
            <a:xfrm rot="20528610" flipH="1">
              <a:off x="767" y="1528"/>
              <a:ext cx="94" cy="198"/>
            </a:xfrm>
            <a:custGeom>
              <a:avLst/>
              <a:gdLst>
                <a:gd name="T0" fmla="*/ 0 w 25333"/>
                <a:gd name="T1" fmla="*/ 0 h 42466"/>
                <a:gd name="T2" fmla="*/ 0 w 25333"/>
                <a:gd name="T3" fmla="*/ 0 h 42466"/>
                <a:gd name="T4" fmla="*/ 0 w 25333"/>
                <a:gd name="T5" fmla="*/ 0 h 42466"/>
                <a:gd name="T6" fmla="*/ 0 60000 65536"/>
                <a:gd name="T7" fmla="*/ 0 60000 65536"/>
                <a:gd name="T8" fmla="*/ 0 60000 65536"/>
                <a:gd name="T9" fmla="*/ 0 w 25333"/>
                <a:gd name="T10" fmla="*/ 0 h 42466"/>
                <a:gd name="T11" fmla="*/ 25333 w 25333"/>
                <a:gd name="T12" fmla="*/ 42466 h 42466"/>
              </a:gdLst>
              <a:ahLst/>
              <a:cxnLst>
                <a:cxn ang="T6">
                  <a:pos x="T0" y="T1"/>
                </a:cxn>
                <a:cxn ang="T7">
                  <a:pos x="T2" y="T3"/>
                </a:cxn>
                <a:cxn ang="T8">
                  <a:pos x="T4" y="T5"/>
                </a:cxn>
              </a:cxnLst>
              <a:rect l="T9" t="T10" r="T11" b="T12"/>
              <a:pathLst>
                <a:path w="25333" h="42466" fill="none" extrusionOk="0">
                  <a:moveTo>
                    <a:pt x="0" y="325"/>
                  </a:moveTo>
                  <a:cubicBezTo>
                    <a:pt x="1232" y="108"/>
                    <a:pt x="2481" y="-1"/>
                    <a:pt x="3733" y="0"/>
                  </a:cubicBezTo>
                  <a:cubicBezTo>
                    <a:pt x="15662" y="0"/>
                    <a:pt x="25333" y="9670"/>
                    <a:pt x="25333" y="21600"/>
                  </a:cubicBezTo>
                  <a:cubicBezTo>
                    <a:pt x="25333" y="31379"/>
                    <a:pt x="18761" y="39939"/>
                    <a:pt x="9314" y="42466"/>
                  </a:cubicBezTo>
                </a:path>
                <a:path w="25333" h="42466" stroke="0" extrusionOk="0">
                  <a:moveTo>
                    <a:pt x="0" y="325"/>
                  </a:moveTo>
                  <a:cubicBezTo>
                    <a:pt x="1232" y="108"/>
                    <a:pt x="2481" y="-1"/>
                    <a:pt x="3733" y="0"/>
                  </a:cubicBezTo>
                  <a:cubicBezTo>
                    <a:pt x="15662" y="0"/>
                    <a:pt x="25333" y="9670"/>
                    <a:pt x="25333" y="21600"/>
                  </a:cubicBezTo>
                  <a:cubicBezTo>
                    <a:pt x="25333" y="31379"/>
                    <a:pt x="18761" y="39939"/>
                    <a:pt x="9314" y="42466"/>
                  </a:cubicBezTo>
                  <a:lnTo>
                    <a:pt x="3733" y="21600"/>
                  </a:lnTo>
                  <a:lnTo>
                    <a:pt x="0" y="325"/>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91" name="WordArt 51"/>
            <p:cNvSpPr>
              <a:spLocks noChangeArrowheads="1" noChangeShapeType="1" noTextEdit="1"/>
            </p:cNvSpPr>
            <p:nvPr/>
          </p:nvSpPr>
          <p:spPr bwMode="auto">
            <a:xfrm>
              <a:off x="1015" y="1058"/>
              <a:ext cx="67" cy="94"/>
            </a:xfrm>
            <a:prstGeom prst="rect">
              <a:avLst/>
            </a:prstGeom>
          </p:spPr>
          <p:txBody>
            <a:bodyPr wrap="none" fromWordArt="1">
              <a:prstTxWarp prst="textPlain">
                <a:avLst>
                  <a:gd name="adj" fmla="val 50000"/>
                </a:avLst>
              </a:prstTxWarp>
            </a:bodyPr>
            <a:lstStyle/>
            <a:p>
              <a:pPr algn="ctr"/>
              <a:r>
                <a:rPr lang="en-US" altLang="zh-CN" sz="3600" kern="10">
                  <a:ln w="9525">
                    <a:solidFill>
                      <a:srgbClr val="006600"/>
                    </a:solidFill>
                    <a:round/>
                    <a:headEnd/>
                    <a:tailEnd/>
                  </a:ln>
                  <a:solidFill>
                    <a:srgbClr val="006600"/>
                  </a:solidFill>
                  <a:latin typeface="宋体"/>
                  <a:ea typeface="宋体"/>
                </a:rPr>
                <a:t>0</a:t>
              </a:r>
              <a:endParaRPr lang="zh-CN" altLang="en-US" sz="3600" kern="10">
                <a:ln w="9525">
                  <a:solidFill>
                    <a:srgbClr val="006600"/>
                  </a:solidFill>
                  <a:round/>
                  <a:headEnd/>
                  <a:tailEnd/>
                </a:ln>
                <a:solidFill>
                  <a:srgbClr val="006600"/>
                </a:solidFill>
                <a:latin typeface="宋体"/>
                <a:ea typeface="宋体"/>
              </a:endParaRPr>
            </a:p>
          </p:txBody>
        </p:sp>
        <p:sp>
          <p:nvSpPr>
            <p:cNvPr id="20592" name="WordArt 52"/>
            <p:cNvSpPr>
              <a:spLocks noChangeArrowheads="1" noChangeShapeType="1" noTextEdit="1"/>
            </p:cNvSpPr>
            <p:nvPr/>
          </p:nvSpPr>
          <p:spPr bwMode="auto">
            <a:xfrm>
              <a:off x="882" y="929"/>
              <a:ext cx="162" cy="197"/>
            </a:xfrm>
            <a:prstGeom prst="rect">
              <a:avLst/>
            </a:prstGeom>
          </p:spPr>
          <p:txBody>
            <a:bodyPr wrap="none" fromWordArt="1">
              <a:prstTxWarp prst="textPlain">
                <a:avLst>
                  <a:gd name="adj" fmla="val 57949"/>
                </a:avLst>
              </a:prstTxWarp>
            </a:bodyPr>
            <a:lstStyle/>
            <a:p>
              <a:pPr algn="ctr"/>
              <a:r>
                <a:rPr lang="en-US" altLang="zh-CN" sz="3600" i="1" kern="10">
                  <a:ln w="9525">
                    <a:solidFill>
                      <a:srgbClr val="006600"/>
                    </a:solidFill>
                    <a:round/>
                    <a:headEnd/>
                    <a:tailEnd/>
                  </a:ln>
                  <a:solidFill>
                    <a:srgbClr val="006600"/>
                  </a:solidFill>
                  <a:latin typeface="Symbol"/>
                </a:rPr>
                <a:t>q</a:t>
              </a:r>
              <a:endParaRPr lang="zh-CN" altLang="en-US" sz="3600" i="1" kern="10">
                <a:ln w="9525">
                  <a:solidFill>
                    <a:srgbClr val="006600"/>
                  </a:solidFill>
                  <a:round/>
                  <a:headEnd/>
                  <a:tailEnd/>
                </a:ln>
                <a:solidFill>
                  <a:srgbClr val="006600"/>
                </a:solidFill>
                <a:latin typeface="Symbol"/>
              </a:endParaRPr>
            </a:p>
          </p:txBody>
        </p:sp>
        <p:sp>
          <p:nvSpPr>
            <p:cNvPr id="20593" name="Rectangle 53"/>
            <p:cNvSpPr>
              <a:spLocks noChangeArrowheads="1"/>
            </p:cNvSpPr>
            <p:nvPr/>
          </p:nvSpPr>
          <p:spPr bwMode="auto">
            <a:xfrm>
              <a:off x="368" y="893"/>
              <a:ext cx="826" cy="31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94" name="WordArt 54"/>
            <p:cNvSpPr>
              <a:spLocks noChangeArrowheads="1" noChangeShapeType="1" noTextEdit="1"/>
            </p:cNvSpPr>
            <p:nvPr/>
          </p:nvSpPr>
          <p:spPr bwMode="auto">
            <a:xfrm>
              <a:off x="429" y="934"/>
              <a:ext cx="155" cy="205"/>
            </a:xfrm>
            <a:prstGeom prst="rect">
              <a:avLst/>
            </a:prstGeom>
          </p:spPr>
          <p:txBody>
            <a:bodyPr wrap="none" fromWordArt="1">
              <a:prstTxWarp prst="textPlain">
                <a:avLst>
                  <a:gd name="adj" fmla="val 57949"/>
                </a:avLst>
              </a:prstTxWarp>
            </a:bodyPr>
            <a:lstStyle/>
            <a:p>
              <a:pPr algn="ctr"/>
              <a:r>
                <a:rPr lang="en-US" altLang="zh-CN" sz="3600" i="1" kern="10">
                  <a:ln w="9525">
                    <a:solidFill>
                      <a:schemeClr val="tx2"/>
                    </a:solidFill>
                    <a:round/>
                    <a:headEnd/>
                    <a:tailEnd/>
                  </a:ln>
                  <a:solidFill>
                    <a:schemeClr val="tx2"/>
                  </a:solidFill>
                  <a:latin typeface="Symbol"/>
                </a:rPr>
                <a:t>q</a:t>
              </a:r>
              <a:endParaRPr lang="zh-CN" altLang="en-US" sz="3600" i="1" kern="10">
                <a:ln w="9525">
                  <a:solidFill>
                    <a:schemeClr val="tx2"/>
                  </a:solidFill>
                  <a:round/>
                  <a:headEnd/>
                  <a:tailEnd/>
                </a:ln>
                <a:solidFill>
                  <a:schemeClr val="tx2"/>
                </a:solidFill>
                <a:latin typeface="Symbol"/>
              </a:endParaRPr>
            </a:p>
          </p:txBody>
        </p:sp>
        <p:sp>
          <p:nvSpPr>
            <p:cNvPr id="20595" name="Freeform 55"/>
            <p:cNvSpPr>
              <a:spLocks/>
            </p:cNvSpPr>
            <p:nvPr/>
          </p:nvSpPr>
          <p:spPr bwMode="auto">
            <a:xfrm flipH="1">
              <a:off x="653" y="959"/>
              <a:ext cx="179" cy="149"/>
            </a:xfrm>
            <a:custGeom>
              <a:avLst/>
              <a:gdLst>
                <a:gd name="T0" fmla="*/ 128 w 192"/>
                <a:gd name="T1" fmla="*/ 0 h 158"/>
                <a:gd name="T2" fmla="*/ 0 w 192"/>
                <a:gd name="T3" fmla="*/ 59 h 158"/>
                <a:gd name="T4" fmla="*/ 135 w 192"/>
                <a:gd name="T5" fmla="*/ 118 h 158"/>
                <a:gd name="T6" fmla="*/ 0 60000 65536"/>
                <a:gd name="T7" fmla="*/ 0 60000 65536"/>
                <a:gd name="T8" fmla="*/ 0 60000 65536"/>
                <a:gd name="T9" fmla="*/ 0 w 192"/>
                <a:gd name="T10" fmla="*/ 0 h 158"/>
                <a:gd name="T11" fmla="*/ 192 w 192"/>
                <a:gd name="T12" fmla="*/ 158 h 158"/>
              </a:gdLst>
              <a:ahLst/>
              <a:cxnLst>
                <a:cxn ang="T6">
                  <a:pos x="T0" y="T1"/>
                </a:cxn>
                <a:cxn ang="T7">
                  <a:pos x="T2" y="T3"/>
                </a:cxn>
                <a:cxn ang="T8">
                  <a:pos x="T4" y="T5"/>
                </a:cxn>
              </a:cxnLst>
              <a:rect l="T9" t="T10" r="T11" b="T12"/>
              <a:pathLst>
                <a:path w="192" h="158">
                  <a:moveTo>
                    <a:pt x="181" y="0"/>
                  </a:moveTo>
                  <a:lnTo>
                    <a:pt x="0" y="79"/>
                  </a:lnTo>
                  <a:lnTo>
                    <a:pt x="192" y="158"/>
                  </a:ln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96" name="WordArt 56"/>
            <p:cNvSpPr>
              <a:spLocks noChangeArrowheads="1" noChangeShapeType="1" noTextEdit="1"/>
            </p:cNvSpPr>
            <p:nvPr/>
          </p:nvSpPr>
          <p:spPr bwMode="auto">
            <a:xfrm>
              <a:off x="944" y="1737"/>
              <a:ext cx="154" cy="205"/>
            </a:xfrm>
            <a:prstGeom prst="rect">
              <a:avLst/>
            </a:prstGeom>
          </p:spPr>
          <p:txBody>
            <a:bodyPr wrap="none" fromWordArt="1">
              <a:prstTxWarp prst="textPlain">
                <a:avLst>
                  <a:gd name="adj" fmla="val 57949"/>
                </a:avLst>
              </a:prstTxWarp>
            </a:bodyPr>
            <a:lstStyle/>
            <a:p>
              <a:pPr algn="ctr"/>
              <a:r>
                <a:rPr lang="en-US" altLang="zh-CN" sz="3600" i="1" kern="10">
                  <a:ln w="9525">
                    <a:solidFill>
                      <a:schemeClr val="tx2"/>
                    </a:solidFill>
                    <a:round/>
                    <a:headEnd/>
                    <a:tailEnd/>
                  </a:ln>
                  <a:solidFill>
                    <a:schemeClr val="tx2"/>
                  </a:solidFill>
                  <a:latin typeface="Symbol"/>
                </a:rPr>
                <a:t>q</a:t>
              </a:r>
              <a:endParaRPr lang="zh-CN" altLang="en-US" sz="3600" i="1" kern="10">
                <a:ln w="9525">
                  <a:solidFill>
                    <a:schemeClr val="tx2"/>
                  </a:solidFill>
                  <a:round/>
                  <a:headEnd/>
                  <a:tailEnd/>
                </a:ln>
                <a:solidFill>
                  <a:schemeClr val="tx2"/>
                </a:solidFill>
                <a:latin typeface="Symbol"/>
              </a:endParaRPr>
            </a:p>
          </p:txBody>
        </p:sp>
        <p:sp>
          <p:nvSpPr>
            <p:cNvPr id="20597" name="WordArt 57"/>
            <p:cNvSpPr>
              <a:spLocks noChangeArrowheads="1" noChangeShapeType="1" noTextEdit="1"/>
            </p:cNvSpPr>
            <p:nvPr/>
          </p:nvSpPr>
          <p:spPr bwMode="auto">
            <a:xfrm>
              <a:off x="2002" y="1747"/>
              <a:ext cx="153" cy="205"/>
            </a:xfrm>
            <a:prstGeom prst="rect">
              <a:avLst/>
            </a:prstGeom>
          </p:spPr>
          <p:txBody>
            <a:bodyPr wrap="none" fromWordArt="1">
              <a:prstTxWarp prst="textPlain">
                <a:avLst>
                  <a:gd name="adj" fmla="val 57949"/>
                </a:avLst>
              </a:prstTxWarp>
            </a:bodyPr>
            <a:lstStyle/>
            <a:p>
              <a:pPr algn="ctr"/>
              <a:r>
                <a:rPr lang="en-US" altLang="zh-CN" sz="3600" i="1" kern="10">
                  <a:ln w="9525">
                    <a:solidFill>
                      <a:schemeClr val="tx2"/>
                    </a:solidFill>
                    <a:round/>
                    <a:headEnd/>
                    <a:tailEnd/>
                  </a:ln>
                  <a:solidFill>
                    <a:schemeClr val="tx2"/>
                  </a:solidFill>
                  <a:latin typeface="Symbol"/>
                </a:rPr>
                <a:t>q</a:t>
              </a:r>
              <a:endParaRPr lang="zh-CN" altLang="en-US" sz="3600" i="1" kern="10">
                <a:ln w="9525">
                  <a:solidFill>
                    <a:schemeClr val="tx2"/>
                  </a:solidFill>
                  <a:round/>
                  <a:headEnd/>
                  <a:tailEnd/>
                </a:ln>
                <a:solidFill>
                  <a:schemeClr val="tx2"/>
                </a:solidFill>
                <a:latin typeface="Symbol"/>
              </a:endParaRPr>
            </a:p>
          </p:txBody>
        </p:sp>
      </p:grpSp>
      <p:grpSp>
        <p:nvGrpSpPr>
          <p:cNvPr id="20483" name="Group 59"/>
          <p:cNvGrpSpPr>
            <a:grpSpLocks/>
          </p:cNvGrpSpPr>
          <p:nvPr/>
        </p:nvGrpSpPr>
        <p:grpSpPr bwMode="auto">
          <a:xfrm>
            <a:off x="827088" y="2755900"/>
            <a:ext cx="6640512" cy="2376488"/>
            <a:chOff x="362" y="2481"/>
            <a:chExt cx="4667" cy="1601"/>
          </a:xfrm>
        </p:grpSpPr>
        <p:sp>
          <p:nvSpPr>
            <p:cNvPr id="20493" name="Rectangle 60"/>
            <p:cNvSpPr>
              <a:spLocks noChangeArrowheads="1"/>
            </p:cNvSpPr>
            <p:nvPr/>
          </p:nvSpPr>
          <p:spPr bwMode="auto">
            <a:xfrm>
              <a:off x="2614" y="2489"/>
              <a:ext cx="1110" cy="1577"/>
            </a:xfrm>
            <a:prstGeom prst="rect">
              <a:avLst/>
            </a:prstGeom>
            <a:gradFill rotWithShape="0">
              <a:gsLst>
                <a:gs pos="0">
                  <a:srgbClr val="99320D"/>
                </a:gs>
                <a:gs pos="100000">
                  <a:srgbClr val="000000"/>
                </a:gs>
              </a:gsLst>
              <a:path path="shape">
                <a:fillToRect l="50000" t="50000" r="50000" b="50000"/>
              </a:path>
            </a:gra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494" name="Oval 61"/>
            <p:cNvSpPr>
              <a:spLocks noChangeArrowheads="1"/>
            </p:cNvSpPr>
            <p:nvPr/>
          </p:nvSpPr>
          <p:spPr bwMode="auto">
            <a:xfrm>
              <a:off x="2750" y="2788"/>
              <a:ext cx="839" cy="793"/>
            </a:xfrm>
            <a:prstGeom prst="ellipse">
              <a:avLst/>
            </a:prstGeom>
            <a:gradFill rotWithShape="0">
              <a:gsLst>
                <a:gs pos="0">
                  <a:srgbClr val="B34D07"/>
                </a:gs>
                <a:gs pos="100000">
                  <a:srgbClr val="C05208"/>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495" name="Oval 62"/>
            <p:cNvSpPr>
              <a:spLocks noChangeArrowheads="1"/>
            </p:cNvSpPr>
            <p:nvPr/>
          </p:nvSpPr>
          <p:spPr bwMode="auto">
            <a:xfrm flipV="1">
              <a:off x="2754" y="2974"/>
              <a:ext cx="838" cy="791"/>
            </a:xfrm>
            <a:prstGeom prst="ellipse">
              <a:avLst/>
            </a:prstGeom>
            <a:gradFill rotWithShape="0">
              <a:gsLst>
                <a:gs pos="0">
                  <a:srgbClr val="C05208"/>
                </a:gs>
                <a:gs pos="100000">
                  <a:srgbClr val="A64707"/>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496" name="Oval 63"/>
            <p:cNvSpPr>
              <a:spLocks noChangeArrowheads="1"/>
            </p:cNvSpPr>
            <p:nvPr/>
          </p:nvSpPr>
          <p:spPr bwMode="auto">
            <a:xfrm>
              <a:off x="2836" y="2863"/>
              <a:ext cx="648" cy="646"/>
            </a:xfrm>
            <a:prstGeom prst="ellipse">
              <a:avLst/>
            </a:prstGeom>
            <a:gradFill rotWithShape="0">
              <a:gsLst>
                <a:gs pos="0">
                  <a:srgbClr val="000000"/>
                </a:gs>
                <a:gs pos="100000">
                  <a:srgbClr val="633609"/>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497" name="Oval 64"/>
            <p:cNvSpPr>
              <a:spLocks noChangeArrowheads="1"/>
            </p:cNvSpPr>
            <p:nvPr/>
          </p:nvSpPr>
          <p:spPr bwMode="auto">
            <a:xfrm>
              <a:off x="2844" y="3049"/>
              <a:ext cx="649" cy="645"/>
            </a:xfrm>
            <a:prstGeom prst="ellipse">
              <a:avLst/>
            </a:prstGeom>
            <a:gradFill rotWithShape="0">
              <a:gsLst>
                <a:gs pos="0">
                  <a:srgbClr val="5A2E06"/>
                </a:gs>
                <a:gs pos="100000">
                  <a:srgbClr val="000000"/>
                </a:gs>
              </a:gsLst>
              <a:lin ang="5400000" scaled="1"/>
            </a:gradFill>
            <a:ln>
              <a:noFill/>
            </a:ln>
            <a:extLst>
              <a:ext uri="{91240B29-F687-4F45-9708-019B960494DF}">
                <a14:hiddenLine xmlns:a14="http://schemas.microsoft.com/office/drawing/2010/main" w="76200">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498" name="Oval 65"/>
            <p:cNvSpPr>
              <a:spLocks noChangeArrowheads="1"/>
            </p:cNvSpPr>
            <p:nvPr/>
          </p:nvSpPr>
          <p:spPr bwMode="auto">
            <a:xfrm>
              <a:off x="2900" y="2930"/>
              <a:ext cx="526" cy="520"/>
            </a:xfrm>
            <a:prstGeom prst="ellipse">
              <a:avLst/>
            </a:prstGeom>
            <a:solidFill>
              <a:srgbClr val="FF7555"/>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499" name="Oval 66"/>
            <p:cNvSpPr>
              <a:spLocks noChangeArrowheads="1"/>
            </p:cNvSpPr>
            <p:nvPr/>
          </p:nvSpPr>
          <p:spPr bwMode="auto">
            <a:xfrm>
              <a:off x="2907" y="3110"/>
              <a:ext cx="525" cy="521"/>
            </a:xfrm>
            <a:prstGeom prst="ellipse">
              <a:avLst/>
            </a:prstGeom>
            <a:solidFill>
              <a:srgbClr val="FF7555"/>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00" name="Freeform 67"/>
            <p:cNvSpPr>
              <a:spLocks/>
            </p:cNvSpPr>
            <p:nvPr/>
          </p:nvSpPr>
          <p:spPr bwMode="auto">
            <a:xfrm rot="5400000">
              <a:off x="4019" y="2692"/>
              <a:ext cx="507" cy="1006"/>
            </a:xfrm>
            <a:custGeom>
              <a:avLst/>
              <a:gdLst>
                <a:gd name="T0" fmla="*/ 0 w 1736"/>
                <a:gd name="T1" fmla="*/ 61 h 2023"/>
                <a:gd name="T2" fmla="*/ 0 w 1736"/>
                <a:gd name="T3" fmla="*/ 57 h 2023"/>
                <a:gd name="T4" fmla="*/ 1 w 1736"/>
                <a:gd name="T5" fmla="*/ 45 h 2023"/>
                <a:gd name="T6" fmla="*/ 1 w 1736"/>
                <a:gd name="T7" fmla="*/ 17 h 2023"/>
                <a:gd name="T8" fmla="*/ 1 w 1736"/>
                <a:gd name="T9" fmla="*/ 4 h 2023"/>
                <a:gd name="T10" fmla="*/ 2 w 1736"/>
                <a:gd name="T11" fmla="*/ 0 h 2023"/>
                <a:gd name="T12" fmla="*/ 2 w 1736"/>
                <a:gd name="T13" fmla="*/ 0 h 2023"/>
                <a:gd name="T14" fmla="*/ 2 w 1736"/>
                <a:gd name="T15" fmla="*/ 2 h 2023"/>
                <a:gd name="T16" fmla="*/ 2 w 1736"/>
                <a:gd name="T17" fmla="*/ 9 h 2023"/>
                <a:gd name="T18" fmla="*/ 3 w 1736"/>
                <a:gd name="T19" fmla="*/ 45 h 2023"/>
                <a:gd name="T20" fmla="*/ 3 w 1736"/>
                <a:gd name="T21" fmla="*/ 57 h 2023"/>
                <a:gd name="T22" fmla="*/ 4 w 1736"/>
                <a:gd name="T23" fmla="*/ 62 h 20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6"/>
                <a:gd name="T37" fmla="*/ 0 h 2023"/>
                <a:gd name="T38" fmla="*/ 1736 w 1736"/>
                <a:gd name="T39" fmla="*/ 2023 h 20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6" h="2023">
                  <a:moveTo>
                    <a:pt x="0" y="2007"/>
                  </a:moveTo>
                  <a:cubicBezTo>
                    <a:pt x="66" y="1986"/>
                    <a:pt x="133" y="1966"/>
                    <a:pt x="197" y="1881"/>
                  </a:cubicBezTo>
                  <a:cubicBezTo>
                    <a:pt x="261" y="1796"/>
                    <a:pt x="321" y="1715"/>
                    <a:pt x="386" y="1494"/>
                  </a:cubicBezTo>
                  <a:cubicBezTo>
                    <a:pt x="451" y="1273"/>
                    <a:pt x="537" y="778"/>
                    <a:pt x="584" y="555"/>
                  </a:cubicBezTo>
                  <a:cubicBezTo>
                    <a:pt x="631" y="332"/>
                    <a:pt x="640" y="241"/>
                    <a:pt x="670" y="153"/>
                  </a:cubicBezTo>
                  <a:cubicBezTo>
                    <a:pt x="700" y="65"/>
                    <a:pt x="733" y="50"/>
                    <a:pt x="765" y="26"/>
                  </a:cubicBezTo>
                  <a:cubicBezTo>
                    <a:pt x="797" y="2"/>
                    <a:pt x="827" y="0"/>
                    <a:pt x="860" y="10"/>
                  </a:cubicBezTo>
                  <a:cubicBezTo>
                    <a:pt x="893" y="20"/>
                    <a:pt x="931" y="40"/>
                    <a:pt x="962" y="89"/>
                  </a:cubicBezTo>
                  <a:cubicBezTo>
                    <a:pt x="993" y="138"/>
                    <a:pt x="985" y="67"/>
                    <a:pt x="1049" y="302"/>
                  </a:cubicBezTo>
                  <a:cubicBezTo>
                    <a:pt x="1113" y="537"/>
                    <a:pt x="1268" y="1238"/>
                    <a:pt x="1349" y="1502"/>
                  </a:cubicBezTo>
                  <a:cubicBezTo>
                    <a:pt x="1430" y="1766"/>
                    <a:pt x="1474" y="1801"/>
                    <a:pt x="1538" y="1888"/>
                  </a:cubicBezTo>
                  <a:cubicBezTo>
                    <a:pt x="1602" y="1975"/>
                    <a:pt x="1669" y="1999"/>
                    <a:pt x="1736" y="2023"/>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01" name="Freeform 68"/>
            <p:cNvSpPr>
              <a:spLocks/>
            </p:cNvSpPr>
            <p:nvPr/>
          </p:nvSpPr>
          <p:spPr bwMode="auto">
            <a:xfrm rot="5400000">
              <a:off x="4019" y="2886"/>
              <a:ext cx="509" cy="1000"/>
            </a:xfrm>
            <a:custGeom>
              <a:avLst/>
              <a:gdLst>
                <a:gd name="T0" fmla="*/ 0 w 1736"/>
                <a:gd name="T1" fmla="*/ 59 h 2023"/>
                <a:gd name="T2" fmla="*/ 0 w 1736"/>
                <a:gd name="T3" fmla="*/ 55 h 2023"/>
                <a:gd name="T4" fmla="*/ 1 w 1736"/>
                <a:gd name="T5" fmla="*/ 44 h 2023"/>
                <a:gd name="T6" fmla="*/ 1 w 1736"/>
                <a:gd name="T7" fmla="*/ 16 h 2023"/>
                <a:gd name="T8" fmla="*/ 1 w 1736"/>
                <a:gd name="T9" fmla="*/ 4 h 2023"/>
                <a:gd name="T10" fmla="*/ 2 w 1736"/>
                <a:gd name="T11" fmla="*/ 0 h 2023"/>
                <a:gd name="T12" fmla="*/ 2 w 1736"/>
                <a:gd name="T13" fmla="*/ 0 h 2023"/>
                <a:gd name="T14" fmla="*/ 2 w 1736"/>
                <a:gd name="T15" fmla="*/ 2 h 2023"/>
                <a:gd name="T16" fmla="*/ 2 w 1736"/>
                <a:gd name="T17" fmla="*/ 9 h 2023"/>
                <a:gd name="T18" fmla="*/ 3 w 1736"/>
                <a:gd name="T19" fmla="*/ 44 h 2023"/>
                <a:gd name="T20" fmla="*/ 3 w 1736"/>
                <a:gd name="T21" fmla="*/ 56 h 2023"/>
                <a:gd name="T22" fmla="*/ 4 w 1736"/>
                <a:gd name="T23" fmla="*/ 60 h 20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6"/>
                <a:gd name="T37" fmla="*/ 0 h 2023"/>
                <a:gd name="T38" fmla="*/ 1736 w 1736"/>
                <a:gd name="T39" fmla="*/ 2023 h 20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6" h="2023">
                  <a:moveTo>
                    <a:pt x="0" y="2007"/>
                  </a:moveTo>
                  <a:cubicBezTo>
                    <a:pt x="66" y="1986"/>
                    <a:pt x="133" y="1966"/>
                    <a:pt x="197" y="1881"/>
                  </a:cubicBezTo>
                  <a:cubicBezTo>
                    <a:pt x="261" y="1796"/>
                    <a:pt x="321" y="1715"/>
                    <a:pt x="386" y="1494"/>
                  </a:cubicBezTo>
                  <a:cubicBezTo>
                    <a:pt x="451" y="1273"/>
                    <a:pt x="537" y="778"/>
                    <a:pt x="584" y="555"/>
                  </a:cubicBezTo>
                  <a:cubicBezTo>
                    <a:pt x="631" y="332"/>
                    <a:pt x="640" y="241"/>
                    <a:pt x="670" y="153"/>
                  </a:cubicBezTo>
                  <a:cubicBezTo>
                    <a:pt x="700" y="65"/>
                    <a:pt x="733" y="50"/>
                    <a:pt x="765" y="26"/>
                  </a:cubicBezTo>
                  <a:cubicBezTo>
                    <a:pt x="797" y="2"/>
                    <a:pt x="827" y="0"/>
                    <a:pt x="860" y="10"/>
                  </a:cubicBezTo>
                  <a:cubicBezTo>
                    <a:pt x="893" y="20"/>
                    <a:pt x="931" y="40"/>
                    <a:pt x="962" y="89"/>
                  </a:cubicBezTo>
                  <a:cubicBezTo>
                    <a:pt x="993" y="138"/>
                    <a:pt x="985" y="67"/>
                    <a:pt x="1049" y="302"/>
                  </a:cubicBezTo>
                  <a:cubicBezTo>
                    <a:pt x="1113" y="537"/>
                    <a:pt x="1268" y="1238"/>
                    <a:pt x="1349" y="1502"/>
                  </a:cubicBezTo>
                  <a:cubicBezTo>
                    <a:pt x="1430" y="1766"/>
                    <a:pt x="1474" y="1801"/>
                    <a:pt x="1538" y="1888"/>
                  </a:cubicBezTo>
                  <a:cubicBezTo>
                    <a:pt x="1602" y="1975"/>
                    <a:pt x="1669" y="1999"/>
                    <a:pt x="1736" y="2023"/>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02" name="Arc 69"/>
            <p:cNvSpPr>
              <a:spLocks/>
            </p:cNvSpPr>
            <p:nvPr/>
          </p:nvSpPr>
          <p:spPr bwMode="auto">
            <a:xfrm>
              <a:off x="3815" y="2836"/>
              <a:ext cx="416" cy="178"/>
            </a:xfrm>
            <a:custGeom>
              <a:avLst/>
              <a:gdLst>
                <a:gd name="T0" fmla="*/ 0 w 19383"/>
                <a:gd name="T1" fmla="*/ 0 h 20535"/>
                <a:gd name="T2" fmla="*/ 0 w 19383"/>
                <a:gd name="T3" fmla="*/ 0 h 20535"/>
                <a:gd name="T4" fmla="*/ 0 w 19383"/>
                <a:gd name="T5" fmla="*/ 0 h 20535"/>
                <a:gd name="T6" fmla="*/ 0 60000 65536"/>
                <a:gd name="T7" fmla="*/ 0 60000 65536"/>
                <a:gd name="T8" fmla="*/ 0 60000 65536"/>
                <a:gd name="T9" fmla="*/ 0 w 19383"/>
                <a:gd name="T10" fmla="*/ 0 h 20535"/>
                <a:gd name="T11" fmla="*/ 19383 w 19383"/>
                <a:gd name="T12" fmla="*/ 20535 h 20535"/>
              </a:gdLst>
              <a:ahLst/>
              <a:cxnLst>
                <a:cxn ang="T6">
                  <a:pos x="T0" y="T1"/>
                </a:cxn>
                <a:cxn ang="T7">
                  <a:pos x="T2" y="T3"/>
                </a:cxn>
                <a:cxn ang="T8">
                  <a:pos x="T4" y="T5"/>
                </a:cxn>
              </a:cxnLst>
              <a:rect l="T9" t="T10" r="T11" b="T12"/>
              <a:pathLst>
                <a:path w="19383" h="20535" fill="none" extrusionOk="0">
                  <a:moveTo>
                    <a:pt x="12683" y="20534"/>
                  </a:moveTo>
                  <a:cubicBezTo>
                    <a:pt x="7144" y="18727"/>
                    <a:pt x="2570" y="14759"/>
                    <a:pt x="-1" y="9531"/>
                  </a:cubicBezTo>
                </a:path>
                <a:path w="19383" h="20535" stroke="0" extrusionOk="0">
                  <a:moveTo>
                    <a:pt x="12683" y="20534"/>
                  </a:moveTo>
                  <a:cubicBezTo>
                    <a:pt x="7144" y="18727"/>
                    <a:pt x="2570" y="14759"/>
                    <a:pt x="-1" y="9531"/>
                  </a:cubicBezTo>
                  <a:lnTo>
                    <a:pt x="19383" y="0"/>
                  </a:lnTo>
                  <a:lnTo>
                    <a:pt x="12683" y="20534"/>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03" name="Freeform 70"/>
            <p:cNvSpPr>
              <a:spLocks/>
            </p:cNvSpPr>
            <p:nvPr/>
          </p:nvSpPr>
          <p:spPr bwMode="auto">
            <a:xfrm>
              <a:off x="4050" y="3012"/>
              <a:ext cx="709" cy="97"/>
            </a:xfrm>
            <a:custGeom>
              <a:avLst/>
              <a:gdLst>
                <a:gd name="T0" fmla="*/ 0 w 962"/>
                <a:gd name="T1" fmla="*/ 0 h 134"/>
                <a:gd name="T2" fmla="*/ 98 w 962"/>
                <a:gd name="T3" fmla="*/ 11 h 134"/>
                <a:gd name="T4" fmla="*/ 167 w 962"/>
                <a:gd name="T5" fmla="*/ 18 h 134"/>
                <a:gd name="T6" fmla="*/ 194 w 962"/>
                <a:gd name="T7" fmla="*/ 22 h 134"/>
                <a:gd name="T8" fmla="*/ 209 w 962"/>
                <a:gd name="T9" fmla="*/ 27 h 134"/>
                <a:gd name="T10" fmla="*/ 0 60000 65536"/>
                <a:gd name="T11" fmla="*/ 0 60000 65536"/>
                <a:gd name="T12" fmla="*/ 0 60000 65536"/>
                <a:gd name="T13" fmla="*/ 0 60000 65536"/>
                <a:gd name="T14" fmla="*/ 0 60000 65536"/>
                <a:gd name="T15" fmla="*/ 0 w 962"/>
                <a:gd name="T16" fmla="*/ 0 h 134"/>
                <a:gd name="T17" fmla="*/ 962 w 962"/>
                <a:gd name="T18" fmla="*/ 134 h 134"/>
              </a:gdLst>
              <a:ahLst/>
              <a:cxnLst>
                <a:cxn ang="T10">
                  <a:pos x="T0" y="T1"/>
                </a:cxn>
                <a:cxn ang="T11">
                  <a:pos x="T2" y="T3"/>
                </a:cxn>
                <a:cxn ang="T12">
                  <a:pos x="T4" y="T5"/>
                </a:cxn>
                <a:cxn ang="T13">
                  <a:pos x="T6" y="T7"/>
                </a:cxn>
                <a:cxn ang="T14">
                  <a:pos x="T8" y="T9"/>
                </a:cxn>
              </a:cxnLst>
              <a:rect l="T15" t="T16" r="T17" b="T18"/>
              <a:pathLst>
                <a:path w="962" h="134">
                  <a:moveTo>
                    <a:pt x="0" y="0"/>
                  </a:moveTo>
                  <a:cubicBezTo>
                    <a:pt x="160" y="19"/>
                    <a:pt x="321" y="39"/>
                    <a:pt x="449" y="55"/>
                  </a:cubicBezTo>
                  <a:cubicBezTo>
                    <a:pt x="577" y="71"/>
                    <a:pt x="691" y="85"/>
                    <a:pt x="765" y="94"/>
                  </a:cubicBezTo>
                  <a:cubicBezTo>
                    <a:pt x="839" y="103"/>
                    <a:pt x="858" y="103"/>
                    <a:pt x="891" y="110"/>
                  </a:cubicBezTo>
                  <a:cubicBezTo>
                    <a:pt x="924" y="117"/>
                    <a:pt x="943" y="125"/>
                    <a:pt x="962" y="134"/>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04" name="Freeform 71"/>
            <p:cNvSpPr>
              <a:spLocks/>
            </p:cNvSpPr>
            <p:nvPr/>
          </p:nvSpPr>
          <p:spPr bwMode="auto">
            <a:xfrm rot="21530322" flipV="1">
              <a:off x="4085" y="3457"/>
              <a:ext cx="709" cy="97"/>
            </a:xfrm>
            <a:custGeom>
              <a:avLst/>
              <a:gdLst>
                <a:gd name="T0" fmla="*/ 0 w 962"/>
                <a:gd name="T1" fmla="*/ 0 h 134"/>
                <a:gd name="T2" fmla="*/ 98 w 962"/>
                <a:gd name="T3" fmla="*/ 11 h 134"/>
                <a:gd name="T4" fmla="*/ 167 w 962"/>
                <a:gd name="T5" fmla="*/ 18 h 134"/>
                <a:gd name="T6" fmla="*/ 194 w 962"/>
                <a:gd name="T7" fmla="*/ 22 h 134"/>
                <a:gd name="T8" fmla="*/ 209 w 962"/>
                <a:gd name="T9" fmla="*/ 27 h 134"/>
                <a:gd name="T10" fmla="*/ 0 60000 65536"/>
                <a:gd name="T11" fmla="*/ 0 60000 65536"/>
                <a:gd name="T12" fmla="*/ 0 60000 65536"/>
                <a:gd name="T13" fmla="*/ 0 60000 65536"/>
                <a:gd name="T14" fmla="*/ 0 60000 65536"/>
                <a:gd name="T15" fmla="*/ 0 w 962"/>
                <a:gd name="T16" fmla="*/ 0 h 134"/>
                <a:gd name="T17" fmla="*/ 962 w 962"/>
                <a:gd name="T18" fmla="*/ 134 h 134"/>
              </a:gdLst>
              <a:ahLst/>
              <a:cxnLst>
                <a:cxn ang="T10">
                  <a:pos x="T0" y="T1"/>
                </a:cxn>
                <a:cxn ang="T11">
                  <a:pos x="T2" y="T3"/>
                </a:cxn>
                <a:cxn ang="T12">
                  <a:pos x="T4" y="T5"/>
                </a:cxn>
                <a:cxn ang="T13">
                  <a:pos x="T6" y="T7"/>
                </a:cxn>
                <a:cxn ang="T14">
                  <a:pos x="T8" y="T9"/>
                </a:cxn>
              </a:cxnLst>
              <a:rect l="T15" t="T16" r="T17" b="T18"/>
              <a:pathLst>
                <a:path w="962" h="134">
                  <a:moveTo>
                    <a:pt x="0" y="0"/>
                  </a:moveTo>
                  <a:cubicBezTo>
                    <a:pt x="160" y="19"/>
                    <a:pt x="321" y="39"/>
                    <a:pt x="449" y="55"/>
                  </a:cubicBezTo>
                  <a:cubicBezTo>
                    <a:pt x="577" y="71"/>
                    <a:pt x="691" y="85"/>
                    <a:pt x="765" y="94"/>
                  </a:cubicBezTo>
                  <a:cubicBezTo>
                    <a:pt x="839" y="103"/>
                    <a:pt x="858" y="103"/>
                    <a:pt x="891" y="110"/>
                  </a:cubicBezTo>
                  <a:cubicBezTo>
                    <a:pt x="924" y="117"/>
                    <a:pt x="943" y="125"/>
                    <a:pt x="962" y="134"/>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05" name="Arc 72"/>
            <p:cNvSpPr>
              <a:spLocks/>
            </p:cNvSpPr>
            <p:nvPr/>
          </p:nvSpPr>
          <p:spPr bwMode="auto">
            <a:xfrm flipV="1">
              <a:off x="3820" y="3557"/>
              <a:ext cx="415" cy="189"/>
            </a:xfrm>
            <a:custGeom>
              <a:avLst/>
              <a:gdLst>
                <a:gd name="T0" fmla="*/ 0 w 19383"/>
                <a:gd name="T1" fmla="*/ 0 h 20535"/>
                <a:gd name="T2" fmla="*/ 0 w 19383"/>
                <a:gd name="T3" fmla="*/ 0 h 20535"/>
                <a:gd name="T4" fmla="*/ 0 w 19383"/>
                <a:gd name="T5" fmla="*/ 0 h 20535"/>
                <a:gd name="T6" fmla="*/ 0 60000 65536"/>
                <a:gd name="T7" fmla="*/ 0 60000 65536"/>
                <a:gd name="T8" fmla="*/ 0 60000 65536"/>
                <a:gd name="T9" fmla="*/ 0 w 19383"/>
                <a:gd name="T10" fmla="*/ 0 h 20535"/>
                <a:gd name="T11" fmla="*/ 19383 w 19383"/>
                <a:gd name="T12" fmla="*/ 20535 h 20535"/>
              </a:gdLst>
              <a:ahLst/>
              <a:cxnLst>
                <a:cxn ang="T6">
                  <a:pos x="T0" y="T1"/>
                </a:cxn>
                <a:cxn ang="T7">
                  <a:pos x="T2" y="T3"/>
                </a:cxn>
                <a:cxn ang="T8">
                  <a:pos x="T4" y="T5"/>
                </a:cxn>
              </a:cxnLst>
              <a:rect l="T9" t="T10" r="T11" b="T12"/>
              <a:pathLst>
                <a:path w="19383" h="20535" fill="none" extrusionOk="0">
                  <a:moveTo>
                    <a:pt x="12683" y="20534"/>
                  </a:moveTo>
                  <a:cubicBezTo>
                    <a:pt x="7144" y="18727"/>
                    <a:pt x="2570" y="14759"/>
                    <a:pt x="-1" y="9531"/>
                  </a:cubicBezTo>
                </a:path>
                <a:path w="19383" h="20535" stroke="0" extrusionOk="0">
                  <a:moveTo>
                    <a:pt x="12683" y="20534"/>
                  </a:moveTo>
                  <a:cubicBezTo>
                    <a:pt x="7144" y="18727"/>
                    <a:pt x="2570" y="14759"/>
                    <a:pt x="-1" y="9531"/>
                  </a:cubicBezTo>
                  <a:lnTo>
                    <a:pt x="19383" y="0"/>
                  </a:lnTo>
                  <a:lnTo>
                    <a:pt x="12683" y="20534"/>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0506" name="Group 73"/>
            <p:cNvGrpSpPr>
              <a:grpSpLocks/>
            </p:cNvGrpSpPr>
            <p:nvPr/>
          </p:nvGrpSpPr>
          <p:grpSpPr bwMode="auto">
            <a:xfrm>
              <a:off x="1449" y="2547"/>
              <a:ext cx="218" cy="1451"/>
              <a:chOff x="1281" y="622"/>
              <a:chExt cx="232" cy="1537"/>
            </a:xfrm>
          </p:grpSpPr>
          <p:sp>
            <p:nvSpPr>
              <p:cNvPr id="20536" name="Rectangle 74"/>
              <p:cNvSpPr>
                <a:spLocks noChangeArrowheads="1"/>
              </p:cNvSpPr>
              <p:nvPr/>
            </p:nvSpPr>
            <p:spPr bwMode="auto">
              <a:xfrm>
                <a:off x="1305" y="1965"/>
                <a:ext cx="189" cy="194"/>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37" name="Rectangle 75"/>
              <p:cNvSpPr>
                <a:spLocks noChangeArrowheads="1"/>
              </p:cNvSpPr>
              <p:nvPr/>
            </p:nvSpPr>
            <p:spPr bwMode="auto">
              <a:xfrm>
                <a:off x="1290" y="622"/>
                <a:ext cx="189" cy="194"/>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38" name="Arc 76"/>
              <p:cNvSpPr>
                <a:spLocks/>
              </p:cNvSpPr>
              <p:nvPr/>
            </p:nvSpPr>
            <p:spPr bwMode="auto">
              <a:xfrm rot="5386920">
                <a:off x="748" y="1342"/>
                <a:ext cx="1404" cy="126"/>
              </a:xfrm>
              <a:custGeom>
                <a:avLst/>
                <a:gdLst>
                  <a:gd name="T0" fmla="*/ 0 w 40634"/>
                  <a:gd name="T1" fmla="*/ 0 h 21600"/>
                  <a:gd name="T2" fmla="*/ 0 w 40634"/>
                  <a:gd name="T3" fmla="*/ 0 h 21600"/>
                  <a:gd name="T4" fmla="*/ 0 w 40634"/>
                  <a:gd name="T5" fmla="*/ 0 h 21600"/>
                  <a:gd name="T6" fmla="*/ 0 60000 65536"/>
                  <a:gd name="T7" fmla="*/ 0 60000 65536"/>
                  <a:gd name="T8" fmla="*/ 0 60000 65536"/>
                  <a:gd name="T9" fmla="*/ 0 w 40634"/>
                  <a:gd name="T10" fmla="*/ 0 h 21600"/>
                  <a:gd name="T11" fmla="*/ 40634 w 40634"/>
                  <a:gd name="T12" fmla="*/ 21600 h 21600"/>
                </a:gdLst>
                <a:ahLst/>
                <a:cxnLst>
                  <a:cxn ang="T6">
                    <a:pos x="T0" y="T1"/>
                  </a:cxn>
                  <a:cxn ang="T7">
                    <a:pos x="T2" y="T3"/>
                  </a:cxn>
                  <a:cxn ang="T8">
                    <a:pos x="T4" y="T5"/>
                  </a:cxn>
                </a:cxnLst>
                <a:rect l="T9" t="T10" r="T11" b="T12"/>
                <a:pathLst>
                  <a:path w="40634" h="21600" fill="none" extrusionOk="0">
                    <a:moveTo>
                      <a:pt x="-1" y="14300"/>
                    </a:moveTo>
                    <a:cubicBezTo>
                      <a:pt x="3079" y="5721"/>
                      <a:pt x="11213" y="-1"/>
                      <a:pt x="20329" y="0"/>
                    </a:cubicBezTo>
                    <a:cubicBezTo>
                      <a:pt x="29418" y="0"/>
                      <a:pt x="37534" y="5689"/>
                      <a:pt x="40634" y="14233"/>
                    </a:cubicBezTo>
                  </a:path>
                  <a:path w="40634" h="21600" stroke="0" extrusionOk="0">
                    <a:moveTo>
                      <a:pt x="-1" y="14300"/>
                    </a:moveTo>
                    <a:cubicBezTo>
                      <a:pt x="3079" y="5721"/>
                      <a:pt x="11213" y="-1"/>
                      <a:pt x="20329" y="0"/>
                    </a:cubicBezTo>
                    <a:cubicBezTo>
                      <a:pt x="29418" y="0"/>
                      <a:pt x="37534" y="5689"/>
                      <a:pt x="40634" y="14233"/>
                    </a:cubicBezTo>
                    <a:lnTo>
                      <a:pt x="20329" y="21600"/>
                    </a:lnTo>
                    <a:lnTo>
                      <a:pt x="-1" y="14300"/>
                    </a:lnTo>
                    <a:close/>
                  </a:path>
                </a:pathLst>
              </a:custGeom>
              <a:gradFill rotWithShape="0">
                <a:gsLst>
                  <a:gs pos="0">
                    <a:srgbClr val="66FFFF"/>
                  </a:gs>
                  <a:gs pos="100000">
                    <a:srgbClr val="44AAAA"/>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20539" name="Arc 77"/>
              <p:cNvSpPr>
                <a:spLocks/>
              </p:cNvSpPr>
              <p:nvPr/>
            </p:nvSpPr>
            <p:spPr bwMode="auto">
              <a:xfrm rot="5386920" flipV="1">
                <a:off x="643" y="1350"/>
                <a:ext cx="1393" cy="118"/>
              </a:xfrm>
              <a:custGeom>
                <a:avLst/>
                <a:gdLst>
                  <a:gd name="T0" fmla="*/ 0 w 40187"/>
                  <a:gd name="T1" fmla="*/ 0 h 21600"/>
                  <a:gd name="T2" fmla="*/ 0 w 40187"/>
                  <a:gd name="T3" fmla="*/ 0 h 21600"/>
                  <a:gd name="T4" fmla="*/ 0 w 40187"/>
                  <a:gd name="T5" fmla="*/ 0 h 21600"/>
                  <a:gd name="T6" fmla="*/ 0 60000 65536"/>
                  <a:gd name="T7" fmla="*/ 0 60000 65536"/>
                  <a:gd name="T8" fmla="*/ 0 60000 65536"/>
                  <a:gd name="T9" fmla="*/ 0 w 40187"/>
                  <a:gd name="T10" fmla="*/ 0 h 21600"/>
                  <a:gd name="T11" fmla="*/ 40187 w 40187"/>
                  <a:gd name="T12" fmla="*/ 21600 h 21600"/>
                </a:gdLst>
                <a:ahLst/>
                <a:cxnLst>
                  <a:cxn ang="T6">
                    <a:pos x="T0" y="T1"/>
                  </a:cxn>
                  <a:cxn ang="T7">
                    <a:pos x="T2" y="T3"/>
                  </a:cxn>
                  <a:cxn ang="T8">
                    <a:pos x="T4" y="T5"/>
                  </a:cxn>
                </a:cxnLst>
                <a:rect l="T9" t="T10" r="T11" b="T12"/>
                <a:pathLst>
                  <a:path w="40187" h="21600" fill="none" extrusionOk="0">
                    <a:moveTo>
                      <a:pt x="-1" y="13158"/>
                    </a:moveTo>
                    <a:cubicBezTo>
                      <a:pt x="3386" y="5180"/>
                      <a:pt x="11214" y="-1"/>
                      <a:pt x="19882" y="0"/>
                    </a:cubicBezTo>
                    <a:cubicBezTo>
                      <a:pt x="28971" y="0"/>
                      <a:pt x="37087" y="5689"/>
                      <a:pt x="40187" y="14233"/>
                    </a:cubicBezTo>
                  </a:path>
                  <a:path w="40187" h="21600" stroke="0" extrusionOk="0">
                    <a:moveTo>
                      <a:pt x="-1" y="13158"/>
                    </a:moveTo>
                    <a:cubicBezTo>
                      <a:pt x="3386" y="5180"/>
                      <a:pt x="11214" y="-1"/>
                      <a:pt x="19882" y="0"/>
                    </a:cubicBezTo>
                    <a:cubicBezTo>
                      <a:pt x="28971" y="0"/>
                      <a:pt x="37087" y="5689"/>
                      <a:pt x="40187" y="14233"/>
                    </a:cubicBezTo>
                    <a:lnTo>
                      <a:pt x="19882" y="21600"/>
                    </a:lnTo>
                    <a:lnTo>
                      <a:pt x="-1" y="13158"/>
                    </a:lnTo>
                    <a:close/>
                  </a:path>
                </a:pathLst>
              </a:custGeom>
              <a:gradFill rotWithShape="0">
                <a:gsLst>
                  <a:gs pos="0">
                    <a:srgbClr val="66FFFF"/>
                  </a:gs>
                  <a:gs pos="100000">
                    <a:srgbClr val="47B2B2"/>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20540" name="Rectangle 78"/>
              <p:cNvSpPr>
                <a:spLocks noChangeArrowheads="1"/>
              </p:cNvSpPr>
              <p:nvPr/>
            </p:nvSpPr>
            <p:spPr bwMode="auto">
              <a:xfrm rot="5386920">
                <a:off x="703" y="1363"/>
                <a:ext cx="1390" cy="73"/>
              </a:xfrm>
              <a:prstGeom prst="rect">
                <a:avLst/>
              </a:prstGeom>
              <a:gradFill rotWithShape="0">
                <a:gsLst>
                  <a:gs pos="0">
                    <a:srgbClr val="52CCCC"/>
                  </a:gs>
                  <a:gs pos="50000">
                    <a:srgbClr val="66FFFF"/>
                  </a:gs>
                  <a:gs pos="100000">
                    <a:srgbClr val="52CCCC"/>
                  </a:gs>
                </a:gsLst>
                <a:lin ang="5400000" scaled="1"/>
              </a:gradFill>
              <a:ln w="95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sp>
            <p:nvSpPr>
              <p:cNvPr id="20541" name="Line 79"/>
              <p:cNvSpPr>
                <a:spLocks noChangeShapeType="1"/>
              </p:cNvSpPr>
              <p:nvPr/>
            </p:nvSpPr>
            <p:spPr bwMode="auto">
              <a:xfrm rot="68555">
                <a:off x="1360" y="709"/>
                <a:ext cx="79"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42" name="Line 80"/>
              <p:cNvSpPr>
                <a:spLocks noChangeShapeType="1"/>
              </p:cNvSpPr>
              <p:nvPr/>
            </p:nvSpPr>
            <p:spPr bwMode="auto">
              <a:xfrm rot="68555" flipV="1">
                <a:off x="1352" y="2089"/>
                <a:ext cx="8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43" name="Arc 81"/>
              <p:cNvSpPr>
                <a:spLocks/>
              </p:cNvSpPr>
              <p:nvPr/>
            </p:nvSpPr>
            <p:spPr bwMode="auto">
              <a:xfrm rot="5386920">
                <a:off x="752" y="1338"/>
                <a:ext cx="1392" cy="122"/>
              </a:xfrm>
              <a:custGeom>
                <a:avLst/>
                <a:gdLst>
                  <a:gd name="T0" fmla="*/ 0 w 40634"/>
                  <a:gd name="T1" fmla="*/ 0 h 21600"/>
                  <a:gd name="T2" fmla="*/ 0 w 40634"/>
                  <a:gd name="T3" fmla="*/ 0 h 21600"/>
                  <a:gd name="T4" fmla="*/ 0 w 40634"/>
                  <a:gd name="T5" fmla="*/ 0 h 21600"/>
                  <a:gd name="T6" fmla="*/ 0 60000 65536"/>
                  <a:gd name="T7" fmla="*/ 0 60000 65536"/>
                  <a:gd name="T8" fmla="*/ 0 60000 65536"/>
                  <a:gd name="T9" fmla="*/ 0 w 40634"/>
                  <a:gd name="T10" fmla="*/ 0 h 21600"/>
                  <a:gd name="T11" fmla="*/ 40634 w 40634"/>
                  <a:gd name="T12" fmla="*/ 21600 h 21600"/>
                </a:gdLst>
                <a:ahLst/>
                <a:cxnLst>
                  <a:cxn ang="T6">
                    <a:pos x="T0" y="T1"/>
                  </a:cxn>
                  <a:cxn ang="T7">
                    <a:pos x="T2" y="T3"/>
                  </a:cxn>
                  <a:cxn ang="T8">
                    <a:pos x="T4" y="T5"/>
                  </a:cxn>
                </a:cxnLst>
                <a:rect l="T9" t="T10" r="T11" b="T12"/>
                <a:pathLst>
                  <a:path w="40634" h="21600" fill="none" extrusionOk="0">
                    <a:moveTo>
                      <a:pt x="-1" y="14300"/>
                    </a:moveTo>
                    <a:cubicBezTo>
                      <a:pt x="3079" y="5721"/>
                      <a:pt x="11213" y="-1"/>
                      <a:pt x="20329" y="0"/>
                    </a:cubicBezTo>
                    <a:cubicBezTo>
                      <a:pt x="29418" y="0"/>
                      <a:pt x="37534" y="5689"/>
                      <a:pt x="40634" y="14233"/>
                    </a:cubicBezTo>
                  </a:path>
                  <a:path w="40634" h="21600" stroke="0" extrusionOk="0">
                    <a:moveTo>
                      <a:pt x="-1" y="14300"/>
                    </a:moveTo>
                    <a:cubicBezTo>
                      <a:pt x="3079" y="5721"/>
                      <a:pt x="11213" y="-1"/>
                      <a:pt x="20329" y="0"/>
                    </a:cubicBezTo>
                    <a:cubicBezTo>
                      <a:pt x="29418" y="0"/>
                      <a:pt x="37534" y="5689"/>
                      <a:pt x="40634" y="14233"/>
                    </a:cubicBezTo>
                    <a:lnTo>
                      <a:pt x="20329" y="21600"/>
                    </a:lnTo>
                    <a:lnTo>
                      <a:pt x="-1" y="1430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44" name="Arc 82"/>
              <p:cNvSpPr>
                <a:spLocks/>
              </p:cNvSpPr>
              <p:nvPr/>
            </p:nvSpPr>
            <p:spPr bwMode="auto">
              <a:xfrm rot="5386920" flipV="1">
                <a:off x="650" y="1339"/>
                <a:ext cx="1390" cy="115"/>
              </a:xfrm>
              <a:custGeom>
                <a:avLst/>
                <a:gdLst>
                  <a:gd name="T0" fmla="*/ 0 w 40187"/>
                  <a:gd name="T1" fmla="*/ 0 h 21600"/>
                  <a:gd name="T2" fmla="*/ 0 w 40187"/>
                  <a:gd name="T3" fmla="*/ 0 h 21600"/>
                  <a:gd name="T4" fmla="*/ 0 w 40187"/>
                  <a:gd name="T5" fmla="*/ 0 h 21600"/>
                  <a:gd name="T6" fmla="*/ 0 60000 65536"/>
                  <a:gd name="T7" fmla="*/ 0 60000 65536"/>
                  <a:gd name="T8" fmla="*/ 0 60000 65536"/>
                  <a:gd name="T9" fmla="*/ 0 w 40187"/>
                  <a:gd name="T10" fmla="*/ 0 h 21600"/>
                  <a:gd name="T11" fmla="*/ 40187 w 40187"/>
                  <a:gd name="T12" fmla="*/ 21600 h 21600"/>
                </a:gdLst>
                <a:ahLst/>
                <a:cxnLst>
                  <a:cxn ang="T6">
                    <a:pos x="T0" y="T1"/>
                  </a:cxn>
                  <a:cxn ang="T7">
                    <a:pos x="T2" y="T3"/>
                  </a:cxn>
                  <a:cxn ang="T8">
                    <a:pos x="T4" y="T5"/>
                  </a:cxn>
                </a:cxnLst>
                <a:rect l="T9" t="T10" r="T11" b="T12"/>
                <a:pathLst>
                  <a:path w="40187" h="21600" fill="none" extrusionOk="0">
                    <a:moveTo>
                      <a:pt x="-1" y="13158"/>
                    </a:moveTo>
                    <a:cubicBezTo>
                      <a:pt x="3386" y="5180"/>
                      <a:pt x="11214" y="-1"/>
                      <a:pt x="19882" y="0"/>
                    </a:cubicBezTo>
                    <a:cubicBezTo>
                      <a:pt x="28971" y="0"/>
                      <a:pt x="37087" y="5689"/>
                      <a:pt x="40187" y="14233"/>
                    </a:cubicBezTo>
                  </a:path>
                  <a:path w="40187" h="21600" stroke="0" extrusionOk="0">
                    <a:moveTo>
                      <a:pt x="-1" y="13158"/>
                    </a:moveTo>
                    <a:cubicBezTo>
                      <a:pt x="3386" y="5180"/>
                      <a:pt x="11214" y="-1"/>
                      <a:pt x="19882" y="0"/>
                    </a:cubicBezTo>
                    <a:cubicBezTo>
                      <a:pt x="28971" y="0"/>
                      <a:pt x="37087" y="5689"/>
                      <a:pt x="40187" y="14233"/>
                    </a:cubicBezTo>
                    <a:lnTo>
                      <a:pt x="19882" y="21600"/>
                    </a:lnTo>
                    <a:lnTo>
                      <a:pt x="-1" y="13158"/>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0507" name="Freeform 83"/>
            <p:cNvSpPr>
              <a:spLocks/>
            </p:cNvSpPr>
            <p:nvPr/>
          </p:nvSpPr>
          <p:spPr bwMode="auto">
            <a:xfrm>
              <a:off x="3777" y="2693"/>
              <a:ext cx="32" cy="243"/>
            </a:xfrm>
            <a:custGeom>
              <a:avLst/>
              <a:gdLst>
                <a:gd name="T0" fmla="*/ 6 w 39"/>
                <a:gd name="T1" fmla="*/ 0 h 292"/>
                <a:gd name="T2" fmla="*/ 14 w 39"/>
                <a:gd name="T3" fmla="*/ 63 h 292"/>
                <a:gd name="T4" fmla="*/ 6 w 39"/>
                <a:gd name="T5" fmla="*/ 97 h 292"/>
                <a:gd name="T6" fmla="*/ 0 w 39"/>
                <a:gd name="T7" fmla="*/ 117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08" name="Freeform 84"/>
            <p:cNvSpPr>
              <a:spLocks/>
            </p:cNvSpPr>
            <p:nvPr/>
          </p:nvSpPr>
          <p:spPr bwMode="auto">
            <a:xfrm flipV="1">
              <a:off x="3778" y="3647"/>
              <a:ext cx="31" cy="242"/>
            </a:xfrm>
            <a:custGeom>
              <a:avLst/>
              <a:gdLst>
                <a:gd name="T0" fmla="*/ 5 w 39"/>
                <a:gd name="T1" fmla="*/ 0 h 292"/>
                <a:gd name="T2" fmla="*/ 13 w 39"/>
                <a:gd name="T3" fmla="*/ 62 h 292"/>
                <a:gd name="T4" fmla="*/ 5 w 39"/>
                <a:gd name="T5" fmla="*/ 95 h 292"/>
                <a:gd name="T6" fmla="*/ 0 w 39"/>
                <a:gd name="T7" fmla="*/ 114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09" name="Freeform 85"/>
            <p:cNvSpPr>
              <a:spLocks/>
            </p:cNvSpPr>
            <p:nvPr/>
          </p:nvSpPr>
          <p:spPr bwMode="auto">
            <a:xfrm>
              <a:off x="3777" y="3431"/>
              <a:ext cx="32" cy="243"/>
            </a:xfrm>
            <a:custGeom>
              <a:avLst/>
              <a:gdLst>
                <a:gd name="T0" fmla="*/ 6 w 39"/>
                <a:gd name="T1" fmla="*/ 0 h 292"/>
                <a:gd name="T2" fmla="*/ 14 w 39"/>
                <a:gd name="T3" fmla="*/ 63 h 292"/>
                <a:gd name="T4" fmla="*/ 6 w 39"/>
                <a:gd name="T5" fmla="*/ 97 h 292"/>
                <a:gd name="T6" fmla="*/ 0 w 39"/>
                <a:gd name="T7" fmla="*/ 117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10" name="Freeform 86"/>
            <p:cNvSpPr>
              <a:spLocks/>
            </p:cNvSpPr>
            <p:nvPr/>
          </p:nvSpPr>
          <p:spPr bwMode="auto">
            <a:xfrm flipV="1">
              <a:off x="3782" y="2890"/>
              <a:ext cx="32" cy="243"/>
            </a:xfrm>
            <a:custGeom>
              <a:avLst/>
              <a:gdLst>
                <a:gd name="T0" fmla="*/ 6 w 39"/>
                <a:gd name="T1" fmla="*/ 0 h 292"/>
                <a:gd name="T2" fmla="*/ 14 w 39"/>
                <a:gd name="T3" fmla="*/ 63 h 292"/>
                <a:gd name="T4" fmla="*/ 6 w 39"/>
                <a:gd name="T5" fmla="*/ 97 h 292"/>
                <a:gd name="T6" fmla="*/ 0 w 39"/>
                <a:gd name="T7" fmla="*/ 117 h 292"/>
                <a:gd name="T8" fmla="*/ 0 60000 65536"/>
                <a:gd name="T9" fmla="*/ 0 60000 65536"/>
                <a:gd name="T10" fmla="*/ 0 60000 65536"/>
                <a:gd name="T11" fmla="*/ 0 60000 65536"/>
                <a:gd name="T12" fmla="*/ 0 w 39"/>
                <a:gd name="T13" fmla="*/ 0 h 292"/>
                <a:gd name="T14" fmla="*/ 39 w 39"/>
                <a:gd name="T15" fmla="*/ 292 h 292"/>
              </a:gdLst>
              <a:ahLst/>
              <a:cxnLst>
                <a:cxn ang="T8">
                  <a:pos x="T0" y="T1"/>
                </a:cxn>
                <a:cxn ang="T9">
                  <a:pos x="T2" y="T3"/>
                </a:cxn>
                <a:cxn ang="T10">
                  <a:pos x="T4" y="T5"/>
                </a:cxn>
                <a:cxn ang="T11">
                  <a:pos x="T6" y="T7"/>
                </a:cxn>
              </a:cxnLst>
              <a:rect l="T12" t="T13" r="T14" b="T15"/>
              <a:pathLst>
                <a:path w="39" h="292">
                  <a:moveTo>
                    <a:pt x="15" y="0"/>
                  </a:moveTo>
                  <a:cubicBezTo>
                    <a:pt x="27" y="58"/>
                    <a:pt x="39" y="117"/>
                    <a:pt x="39" y="158"/>
                  </a:cubicBezTo>
                  <a:cubicBezTo>
                    <a:pt x="39" y="199"/>
                    <a:pt x="21" y="223"/>
                    <a:pt x="15" y="245"/>
                  </a:cubicBezTo>
                  <a:cubicBezTo>
                    <a:pt x="9" y="267"/>
                    <a:pt x="4" y="279"/>
                    <a:pt x="0" y="292"/>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11" name="Freeform 87"/>
            <p:cNvSpPr>
              <a:spLocks/>
            </p:cNvSpPr>
            <p:nvPr/>
          </p:nvSpPr>
          <p:spPr bwMode="auto">
            <a:xfrm>
              <a:off x="3790" y="2611"/>
              <a:ext cx="39" cy="321"/>
            </a:xfrm>
            <a:custGeom>
              <a:avLst/>
              <a:gdLst>
                <a:gd name="T0" fmla="*/ 0 w 47"/>
                <a:gd name="T1" fmla="*/ 0 h 387"/>
                <a:gd name="T2" fmla="*/ 2 w 47"/>
                <a:gd name="T3" fmla="*/ 46 h 387"/>
                <a:gd name="T4" fmla="*/ 15 w 47"/>
                <a:gd name="T5" fmla="*/ 99 h 387"/>
                <a:gd name="T6" fmla="*/ 2 w 47"/>
                <a:gd name="T7" fmla="*/ 134 h 387"/>
                <a:gd name="T8" fmla="*/ 18 w 47"/>
                <a:gd name="T9" fmla="*/ 152 h 387"/>
                <a:gd name="T10" fmla="*/ 0 60000 65536"/>
                <a:gd name="T11" fmla="*/ 0 60000 65536"/>
                <a:gd name="T12" fmla="*/ 0 60000 65536"/>
                <a:gd name="T13" fmla="*/ 0 60000 65536"/>
                <a:gd name="T14" fmla="*/ 0 60000 65536"/>
                <a:gd name="T15" fmla="*/ 0 w 47"/>
                <a:gd name="T16" fmla="*/ 0 h 387"/>
                <a:gd name="T17" fmla="*/ 47 w 47"/>
                <a:gd name="T18" fmla="*/ 387 h 387"/>
              </a:gdLst>
              <a:ahLst/>
              <a:cxnLst>
                <a:cxn ang="T10">
                  <a:pos x="T0" y="T1"/>
                </a:cxn>
                <a:cxn ang="T11">
                  <a:pos x="T2" y="T3"/>
                </a:cxn>
                <a:cxn ang="T12">
                  <a:pos x="T4" y="T5"/>
                </a:cxn>
                <a:cxn ang="T13">
                  <a:pos x="T6" y="T7"/>
                </a:cxn>
                <a:cxn ang="T14">
                  <a:pos x="T8" y="T9"/>
                </a:cxn>
              </a:cxnLst>
              <a:rect l="T15" t="T16" r="T17" b="T18"/>
              <a:pathLst>
                <a:path w="47" h="387">
                  <a:moveTo>
                    <a:pt x="0" y="0"/>
                  </a:moveTo>
                  <a:cubicBezTo>
                    <a:pt x="0" y="38"/>
                    <a:pt x="1" y="77"/>
                    <a:pt x="7" y="119"/>
                  </a:cubicBezTo>
                  <a:cubicBezTo>
                    <a:pt x="13" y="161"/>
                    <a:pt x="39" y="216"/>
                    <a:pt x="39" y="253"/>
                  </a:cubicBezTo>
                  <a:cubicBezTo>
                    <a:pt x="39" y="290"/>
                    <a:pt x="6" y="318"/>
                    <a:pt x="7" y="340"/>
                  </a:cubicBezTo>
                  <a:cubicBezTo>
                    <a:pt x="8" y="362"/>
                    <a:pt x="27" y="374"/>
                    <a:pt x="47" y="387"/>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12" name="Freeform 88"/>
            <p:cNvSpPr>
              <a:spLocks/>
            </p:cNvSpPr>
            <p:nvPr/>
          </p:nvSpPr>
          <p:spPr bwMode="auto">
            <a:xfrm flipV="1">
              <a:off x="3800" y="3647"/>
              <a:ext cx="40" cy="322"/>
            </a:xfrm>
            <a:custGeom>
              <a:avLst/>
              <a:gdLst>
                <a:gd name="T0" fmla="*/ 0 w 47"/>
                <a:gd name="T1" fmla="*/ 0 h 387"/>
                <a:gd name="T2" fmla="*/ 3 w 47"/>
                <a:gd name="T3" fmla="*/ 47 h 387"/>
                <a:gd name="T4" fmla="*/ 17 w 47"/>
                <a:gd name="T5" fmla="*/ 101 h 387"/>
                <a:gd name="T6" fmla="*/ 3 w 47"/>
                <a:gd name="T7" fmla="*/ 136 h 387"/>
                <a:gd name="T8" fmla="*/ 21 w 47"/>
                <a:gd name="T9" fmla="*/ 155 h 387"/>
                <a:gd name="T10" fmla="*/ 0 60000 65536"/>
                <a:gd name="T11" fmla="*/ 0 60000 65536"/>
                <a:gd name="T12" fmla="*/ 0 60000 65536"/>
                <a:gd name="T13" fmla="*/ 0 60000 65536"/>
                <a:gd name="T14" fmla="*/ 0 60000 65536"/>
                <a:gd name="T15" fmla="*/ 0 w 47"/>
                <a:gd name="T16" fmla="*/ 0 h 387"/>
                <a:gd name="T17" fmla="*/ 47 w 47"/>
                <a:gd name="T18" fmla="*/ 387 h 387"/>
              </a:gdLst>
              <a:ahLst/>
              <a:cxnLst>
                <a:cxn ang="T10">
                  <a:pos x="T0" y="T1"/>
                </a:cxn>
                <a:cxn ang="T11">
                  <a:pos x="T2" y="T3"/>
                </a:cxn>
                <a:cxn ang="T12">
                  <a:pos x="T4" y="T5"/>
                </a:cxn>
                <a:cxn ang="T13">
                  <a:pos x="T6" y="T7"/>
                </a:cxn>
                <a:cxn ang="T14">
                  <a:pos x="T8" y="T9"/>
                </a:cxn>
              </a:cxnLst>
              <a:rect l="T15" t="T16" r="T17" b="T18"/>
              <a:pathLst>
                <a:path w="47" h="387">
                  <a:moveTo>
                    <a:pt x="0" y="0"/>
                  </a:moveTo>
                  <a:cubicBezTo>
                    <a:pt x="0" y="38"/>
                    <a:pt x="1" y="77"/>
                    <a:pt x="7" y="119"/>
                  </a:cubicBezTo>
                  <a:cubicBezTo>
                    <a:pt x="13" y="161"/>
                    <a:pt x="39" y="216"/>
                    <a:pt x="39" y="253"/>
                  </a:cubicBezTo>
                  <a:cubicBezTo>
                    <a:pt x="39" y="290"/>
                    <a:pt x="6" y="318"/>
                    <a:pt x="7" y="340"/>
                  </a:cubicBezTo>
                  <a:cubicBezTo>
                    <a:pt x="8" y="362"/>
                    <a:pt x="27" y="374"/>
                    <a:pt x="47" y="387"/>
                  </a:cubicBez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13" name="Line 89"/>
            <p:cNvSpPr>
              <a:spLocks noChangeShapeType="1"/>
            </p:cNvSpPr>
            <p:nvPr/>
          </p:nvSpPr>
          <p:spPr bwMode="auto">
            <a:xfrm>
              <a:off x="3777" y="2481"/>
              <a:ext cx="0" cy="1589"/>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4" name="Line 90"/>
            <p:cNvSpPr>
              <a:spLocks noChangeShapeType="1"/>
            </p:cNvSpPr>
            <p:nvPr/>
          </p:nvSpPr>
          <p:spPr bwMode="auto">
            <a:xfrm>
              <a:off x="3765" y="2493"/>
              <a:ext cx="0" cy="158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 name="Line 91"/>
            <p:cNvSpPr>
              <a:spLocks noChangeShapeType="1"/>
            </p:cNvSpPr>
            <p:nvPr/>
          </p:nvSpPr>
          <p:spPr bwMode="auto">
            <a:xfrm flipV="1">
              <a:off x="768" y="3167"/>
              <a:ext cx="2400" cy="186"/>
            </a:xfrm>
            <a:prstGeom prst="line">
              <a:avLst/>
            </a:prstGeom>
            <a:noFill/>
            <a:ln w="28575">
              <a:solidFill>
                <a:srgbClr val="FF0000"/>
              </a:solidFill>
              <a:round/>
              <a:headEnd/>
              <a:tailEnd/>
            </a:ln>
            <a:effectLst>
              <a:outerShdw dist="35921" dir="2700000" algn="ctr" rotWithShape="0">
                <a:schemeClr val="bg1"/>
              </a:outerShdw>
            </a:effectLst>
          </p:spPr>
          <p:txBody>
            <a:bodyPr/>
            <a:lstStyle/>
            <a:p>
              <a:pPr fontAlgn="auto">
                <a:spcBef>
                  <a:spcPts val="0"/>
                </a:spcBef>
                <a:spcAft>
                  <a:spcPts val="0"/>
                </a:spcAft>
                <a:buFont typeface="Arial" pitchFamily="34" charset="0"/>
                <a:buNone/>
                <a:defRPr/>
              </a:pPr>
              <a:endParaRPr lang="zh-CN" altLang="en-US">
                <a:latin typeface="+mn-lt"/>
              </a:endParaRPr>
            </a:p>
          </p:txBody>
        </p:sp>
        <p:sp>
          <p:nvSpPr>
            <p:cNvPr id="193" name="Line 92"/>
            <p:cNvSpPr>
              <a:spLocks noChangeShapeType="1"/>
            </p:cNvSpPr>
            <p:nvPr/>
          </p:nvSpPr>
          <p:spPr bwMode="auto">
            <a:xfrm>
              <a:off x="768" y="3245"/>
              <a:ext cx="2395" cy="122"/>
            </a:xfrm>
            <a:prstGeom prst="line">
              <a:avLst/>
            </a:prstGeom>
            <a:noFill/>
            <a:ln w="28575">
              <a:solidFill>
                <a:srgbClr val="FF0000"/>
              </a:solidFill>
              <a:round/>
              <a:headEnd/>
              <a:tailEnd/>
            </a:ln>
            <a:effectLst>
              <a:outerShdw dist="35921" dir="2700000" algn="ctr" rotWithShape="0">
                <a:schemeClr val="bg1"/>
              </a:outerShdw>
            </a:effectLst>
          </p:spPr>
          <p:txBody>
            <a:bodyPr/>
            <a:lstStyle/>
            <a:p>
              <a:pPr fontAlgn="auto">
                <a:spcBef>
                  <a:spcPts val="0"/>
                </a:spcBef>
                <a:spcAft>
                  <a:spcPts val="0"/>
                </a:spcAft>
                <a:buFont typeface="Arial" pitchFamily="34" charset="0"/>
                <a:buNone/>
                <a:defRPr/>
              </a:pPr>
              <a:endParaRPr lang="zh-CN" altLang="en-US">
                <a:latin typeface="+mn-lt"/>
              </a:endParaRPr>
            </a:p>
          </p:txBody>
        </p:sp>
        <p:sp>
          <p:nvSpPr>
            <p:cNvPr id="20517" name="Line 93"/>
            <p:cNvSpPr>
              <a:spLocks noChangeShapeType="1"/>
            </p:cNvSpPr>
            <p:nvPr/>
          </p:nvSpPr>
          <p:spPr bwMode="auto">
            <a:xfrm rot="469757" flipV="1">
              <a:off x="522" y="3340"/>
              <a:ext cx="251" cy="58"/>
            </a:xfrm>
            <a:prstGeom prst="line">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95" name="Line 94"/>
            <p:cNvSpPr>
              <a:spLocks noChangeShapeType="1"/>
            </p:cNvSpPr>
            <p:nvPr/>
          </p:nvSpPr>
          <p:spPr bwMode="auto">
            <a:xfrm rot="301625" flipH="1">
              <a:off x="501" y="3237"/>
              <a:ext cx="266" cy="12"/>
            </a:xfrm>
            <a:prstGeom prst="line">
              <a:avLst/>
            </a:prstGeom>
            <a:noFill/>
            <a:ln w="28575">
              <a:solidFill>
                <a:srgbClr val="FF0000"/>
              </a:solidFill>
              <a:round/>
              <a:headEnd type="triangle" w="med" len="lg"/>
              <a:tailEnd/>
            </a:ln>
            <a:effectLst>
              <a:outerShdw dist="35921" dir="2700000" algn="ctr" rotWithShape="0">
                <a:schemeClr val="bg1"/>
              </a:outerShdw>
            </a:effectLst>
          </p:spPr>
          <p:txBody>
            <a:bodyPr/>
            <a:lstStyle/>
            <a:p>
              <a:pPr fontAlgn="auto">
                <a:spcBef>
                  <a:spcPts val="0"/>
                </a:spcBef>
                <a:spcAft>
                  <a:spcPts val="0"/>
                </a:spcAft>
                <a:buFont typeface="Arial" pitchFamily="34" charset="0"/>
                <a:buNone/>
                <a:defRPr/>
              </a:pPr>
              <a:endParaRPr lang="zh-CN" altLang="en-US">
                <a:latin typeface="+mn-lt"/>
              </a:endParaRPr>
            </a:p>
          </p:txBody>
        </p:sp>
        <p:sp>
          <p:nvSpPr>
            <p:cNvPr id="20519" name="Arc 95"/>
            <p:cNvSpPr>
              <a:spLocks/>
            </p:cNvSpPr>
            <p:nvPr/>
          </p:nvSpPr>
          <p:spPr bwMode="auto">
            <a:xfrm rot="1071390">
              <a:off x="2305" y="3225"/>
              <a:ext cx="25" cy="85"/>
            </a:xfrm>
            <a:custGeom>
              <a:avLst/>
              <a:gdLst>
                <a:gd name="T0" fmla="*/ 0 w 25333"/>
                <a:gd name="T1" fmla="*/ 0 h 42466"/>
                <a:gd name="T2" fmla="*/ 0 w 25333"/>
                <a:gd name="T3" fmla="*/ 0 h 42466"/>
                <a:gd name="T4" fmla="*/ 0 w 25333"/>
                <a:gd name="T5" fmla="*/ 0 h 42466"/>
                <a:gd name="T6" fmla="*/ 0 60000 65536"/>
                <a:gd name="T7" fmla="*/ 0 60000 65536"/>
                <a:gd name="T8" fmla="*/ 0 60000 65536"/>
                <a:gd name="T9" fmla="*/ 0 w 25333"/>
                <a:gd name="T10" fmla="*/ 0 h 42466"/>
                <a:gd name="T11" fmla="*/ 25333 w 25333"/>
                <a:gd name="T12" fmla="*/ 42466 h 42466"/>
              </a:gdLst>
              <a:ahLst/>
              <a:cxnLst>
                <a:cxn ang="T6">
                  <a:pos x="T0" y="T1"/>
                </a:cxn>
                <a:cxn ang="T7">
                  <a:pos x="T2" y="T3"/>
                </a:cxn>
                <a:cxn ang="T8">
                  <a:pos x="T4" y="T5"/>
                </a:cxn>
              </a:cxnLst>
              <a:rect l="T9" t="T10" r="T11" b="T12"/>
              <a:pathLst>
                <a:path w="25333" h="42466" fill="none" extrusionOk="0">
                  <a:moveTo>
                    <a:pt x="0" y="325"/>
                  </a:moveTo>
                  <a:cubicBezTo>
                    <a:pt x="1232" y="108"/>
                    <a:pt x="2481" y="-1"/>
                    <a:pt x="3733" y="0"/>
                  </a:cubicBezTo>
                  <a:cubicBezTo>
                    <a:pt x="15662" y="0"/>
                    <a:pt x="25333" y="9670"/>
                    <a:pt x="25333" y="21600"/>
                  </a:cubicBezTo>
                  <a:cubicBezTo>
                    <a:pt x="25333" y="31379"/>
                    <a:pt x="18761" y="39939"/>
                    <a:pt x="9314" y="42466"/>
                  </a:cubicBezTo>
                </a:path>
                <a:path w="25333" h="42466" stroke="0" extrusionOk="0">
                  <a:moveTo>
                    <a:pt x="0" y="325"/>
                  </a:moveTo>
                  <a:cubicBezTo>
                    <a:pt x="1232" y="108"/>
                    <a:pt x="2481" y="-1"/>
                    <a:pt x="3733" y="0"/>
                  </a:cubicBezTo>
                  <a:cubicBezTo>
                    <a:pt x="15662" y="0"/>
                    <a:pt x="25333" y="9670"/>
                    <a:pt x="25333" y="21600"/>
                  </a:cubicBezTo>
                  <a:cubicBezTo>
                    <a:pt x="25333" y="31379"/>
                    <a:pt x="18761" y="39939"/>
                    <a:pt x="9314" y="42466"/>
                  </a:cubicBezTo>
                  <a:lnTo>
                    <a:pt x="3733" y="21600"/>
                  </a:lnTo>
                  <a:lnTo>
                    <a:pt x="0" y="325"/>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20" name="Line 96"/>
            <p:cNvSpPr>
              <a:spLocks noChangeShapeType="1"/>
            </p:cNvSpPr>
            <p:nvPr/>
          </p:nvSpPr>
          <p:spPr bwMode="auto">
            <a:xfrm>
              <a:off x="3300" y="3189"/>
              <a:ext cx="157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1" name="Line 97"/>
            <p:cNvSpPr>
              <a:spLocks noChangeShapeType="1"/>
            </p:cNvSpPr>
            <p:nvPr/>
          </p:nvSpPr>
          <p:spPr bwMode="auto">
            <a:xfrm>
              <a:off x="3316" y="3370"/>
              <a:ext cx="15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2" name="Line 98"/>
            <p:cNvSpPr>
              <a:spLocks noChangeShapeType="1"/>
            </p:cNvSpPr>
            <p:nvPr/>
          </p:nvSpPr>
          <p:spPr bwMode="auto">
            <a:xfrm>
              <a:off x="3679" y="279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3" name="WordArt 99"/>
            <p:cNvSpPr>
              <a:spLocks noChangeArrowheads="1" noChangeShapeType="1" noTextEdit="1"/>
            </p:cNvSpPr>
            <p:nvPr/>
          </p:nvSpPr>
          <p:spPr bwMode="auto">
            <a:xfrm>
              <a:off x="3127" y="3341"/>
              <a:ext cx="78" cy="71"/>
            </a:xfrm>
            <a:prstGeom prst="rect">
              <a:avLst/>
            </a:prstGeom>
          </p:spPr>
          <p:txBody>
            <a:bodyPr wrap="none" fromWordArt="1">
              <a:prstTxWarp prst="textPlain">
                <a:avLst>
                  <a:gd name="adj" fmla="val 50000"/>
                </a:avLst>
              </a:prstTxWarp>
            </a:bodyPr>
            <a:lstStyle/>
            <a:p>
              <a:pPr algn="ctr"/>
              <a:r>
                <a:rPr lang="en-US" altLang="zh-CN" sz="3600" kern="10">
                  <a:ln w="28575">
                    <a:solidFill>
                      <a:schemeClr val="tx2"/>
                    </a:solidFill>
                    <a:round/>
                    <a:headEnd/>
                    <a:tailEnd/>
                  </a:ln>
                  <a:solidFill>
                    <a:schemeClr val="tx2"/>
                  </a:solidFill>
                  <a:latin typeface="宋体"/>
                  <a:ea typeface="宋体"/>
                </a:rPr>
                <a:t>+</a:t>
              </a:r>
              <a:endParaRPr lang="zh-CN" altLang="en-US" sz="3600" kern="10">
                <a:ln w="28575">
                  <a:solidFill>
                    <a:schemeClr val="tx2"/>
                  </a:solidFill>
                  <a:round/>
                  <a:headEnd/>
                  <a:tailEnd/>
                </a:ln>
                <a:solidFill>
                  <a:schemeClr val="tx2"/>
                </a:solidFill>
                <a:latin typeface="宋体"/>
                <a:ea typeface="宋体"/>
              </a:endParaRPr>
            </a:p>
          </p:txBody>
        </p:sp>
        <p:sp>
          <p:nvSpPr>
            <p:cNvPr id="20524" name="WordArt 100"/>
            <p:cNvSpPr>
              <a:spLocks noChangeArrowheads="1" noChangeShapeType="1" noTextEdit="1"/>
            </p:cNvSpPr>
            <p:nvPr/>
          </p:nvSpPr>
          <p:spPr bwMode="auto">
            <a:xfrm>
              <a:off x="3127" y="3148"/>
              <a:ext cx="77" cy="71"/>
            </a:xfrm>
            <a:prstGeom prst="rect">
              <a:avLst/>
            </a:prstGeom>
          </p:spPr>
          <p:txBody>
            <a:bodyPr wrap="none" fromWordArt="1">
              <a:prstTxWarp prst="textPlain">
                <a:avLst>
                  <a:gd name="adj" fmla="val 50000"/>
                </a:avLst>
              </a:prstTxWarp>
            </a:bodyPr>
            <a:lstStyle/>
            <a:p>
              <a:pPr algn="ctr"/>
              <a:r>
                <a:rPr lang="en-US" altLang="zh-CN" sz="3600" kern="10">
                  <a:ln w="28575">
                    <a:solidFill>
                      <a:schemeClr val="tx2"/>
                    </a:solidFill>
                    <a:round/>
                    <a:headEnd/>
                    <a:tailEnd/>
                  </a:ln>
                  <a:solidFill>
                    <a:schemeClr val="tx2"/>
                  </a:solidFill>
                  <a:latin typeface="宋体"/>
                  <a:ea typeface="宋体"/>
                </a:rPr>
                <a:t>+</a:t>
              </a:r>
              <a:endParaRPr lang="zh-CN" altLang="en-US" sz="3600" kern="10">
                <a:ln w="28575">
                  <a:solidFill>
                    <a:schemeClr val="tx2"/>
                  </a:solidFill>
                  <a:round/>
                  <a:headEnd/>
                  <a:tailEnd/>
                </a:ln>
                <a:solidFill>
                  <a:schemeClr val="tx2"/>
                </a:solidFill>
                <a:latin typeface="宋体"/>
                <a:ea typeface="宋体"/>
              </a:endParaRPr>
            </a:p>
          </p:txBody>
        </p:sp>
        <p:sp>
          <p:nvSpPr>
            <p:cNvPr id="20525" name="Arc 101"/>
            <p:cNvSpPr>
              <a:spLocks/>
            </p:cNvSpPr>
            <p:nvPr/>
          </p:nvSpPr>
          <p:spPr bwMode="auto">
            <a:xfrm>
              <a:off x="4686" y="3090"/>
              <a:ext cx="343" cy="381"/>
            </a:xfrm>
            <a:custGeom>
              <a:avLst/>
              <a:gdLst>
                <a:gd name="T0" fmla="*/ 0 w 21600"/>
                <a:gd name="T1" fmla="*/ 0 h 42865"/>
                <a:gd name="T2" fmla="*/ 0 w 21600"/>
                <a:gd name="T3" fmla="*/ 0 h 42865"/>
                <a:gd name="T4" fmla="*/ 0 w 21600"/>
                <a:gd name="T5" fmla="*/ 0 h 42865"/>
                <a:gd name="T6" fmla="*/ 0 60000 65536"/>
                <a:gd name="T7" fmla="*/ 0 60000 65536"/>
                <a:gd name="T8" fmla="*/ 0 60000 65536"/>
                <a:gd name="T9" fmla="*/ 0 w 21600"/>
                <a:gd name="T10" fmla="*/ 0 h 42865"/>
                <a:gd name="T11" fmla="*/ 21600 w 21600"/>
                <a:gd name="T12" fmla="*/ 42865 h 42865"/>
              </a:gdLst>
              <a:ahLst/>
              <a:cxnLst>
                <a:cxn ang="T6">
                  <a:pos x="T0" y="T1"/>
                </a:cxn>
                <a:cxn ang="T7">
                  <a:pos x="T2" y="T3"/>
                </a:cxn>
                <a:cxn ang="T8">
                  <a:pos x="T4" y="T5"/>
                </a:cxn>
              </a:cxnLst>
              <a:rect l="T9" t="T10" r="T11" b="T12"/>
              <a:pathLst>
                <a:path w="21600" h="42865" fill="none" extrusionOk="0">
                  <a:moveTo>
                    <a:pt x="-1" y="0"/>
                  </a:moveTo>
                  <a:cubicBezTo>
                    <a:pt x="11929" y="0"/>
                    <a:pt x="21600" y="9670"/>
                    <a:pt x="21600" y="21600"/>
                  </a:cubicBezTo>
                  <a:cubicBezTo>
                    <a:pt x="21600" y="32068"/>
                    <a:pt x="14093" y="41030"/>
                    <a:pt x="3787" y="42865"/>
                  </a:cubicBezTo>
                </a:path>
                <a:path w="21600" h="42865" stroke="0" extrusionOk="0">
                  <a:moveTo>
                    <a:pt x="-1" y="0"/>
                  </a:moveTo>
                  <a:cubicBezTo>
                    <a:pt x="11929" y="0"/>
                    <a:pt x="21600" y="9670"/>
                    <a:pt x="21600" y="21600"/>
                  </a:cubicBezTo>
                  <a:cubicBezTo>
                    <a:pt x="21600" y="32068"/>
                    <a:pt x="14093" y="41030"/>
                    <a:pt x="3787" y="42865"/>
                  </a:cubicBezTo>
                  <a:lnTo>
                    <a:pt x="0" y="21600"/>
                  </a:lnTo>
                  <a:lnTo>
                    <a:pt x="-1" y="0"/>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26" name="Arc 102"/>
            <p:cNvSpPr>
              <a:spLocks/>
            </p:cNvSpPr>
            <p:nvPr/>
          </p:nvSpPr>
          <p:spPr bwMode="auto">
            <a:xfrm rot="20528610" flipH="1">
              <a:off x="882" y="3262"/>
              <a:ext cx="25" cy="84"/>
            </a:xfrm>
            <a:custGeom>
              <a:avLst/>
              <a:gdLst>
                <a:gd name="T0" fmla="*/ 0 w 25333"/>
                <a:gd name="T1" fmla="*/ 0 h 42466"/>
                <a:gd name="T2" fmla="*/ 0 w 25333"/>
                <a:gd name="T3" fmla="*/ 0 h 42466"/>
                <a:gd name="T4" fmla="*/ 0 w 25333"/>
                <a:gd name="T5" fmla="*/ 0 h 42466"/>
                <a:gd name="T6" fmla="*/ 0 60000 65536"/>
                <a:gd name="T7" fmla="*/ 0 60000 65536"/>
                <a:gd name="T8" fmla="*/ 0 60000 65536"/>
                <a:gd name="T9" fmla="*/ 0 w 25333"/>
                <a:gd name="T10" fmla="*/ 0 h 42466"/>
                <a:gd name="T11" fmla="*/ 25333 w 25333"/>
                <a:gd name="T12" fmla="*/ 42466 h 42466"/>
              </a:gdLst>
              <a:ahLst/>
              <a:cxnLst>
                <a:cxn ang="T6">
                  <a:pos x="T0" y="T1"/>
                </a:cxn>
                <a:cxn ang="T7">
                  <a:pos x="T2" y="T3"/>
                </a:cxn>
                <a:cxn ang="T8">
                  <a:pos x="T4" y="T5"/>
                </a:cxn>
              </a:cxnLst>
              <a:rect l="T9" t="T10" r="T11" b="T12"/>
              <a:pathLst>
                <a:path w="25333" h="42466" fill="none" extrusionOk="0">
                  <a:moveTo>
                    <a:pt x="0" y="325"/>
                  </a:moveTo>
                  <a:cubicBezTo>
                    <a:pt x="1232" y="108"/>
                    <a:pt x="2481" y="-1"/>
                    <a:pt x="3733" y="0"/>
                  </a:cubicBezTo>
                  <a:cubicBezTo>
                    <a:pt x="15662" y="0"/>
                    <a:pt x="25333" y="9670"/>
                    <a:pt x="25333" y="21600"/>
                  </a:cubicBezTo>
                  <a:cubicBezTo>
                    <a:pt x="25333" y="31379"/>
                    <a:pt x="18761" y="39939"/>
                    <a:pt x="9314" y="42466"/>
                  </a:cubicBezTo>
                </a:path>
                <a:path w="25333" h="42466" stroke="0" extrusionOk="0">
                  <a:moveTo>
                    <a:pt x="0" y="325"/>
                  </a:moveTo>
                  <a:cubicBezTo>
                    <a:pt x="1232" y="108"/>
                    <a:pt x="2481" y="-1"/>
                    <a:pt x="3733" y="0"/>
                  </a:cubicBezTo>
                  <a:cubicBezTo>
                    <a:pt x="15662" y="0"/>
                    <a:pt x="25333" y="9670"/>
                    <a:pt x="25333" y="21600"/>
                  </a:cubicBezTo>
                  <a:cubicBezTo>
                    <a:pt x="25333" y="31379"/>
                    <a:pt x="18761" y="39939"/>
                    <a:pt x="9314" y="42466"/>
                  </a:cubicBezTo>
                  <a:lnTo>
                    <a:pt x="3733" y="21600"/>
                  </a:lnTo>
                  <a:lnTo>
                    <a:pt x="0" y="325"/>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27" name="WordArt 104"/>
            <p:cNvSpPr>
              <a:spLocks noChangeArrowheads="1" noChangeShapeType="1" noTextEdit="1"/>
            </p:cNvSpPr>
            <p:nvPr/>
          </p:nvSpPr>
          <p:spPr bwMode="auto">
            <a:xfrm>
              <a:off x="2091" y="3427"/>
              <a:ext cx="154" cy="204"/>
            </a:xfrm>
            <a:prstGeom prst="rect">
              <a:avLst/>
            </a:prstGeom>
          </p:spPr>
          <p:txBody>
            <a:bodyPr wrap="none" fromWordArt="1">
              <a:prstTxWarp prst="textPlain">
                <a:avLst>
                  <a:gd name="adj" fmla="val 57949"/>
                </a:avLst>
              </a:prstTxWarp>
            </a:bodyPr>
            <a:lstStyle/>
            <a:p>
              <a:pPr algn="ctr"/>
              <a:r>
                <a:rPr lang="en-US" altLang="zh-CN" sz="3600" i="1" kern="10">
                  <a:ln w="9525">
                    <a:solidFill>
                      <a:schemeClr val="tx2"/>
                    </a:solidFill>
                    <a:round/>
                    <a:headEnd/>
                    <a:tailEnd/>
                  </a:ln>
                  <a:solidFill>
                    <a:schemeClr val="tx2"/>
                  </a:solidFill>
                  <a:latin typeface="Symbol"/>
                </a:rPr>
                <a:t>q</a:t>
              </a:r>
              <a:endParaRPr lang="zh-CN" altLang="en-US" sz="3600" i="1" kern="10">
                <a:ln w="9525">
                  <a:solidFill>
                    <a:schemeClr val="tx2"/>
                  </a:solidFill>
                  <a:round/>
                  <a:headEnd/>
                  <a:tailEnd/>
                </a:ln>
                <a:solidFill>
                  <a:schemeClr val="tx2"/>
                </a:solidFill>
                <a:latin typeface="Symbol"/>
              </a:endParaRPr>
            </a:p>
          </p:txBody>
        </p:sp>
        <p:sp>
          <p:nvSpPr>
            <p:cNvPr id="20528" name="WordArt 105"/>
            <p:cNvSpPr>
              <a:spLocks noChangeArrowheads="1" noChangeShapeType="1" noTextEdit="1"/>
            </p:cNvSpPr>
            <p:nvPr/>
          </p:nvSpPr>
          <p:spPr bwMode="auto">
            <a:xfrm>
              <a:off x="890" y="3421"/>
              <a:ext cx="154" cy="205"/>
            </a:xfrm>
            <a:prstGeom prst="rect">
              <a:avLst/>
            </a:prstGeom>
          </p:spPr>
          <p:txBody>
            <a:bodyPr wrap="none" fromWordArt="1">
              <a:prstTxWarp prst="textPlain">
                <a:avLst>
                  <a:gd name="adj" fmla="val 57949"/>
                </a:avLst>
              </a:prstTxWarp>
            </a:bodyPr>
            <a:lstStyle/>
            <a:p>
              <a:pPr algn="ctr"/>
              <a:r>
                <a:rPr lang="en-US" altLang="zh-CN" sz="3600" i="1" kern="10">
                  <a:ln w="9525">
                    <a:solidFill>
                      <a:schemeClr val="tx2"/>
                    </a:solidFill>
                    <a:round/>
                    <a:headEnd/>
                    <a:tailEnd/>
                  </a:ln>
                  <a:solidFill>
                    <a:schemeClr val="tx2"/>
                  </a:solidFill>
                  <a:latin typeface="Symbol"/>
                </a:rPr>
                <a:t>q</a:t>
              </a:r>
              <a:endParaRPr lang="zh-CN" altLang="en-US" sz="3600" i="1" kern="10">
                <a:ln w="9525">
                  <a:solidFill>
                    <a:schemeClr val="tx2"/>
                  </a:solidFill>
                  <a:round/>
                  <a:headEnd/>
                  <a:tailEnd/>
                </a:ln>
                <a:solidFill>
                  <a:schemeClr val="tx2"/>
                </a:solidFill>
                <a:latin typeface="Symbol"/>
              </a:endParaRPr>
            </a:p>
          </p:txBody>
        </p:sp>
        <p:grpSp>
          <p:nvGrpSpPr>
            <p:cNvPr id="20529" name="Group 106"/>
            <p:cNvGrpSpPr>
              <a:grpSpLocks/>
            </p:cNvGrpSpPr>
            <p:nvPr/>
          </p:nvGrpSpPr>
          <p:grpSpPr bwMode="auto">
            <a:xfrm>
              <a:off x="362" y="2566"/>
              <a:ext cx="826" cy="309"/>
              <a:chOff x="1695" y="3598"/>
              <a:chExt cx="820" cy="322"/>
            </a:xfrm>
          </p:grpSpPr>
          <p:grpSp>
            <p:nvGrpSpPr>
              <p:cNvPr id="20530" name="Group 107"/>
              <p:cNvGrpSpPr>
                <a:grpSpLocks/>
              </p:cNvGrpSpPr>
              <p:nvPr/>
            </p:nvGrpSpPr>
            <p:grpSpPr bwMode="auto">
              <a:xfrm>
                <a:off x="2247" y="3646"/>
                <a:ext cx="199" cy="232"/>
                <a:chOff x="654" y="1500"/>
                <a:chExt cx="214" cy="236"/>
              </a:xfrm>
            </p:grpSpPr>
            <p:sp>
              <p:nvSpPr>
                <p:cNvPr id="20534" name="WordArt 108"/>
                <p:cNvSpPr>
                  <a:spLocks noChangeArrowheads="1" noChangeShapeType="1" noTextEdit="1"/>
                </p:cNvSpPr>
                <p:nvPr/>
              </p:nvSpPr>
              <p:spPr bwMode="auto">
                <a:xfrm>
                  <a:off x="796" y="1636"/>
                  <a:ext cx="72" cy="100"/>
                </a:xfrm>
                <a:prstGeom prst="rect">
                  <a:avLst/>
                </a:prstGeom>
              </p:spPr>
              <p:txBody>
                <a:bodyPr wrap="none" fromWordArt="1">
                  <a:prstTxWarp prst="textPlain">
                    <a:avLst>
                      <a:gd name="adj" fmla="val 50000"/>
                    </a:avLst>
                  </a:prstTxWarp>
                </a:bodyPr>
                <a:lstStyle/>
                <a:p>
                  <a:pPr algn="ctr"/>
                  <a:r>
                    <a:rPr lang="en-US" altLang="zh-CN" sz="3600" kern="10">
                      <a:ln w="9525">
                        <a:solidFill>
                          <a:srgbClr val="006600"/>
                        </a:solidFill>
                        <a:round/>
                        <a:headEnd/>
                        <a:tailEnd/>
                      </a:ln>
                      <a:solidFill>
                        <a:srgbClr val="006600"/>
                      </a:solidFill>
                      <a:latin typeface="宋体"/>
                      <a:ea typeface="宋体"/>
                    </a:rPr>
                    <a:t>0</a:t>
                  </a:r>
                  <a:endParaRPr lang="zh-CN" altLang="en-US" sz="3600" kern="10">
                    <a:ln w="9525">
                      <a:solidFill>
                        <a:srgbClr val="006600"/>
                      </a:solidFill>
                      <a:round/>
                      <a:headEnd/>
                      <a:tailEnd/>
                    </a:ln>
                    <a:solidFill>
                      <a:srgbClr val="006600"/>
                    </a:solidFill>
                    <a:latin typeface="宋体"/>
                    <a:ea typeface="宋体"/>
                  </a:endParaRPr>
                </a:p>
              </p:txBody>
            </p:sp>
            <p:sp>
              <p:nvSpPr>
                <p:cNvPr id="20535" name="WordArt 109"/>
                <p:cNvSpPr>
                  <a:spLocks noChangeArrowheads="1" noChangeShapeType="1" noTextEdit="1"/>
                </p:cNvSpPr>
                <p:nvPr/>
              </p:nvSpPr>
              <p:spPr bwMode="auto">
                <a:xfrm>
                  <a:off x="654" y="1500"/>
                  <a:ext cx="173" cy="208"/>
                </a:xfrm>
                <a:prstGeom prst="rect">
                  <a:avLst/>
                </a:prstGeom>
              </p:spPr>
              <p:txBody>
                <a:bodyPr wrap="none" fromWordArt="1">
                  <a:prstTxWarp prst="textPlain">
                    <a:avLst>
                      <a:gd name="adj" fmla="val 57949"/>
                    </a:avLst>
                  </a:prstTxWarp>
                </a:bodyPr>
                <a:lstStyle/>
                <a:p>
                  <a:pPr algn="ctr"/>
                  <a:r>
                    <a:rPr lang="en-US" altLang="zh-CN" sz="3600" i="1" kern="10">
                      <a:ln w="9525">
                        <a:solidFill>
                          <a:srgbClr val="006600"/>
                        </a:solidFill>
                        <a:round/>
                        <a:headEnd/>
                        <a:tailEnd/>
                      </a:ln>
                      <a:solidFill>
                        <a:srgbClr val="006600"/>
                      </a:solidFill>
                      <a:latin typeface="Symbol"/>
                    </a:rPr>
                    <a:t>q</a:t>
                  </a:r>
                  <a:endParaRPr lang="zh-CN" altLang="en-US" sz="3600" i="1" kern="10">
                    <a:ln w="9525">
                      <a:solidFill>
                        <a:srgbClr val="006600"/>
                      </a:solidFill>
                      <a:round/>
                      <a:headEnd/>
                      <a:tailEnd/>
                    </a:ln>
                    <a:solidFill>
                      <a:srgbClr val="006600"/>
                    </a:solidFill>
                    <a:latin typeface="Symbol"/>
                  </a:endParaRPr>
                </a:p>
              </p:txBody>
            </p:sp>
          </p:grpSp>
          <p:sp>
            <p:nvSpPr>
              <p:cNvPr id="20531" name="Freeform 110"/>
              <p:cNvSpPr>
                <a:spLocks/>
              </p:cNvSpPr>
              <p:nvPr/>
            </p:nvSpPr>
            <p:spPr bwMode="auto">
              <a:xfrm>
                <a:off x="1990" y="3666"/>
                <a:ext cx="178" cy="155"/>
              </a:xfrm>
              <a:custGeom>
                <a:avLst/>
                <a:gdLst>
                  <a:gd name="T0" fmla="*/ 124 w 192"/>
                  <a:gd name="T1" fmla="*/ 0 h 158"/>
                  <a:gd name="T2" fmla="*/ 0 w 192"/>
                  <a:gd name="T3" fmla="*/ 74 h 158"/>
                  <a:gd name="T4" fmla="*/ 132 w 192"/>
                  <a:gd name="T5" fmla="*/ 143 h 158"/>
                  <a:gd name="T6" fmla="*/ 0 60000 65536"/>
                  <a:gd name="T7" fmla="*/ 0 60000 65536"/>
                  <a:gd name="T8" fmla="*/ 0 60000 65536"/>
                  <a:gd name="T9" fmla="*/ 0 w 192"/>
                  <a:gd name="T10" fmla="*/ 0 h 158"/>
                  <a:gd name="T11" fmla="*/ 192 w 192"/>
                  <a:gd name="T12" fmla="*/ 158 h 158"/>
                </a:gdLst>
                <a:ahLst/>
                <a:cxnLst>
                  <a:cxn ang="T6">
                    <a:pos x="T0" y="T1"/>
                  </a:cxn>
                  <a:cxn ang="T7">
                    <a:pos x="T2" y="T3"/>
                  </a:cxn>
                  <a:cxn ang="T8">
                    <a:pos x="T4" y="T5"/>
                  </a:cxn>
                </a:cxnLst>
                <a:rect l="T9" t="T10" r="T11" b="T12"/>
                <a:pathLst>
                  <a:path w="192" h="158">
                    <a:moveTo>
                      <a:pt x="181" y="0"/>
                    </a:moveTo>
                    <a:lnTo>
                      <a:pt x="0" y="79"/>
                    </a:lnTo>
                    <a:lnTo>
                      <a:pt x="192" y="158"/>
                    </a:lnTo>
                  </a:path>
                </a:pathLst>
              </a:cu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32" name="WordArt 111"/>
              <p:cNvSpPr>
                <a:spLocks noChangeArrowheads="1" noChangeShapeType="1" noTextEdit="1"/>
              </p:cNvSpPr>
              <p:nvPr/>
            </p:nvSpPr>
            <p:spPr bwMode="auto">
              <a:xfrm>
                <a:off x="1773" y="3645"/>
                <a:ext cx="152" cy="212"/>
              </a:xfrm>
              <a:prstGeom prst="rect">
                <a:avLst/>
              </a:prstGeom>
            </p:spPr>
            <p:txBody>
              <a:bodyPr wrap="none" fromWordArt="1">
                <a:prstTxWarp prst="textPlain">
                  <a:avLst>
                    <a:gd name="adj" fmla="val 57949"/>
                  </a:avLst>
                </a:prstTxWarp>
              </a:bodyPr>
              <a:lstStyle/>
              <a:p>
                <a:pPr algn="ctr"/>
                <a:r>
                  <a:rPr lang="en-US" altLang="zh-CN" sz="3600" i="1" kern="10">
                    <a:ln w="9525">
                      <a:solidFill>
                        <a:schemeClr val="tx2"/>
                      </a:solidFill>
                      <a:round/>
                      <a:headEnd/>
                      <a:tailEnd/>
                    </a:ln>
                    <a:solidFill>
                      <a:schemeClr val="tx2"/>
                    </a:solidFill>
                    <a:latin typeface="Symbol"/>
                  </a:rPr>
                  <a:t>q</a:t>
                </a:r>
                <a:endParaRPr lang="zh-CN" altLang="en-US" sz="3600" i="1" kern="10">
                  <a:ln w="9525">
                    <a:solidFill>
                      <a:schemeClr val="tx2"/>
                    </a:solidFill>
                    <a:round/>
                    <a:headEnd/>
                    <a:tailEnd/>
                  </a:ln>
                  <a:solidFill>
                    <a:schemeClr val="tx2"/>
                  </a:solidFill>
                  <a:latin typeface="Symbol"/>
                </a:endParaRPr>
              </a:p>
            </p:txBody>
          </p:sp>
          <p:sp>
            <p:nvSpPr>
              <p:cNvPr id="20533" name="Rectangle 112"/>
              <p:cNvSpPr>
                <a:spLocks noChangeArrowheads="1"/>
              </p:cNvSpPr>
              <p:nvPr/>
            </p:nvSpPr>
            <p:spPr bwMode="auto">
              <a:xfrm>
                <a:off x="1695" y="3598"/>
                <a:ext cx="820" cy="32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黑体" pitchFamily="49" charset="-122"/>
                </a:endParaRPr>
              </a:p>
            </p:txBody>
          </p:sp>
        </p:grpSp>
      </p:grpSp>
      <p:sp>
        <p:nvSpPr>
          <p:cNvPr id="20484" name="矩形 223"/>
          <p:cNvSpPr>
            <a:spLocks noChangeArrowheads="1"/>
          </p:cNvSpPr>
          <p:nvPr/>
        </p:nvSpPr>
        <p:spPr bwMode="auto">
          <a:xfrm>
            <a:off x="5795963" y="523875"/>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en-US" altLang="zh-CN" sz="2000">
                <a:ea typeface="黑体" pitchFamily="49" charset="-122"/>
              </a:rPr>
              <a:t>Intensity </a:t>
            </a:r>
            <a:endParaRPr lang="zh-CN" altLang="en-US" sz="2000">
              <a:ea typeface="黑体" pitchFamily="49" charset="-122"/>
            </a:endParaRPr>
          </a:p>
        </p:txBody>
      </p:sp>
      <p:sp>
        <p:nvSpPr>
          <p:cNvPr id="20485" name="矩形 224"/>
          <p:cNvSpPr>
            <a:spLocks noChangeArrowheads="1"/>
          </p:cNvSpPr>
          <p:nvPr/>
        </p:nvSpPr>
        <p:spPr bwMode="auto">
          <a:xfrm>
            <a:off x="5883275" y="3076575"/>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en-US" altLang="zh-CN" sz="2000">
                <a:ea typeface="黑体" pitchFamily="49" charset="-122"/>
              </a:rPr>
              <a:t>Intensity </a:t>
            </a:r>
            <a:endParaRPr lang="zh-CN" altLang="en-US" sz="2000">
              <a:ea typeface="黑体" pitchFamily="49" charset="-122"/>
            </a:endParaRPr>
          </a:p>
        </p:txBody>
      </p:sp>
      <p:graphicFrame>
        <p:nvGraphicFramePr>
          <p:cNvPr id="226" name="表格 225"/>
          <p:cNvGraphicFramePr>
            <a:graphicFrameLocks noGrp="1"/>
          </p:cNvGraphicFramePr>
          <p:nvPr/>
        </p:nvGraphicFramePr>
        <p:xfrm>
          <a:off x="7243763" y="1295400"/>
          <a:ext cx="1539875" cy="596900"/>
        </p:xfrm>
        <a:graphic>
          <a:graphicData uri="http://schemas.openxmlformats.org/drawingml/2006/table">
            <a:tbl>
              <a:tblPr/>
              <a:tblGrid>
                <a:gridCol w="1539875">
                  <a:extLst>
                    <a:ext uri="{9D8B030D-6E8A-4147-A177-3AD203B41FA5}">
                      <a16:colId xmlns:a16="http://schemas.microsoft.com/office/drawing/2014/main" val="20000"/>
                    </a:ext>
                  </a:extLst>
                </a:gridCol>
              </a:tblGrid>
              <a:tr h="27461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marL="0" marR="0" marT="0" marB="0"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0"/>
                  </a:ext>
                </a:extLst>
              </a:tr>
              <a:tr h="322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marL="0" marR="0" marT="47676" marB="0"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sp>
        <p:nvSpPr>
          <p:cNvPr id="20489" name="矩形 260"/>
          <p:cNvSpPr>
            <a:spLocks noChangeArrowheads="1"/>
          </p:cNvSpPr>
          <p:nvPr/>
        </p:nvSpPr>
        <p:spPr bwMode="auto">
          <a:xfrm>
            <a:off x="250825" y="5492750"/>
            <a:ext cx="547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zh-CN" altLang="en-US">
                <a:ea typeface="黑体" pitchFamily="49" charset="-122"/>
              </a:rPr>
              <a:t>光学仪器的最小分辨角等于爱里班半径的角宽。</a:t>
            </a:r>
          </a:p>
        </p:txBody>
      </p:sp>
      <p:graphicFrame>
        <p:nvGraphicFramePr>
          <p:cNvPr id="114693" name="Object 5"/>
          <p:cNvGraphicFramePr>
            <a:graphicFrameLocks noChangeAspect="1"/>
          </p:cNvGraphicFramePr>
          <p:nvPr/>
        </p:nvGraphicFramePr>
        <p:xfrm>
          <a:off x="5640388" y="5419725"/>
          <a:ext cx="1223962" cy="652463"/>
        </p:xfrm>
        <a:graphic>
          <a:graphicData uri="http://schemas.openxmlformats.org/presentationml/2006/ole">
            <mc:AlternateContent xmlns:mc="http://schemas.openxmlformats.org/markup-compatibility/2006">
              <mc:Choice xmlns:v="urn:schemas-microsoft-com:vml" Requires="v">
                <p:oleObj spid="_x0000_s245817" name="Equation" r:id="rId4" imgW="793080" imgH="412560" progId="">
                  <p:embed/>
                </p:oleObj>
              </mc:Choice>
              <mc:Fallback>
                <p:oleObj name="Equation" r:id="rId4" imgW="793080" imgH="412560"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0388" y="5419725"/>
                        <a:ext cx="1223962" cy="65246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0000FF"/>
                            </a:solidFill>
                          </a14:hiddenFill>
                        </a:ext>
                      </a:extLst>
                    </p:spPr>
                  </p:pic>
                </p:oleObj>
              </mc:Fallback>
            </mc:AlternateContent>
          </a:graphicData>
        </a:graphic>
      </p:graphicFrame>
      <p:sp>
        <p:nvSpPr>
          <p:cNvPr id="20491" name="矩形 159"/>
          <p:cNvSpPr>
            <a:spLocks noChangeArrowheads="1"/>
          </p:cNvSpPr>
          <p:nvPr/>
        </p:nvSpPr>
        <p:spPr bwMode="auto">
          <a:xfrm>
            <a:off x="7167563" y="121602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zh-CN" altLang="en-US">
                <a:ea typeface="黑体" pitchFamily="49" charset="-122"/>
              </a:rPr>
              <a:t>可以分辨</a:t>
            </a:r>
          </a:p>
        </p:txBody>
      </p:sp>
      <p:sp>
        <p:nvSpPr>
          <p:cNvPr id="20492" name="矩形 167"/>
          <p:cNvSpPr>
            <a:spLocks noChangeArrowheads="1"/>
          </p:cNvSpPr>
          <p:nvPr/>
        </p:nvSpPr>
        <p:spPr bwMode="auto">
          <a:xfrm>
            <a:off x="7548563" y="3810000"/>
            <a:ext cx="1106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zh-CN" altLang="en-US">
                <a:ea typeface="黑体" pitchFamily="49" charset="-122"/>
              </a:rPr>
              <a:t>不可分辨</a:t>
            </a:r>
          </a:p>
        </p:txBody>
      </p:sp>
    </p:spTree>
    <p:extLst>
      <p:ext uri="{BB962C8B-B14F-4D97-AF65-F5344CB8AC3E}">
        <p14:creationId xmlns:p14="http://schemas.microsoft.com/office/powerpoint/2010/main" val="38019298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14693"/>
                                        </p:tgtEl>
                                        <p:attrNameLst>
                                          <p:attrName>style.visibility</p:attrName>
                                        </p:attrNameLst>
                                      </p:cBhvr>
                                      <p:to>
                                        <p:strVal val="visible"/>
                                      </p:to>
                                    </p:set>
                                    <p:anim calcmode="lin" valueType="num">
                                      <p:cBhvr>
                                        <p:cTn id="7" dur="500" fill="hold"/>
                                        <p:tgtEl>
                                          <p:spTgt spid="114693"/>
                                        </p:tgtEl>
                                        <p:attrNameLst>
                                          <p:attrName>ppt_w</p:attrName>
                                        </p:attrNameLst>
                                      </p:cBhvr>
                                      <p:tavLst>
                                        <p:tav tm="0">
                                          <p:val>
                                            <p:fltVal val="0"/>
                                          </p:val>
                                        </p:tav>
                                        <p:tav tm="100000">
                                          <p:val>
                                            <p:strVal val="#ppt_w"/>
                                          </p:val>
                                        </p:tav>
                                      </p:tavLst>
                                    </p:anim>
                                    <p:anim calcmode="lin" valueType="num">
                                      <p:cBhvr>
                                        <p:cTn id="8" dur="500" fill="hold"/>
                                        <p:tgtEl>
                                          <p:spTgt spid="11469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413" name="Picture 5" descr="FG36_0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1788" y="987425"/>
            <a:ext cx="377983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4"/>
          <p:cNvSpPr txBox="1">
            <a:spLocks noChangeArrowheads="1"/>
          </p:cNvSpPr>
          <p:nvPr/>
        </p:nvSpPr>
        <p:spPr bwMode="auto">
          <a:xfrm>
            <a:off x="199753" y="987424"/>
            <a:ext cx="53403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zh-CN" altLang="en-US" sz="2400" b="1" dirty="0">
                <a:solidFill>
                  <a:srgbClr val="FB0101"/>
                </a:solidFill>
                <a:ea typeface="宋体" charset="-122"/>
              </a:rPr>
              <a:t>例题</a:t>
            </a:r>
            <a:r>
              <a:rPr lang="en-US" altLang="zh-CN" sz="2400" b="1" dirty="0">
                <a:solidFill>
                  <a:srgbClr val="FB0101"/>
                </a:solidFill>
                <a:ea typeface="宋体" charset="-122"/>
              </a:rPr>
              <a:t>30</a:t>
            </a:r>
            <a:r>
              <a:rPr lang="zh-CN" altLang="en-US" sz="2400" b="1" dirty="0">
                <a:solidFill>
                  <a:srgbClr val="FB0101"/>
                </a:solidFill>
                <a:ea typeface="宋体" charset="-122"/>
              </a:rPr>
              <a:t>-5</a:t>
            </a:r>
            <a:r>
              <a:rPr lang="zh-CN" altLang="en-US" sz="2400" b="1" dirty="0">
                <a:solidFill>
                  <a:srgbClr val="000000"/>
                </a:solidFill>
                <a:ea typeface="宋体" charset="-122"/>
              </a:rPr>
              <a:t>哈勃望远镜(HST)的分辨率</a:t>
            </a:r>
          </a:p>
          <a:p>
            <a:pPr eaLnBrk="1" hangingPunct="1"/>
            <a:r>
              <a:rPr lang="zh-CN" altLang="en-US" sz="2400" b="1" dirty="0">
                <a:solidFill>
                  <a:srgbClr val="000000"/>
                </a:solidFill>
                <a:ea typeface="宋体" charset="-122"/>
              </a:rPr>
              <a:t>HST口径达2.4m，对于可见光取波长为550nm，计算其分辨率，并与地面望远镜比较。地面望远镜的分辨率上限约半弧秒。(1°=3600弧秒)。</a:t>
            </a:r>
          </a:p>
        </p:txBody>
      </p:sp>
      <p:graphicFrame>
        <p:nvGraphicFramePr>
          <p:cNvPr id="17415" name="Object 7"/>
          <p:cNvGraphicFramePr>
            <a:graphicFrameLocks noChangeAspect="1"/>
          </p:cNvGraphicFramePr>
          <p:nvPr/>
        </p:nvGraphicFramePr>
        <p:xfrm>
          <a:off x="679450" y="3581400"/>
          <a:ext cx="4427538" cy="815975"/>
        </p:xfrm>
        <a:graphic>
          <a:graphicData uri="http://schemas.openxmlformats.org/presentationml/2006/ole">
            <mc:AlternateContent xmlns:mc="http://schemas.openxmlformats.org/markup-compatibility/2006">
              <mc:Choice xmlns:v="urn:schemas-microsoft-com:vml" Requires="v">
                <p:oleObj spid="_x0000_s246896" r:id="rId4" imgW="2463800" imgH="469900" progId="">
                  <p:embed/>
                </p:oleObj>
              </mc:Choice>
              <mc:Fallback>
                <p:oleObj r:id="rId4" imgW="2463800" imgH="469900" progId="">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450" y="3581400"/>
                        <a:ext cx="4427538"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6" name="Object 8"/>
          <p:cNvGraphicFramePr>
            <a:graphicFrameLocks noChangeAspect="1"/>
          </p:cNvGraphicFramePr>
          <p:nvPr/>
        </p:nvGraphicFramePr>
        <p:xfrm>
          <a:off x="679450" y="4943475"/>
          <a:ext cx="4656138" cy="698500"/>
        </p:xfrm>
        <a:graphic>
          <a:graphicData uri="http://schemas.openxmlformats.org/presentationml/2006/ole">
            <mc:AlternateContent xmlns:mc="http://schemas.openxmlformats.org/markup-compatibility/2006">
              <mc:Choice xmlns:v="urn:schemas-microsoft-com:vml" Requires="v">
                <p:oleObj spid="_x0000_s246897" r:id="rId6" imgW="2857500" imgH="419100" progId="">
                  <p:embed/>
                </p:oleObj>
              </mc:Choice>
              <mc:Fallback>
                <p:oleObj r:id="rId6" imgW="2857500" imgH="419100" progId="">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450" y="4943475"/>
                        <a:ext cx="4656138"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7" name="AutoShape 9"/>
          <p:cNvSpPr>
            <a:spLocks noChangeArrowheads="1"/>
          </p:cNvSpPr>
          <p:nvPr/>
        </p:nvSpPr>
        <p:spPr bwMode="auto">
          <a:xfrm>
            <a:off x="5786438" y="5108575"/>
            <a:ext cx="3357562" cy="687388"/>
          </a:xfrm>
          <a:prstGeom prst="wedgeRectCallout">
            <a:avLst>
              <a:gd name="adj1" fmla="val -68810"/>
              <a:gd name="adj2" fmla="val 21106"/>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algn="ctr" eaLnBrk="1" hangingPunct="1"/>
            <a:r>
              <a:rPr lang="zh-CN" altLang="en-US" b="1">
                <a:solidFill>
                  <a:srgbClr val="000000"/>
                </a:solidFill>
                <a:ea typeface="宋体" charset="-122"/>
              </a:rPr>
              <a:t>分辨率提高近十倍！</a:t>
            </a:r>
          </a:p>
        </p:txBody>
      </p:sp>
    </p:spTree>
    <p:extLst>
      <p:ext uri="{BB962C8B-B14F-4D97-AF65-F5344CB8AC3E}">
        <p14:creationId xmlns:p14="http://schemas.microsoft.com/office/powerpoint/2010/main" val="2829270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4"/>
                                        </p:tgtEl>
                                        <p:attrNameLst>
                                          <p:attrName>style.visibility</p:attrName>
                                        </p:attrNameLst>
                                      </p:cBhvr>
                                      <p:to>
                                        <p:strVal val="visible"/>
                                      </p:to>
                                    </p:set>
                                    <p:animEffect transition="in" filter="blinds(horizontal)">
                                      <p:cBhvr>
                                        <p:cTn id="7" dur="500"/>
                                        <p:tgtEl>
                                          <p:spTgt spid="174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blinds(horizontal)">
                                      <p:cBhvr>
                                        <p:cTn id="12" dur="500"/>
                                        <p:tgtEl>
                                          <p:spTgt spid="174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7415"/>
                                        </p:tgtEl>
                                        <p:attrNameLst>
                                          <p:attrName>style.visibility</p:attrName>
                                        </p:attrNameLst>
                                      </p:cBhvr>
                                      <p:to>
                                        <p:strVal val="visible"/>
                                      </p:to>
                                    </p:set>
                                    <p:animEffect transition="in" filter="blinds(horizontal)">
                                      <p:cBhvr>
                                        <p:cTn id="17" dur="500"/>
                                        <p:tgtEl>
                                          <p:spTgt spid="174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7416"/>
                                        </p:tgtEl>
                                        <p:attrNameLst>
                                          <p:attrName>style.visibility</p:attrName>
                                        </p:attrNameLst>
                                      </p:cBhvr>
                                      <p:to>
                                        <p:strVal val="visible"/>
                                      </p:to>
                                    </p:set>
                                    <p:animEffect transition="in" filter="blinds(horizontal)">
                                      <p:cBhvr>
                                        <p:cTn id="22" dur="500"/>
                                        <p:tgtEl>
                                          <p:spTgt spid="174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417"/>
                                        </p:tgtEl>
                                        <p:attrNameLst>
                                          <p:attrName>style.visibility</p:attrName>
                                        </p:attrNameLst>
                                      </p:cBhvr>
                                      <p:to>
                                        <p:strVal val="visible"/>
                                      </p:to>
                                    </p:set>
                                    <p:animEffect transition="in" filter="blinds(horizontal)">
                                      <p:cBhvr>
                                        <p:cTn id="27" dur="500"/>
                                        <p:tgtEl>
                                          <p:spTgt spid="17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bldLvl="0" autoUpdateAnimBg="0"/>
      <p:bldP spid="17417" grpId="0" bldLvl="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530"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endParaRPr lang="zh-CN" altLang="en-US">
              <a:ea typeface="宋体" charset="-122"/>
            </a:endParaRPr>
          </a:p>
        </p:txBody>
      </p:sp>
      <p:sp>
        <p:nvSpPr>
          <p:cNvPr id="22531" name="Text Box 4"/>
          <p:cNvSpPr txBox="1">
            <a:spLocks noChangeArrowheads="1"/>
          </p:cNvSpPr>
          <p:nvPr/>
        </p:nvSpPr>
        <p:spPr bwMode="auto">
          <a:xfrm>
            <a:off x="374650" y="300038"/>
            <a:ext cx="84709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zh-CN" altLang="en-US" sz="2400" b="1">
                <a:solidFill>
                  <a:srgbClr val="FB0101"/>
                </a:solidFill>
                <a:ea typeface="宋体" charset="-122"/>
              </a:rPr>
              <a:t>例题</a:t>
            </a:r>
            <a:r>
              <a:rPr lang="en-US" altLang="zh-CN" sz="2400" b="1">
                <a:solidFill>
                  <a:srgbClr val="FB0101"/>
                </a:solidFill>
                <a:ea typeface="宋体" charset="-122"/>
              </a:rPr>
              <a:t>30</a:t>
            </a:r>
            <a:r>
              <a:rPr lang="zh-CN" altLang="en-US" sz="2400" b="1">
                <a:solidFill>
                  <a:srgbClr val="FB0101"/>
                </a:solidFill>
                <a:ea typeface="宋体" charset="-122"/>
              </a:rPr>
              <a:t>-6</a:t>
            </a:r>
            <a:r>
              <a:rPr lang="zh-CN" altLang="en-US" sz="2400" b="1">
                <a:ea typeface="宋体" charset="-122"/>
              </a:rPr>
              <a:t> </a:t>
            </a:r>
            <a:r>
              <a:rPr lang="zh-CN" altLang="en-US" sz="2400" b="1">
                <a:solidFill>
                  <a:srgbClr val="000000"/>
                </a:solidFill>
                <a:ea typeface="宋体" charset="-122"/>
              </a:rPr>
              <a:t>估计眼睛的分辨率</a:t>
            </a:r>
          </a:p>
          <a:p>
            <a:pPr eaLnBrk="1" hangingPunct="1"/>
            <a:r>
              <a:rPr lang="zh-CN" altLang="en-US" sz="2400" b="1">
                <a:solidFill>
                  <a:srgbClr val="000000"/>
                </a:solidFill>
                <a:ea typeface="宋体" charset="-122"/>
              </a:rPr>
              <a:t>假如你在10000米的高空往下看，用s表示你可以分辨的地面最小间距。你是否能看清一个停车场内车辆的数量？只考虑衍射，并假设你瞳孔的直径约3.0mm以及光波长取550nm。</a:t>
            </a:r>
          </a:p>
        </p:txBody>
      </p:sp>
      <p:sp>
        <p:nvSpPr>
          <p:cNvPr id="18436" name="Text Box 6"/>
          <p:cNvSpPr txBox="1">
            <a:spLocks noChangeArrowheads="1"/>
          </p:cNvSpPr>
          <p:nvPr/>
        </p:nvSpPr>
        <p:spPr bwMode="auto">
          <a:xfrm>
            <a:off x="422275" y="2133600"/>
            <a:ext cx="8423275"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zh-CN" altLang="en-US" sz="2400" b="1" dirty="0">
                <a:solidFill>
                  <a:srgbClr val="FF0000"/>
                </a:solidFill>
                <a:ea typeface="宋体" charset="-122"/>
              </a:rPr>
              <a:t>分析： </a:t>
            </a:r>
          </a:p>
          <a:p>
            <a:pPr eaLnBrk="1" hangingPunct="1"/>
            <a:r>
              <a:rPr lang="zh-CN" altLang="en-US" sz="2400" b="1" dirty="0">
                <a:solidFill>
                  <a:srgbClr val="000000"/>
                </a:solidFill>
                <a:ea typeface="宋体" charset="-122"/>
              </a:rPr>
              <a:t>我们使用的瑞利判据来估计</a:t>
            </a:r>
            <a:r>
              <a:rPr lang="zh-CN" altLang="en-US" sz="2400" b="1" i="1" dirty="0">
                <a:solidFill>
                  <a:srgbClr val="000000"/>
                </a:solidFill>
                <a:ea typeface="宋体" charset="-122"/>
                <a:sym typeface="Times New Roman" pitchFamily="18" charset="0"/>
              </a:rPr>
              <a:t>θ</a:t>
            </a:r>
            <a:r>
              <a:rPr lang="zh-CN" altLang="en-US" sz="2400" b="1" dirty="0">
                <a:solidFill>
                  <a:srgbClr val="000000"/>
                </a:solidFill>
                <a:ea typeface="宋体" charset="-122"/>
              </a:rPr>
              <a:t>。</a:t>
            </a:r>
          </a:p>
          <a:p>
            <a:pPr eaLnBrk="1" hangingPunct="1"/>
            <a:r>
              <a:rPr lang="zh-CN" altLang="en-US" sz="2400" b="1" dirty="0">
                <a:solidFill>
                  <a:srgbClr val="000000"/>
                </a:solidFill>
                <a:ea typeface="宋体" charset="-122"/>
              </a:rPr>
              <a:t>物体的最小间隔距离</a:t>
            </a:r>
            <a:r>
              <a:rPr lang="zh-CN" altLang="en-US" sz="2400" b="1" i="1" dirty="0">
                <a:solidFill>
                  <a:srgbClr val="000000"/>
                </a:solidFill>
                <a:latin typeface="Times New Roman" pitchFamily="18" charset="0"/>
                <a:ea typeface="宋体" charset="-122"/>
                <a:cs typeface="Times New Roman" pitchFamily="18" charset="0"/>
              </a:rPr>
              <a:t>s=l</a:t>
            </a:r>
            <a:r>
              <a:rPr lang="zh-CN" altLang="en-US" sz="2400" b="1" i="1" dirty="0">
                <a:solidFill>
                  <a:srgbClr val="000000"/>
                </a:solidFill>
                <a:latin typeface="Times New Roman" pitchFamily="18" charset="0"/>
                <a:ea typeface="宋体" charset="-122"/>
                <a:cs typeface="Times New Roman" pitchFamily="18" charset="0"/>
                <a:sym typeface="微软雅黑" pitchFamily="34" charset="-122"/>
              </a:rPr>
              <a:t>θ</a:t>
            </a:r>
            <a:r>
              <a:rPr lang="zh-CN" altLang="en-US" sz="2400" b="1" dirty="0">
                <a:solidFill>
                  <a:srgbClr val="000000"/>
                </a:solidFill>
                <a:latin typeface="Times New Roman" pitchFamily="18" charset="0"/>
                <a:ea typeface="宋体" charset="-122"/>
                <a:cs typeface="Times New Roman" pitchFamily="18" charset="0"/>
              </a:rPr>
              <a:t> </a:t>
            </a:r>
            <a:r>
              <a:rPr lang="zh-CN" altLang="en-US" sz="2400" b="1" dirty="0">
                <a:solidFill>
                  <a:srgbClr val="000000"/>
                </a:solidFill>
                <a:ea typeface="宋体" charset="-122"/>
              </a:rPr>
              <a:t>， 此处</a:t>
            </a:r>
            <a:r>
              <a:rPr lang="zh-CN" altLang="en-US" sz="2400" b="1" i="1" dirty="0">
                <a:solidFill>
                  <a:srgbClr val="000000"/>
                </a:solidFill>
                <a:latin typeface="Times New Roman" pitchFamily="18" charset="0"/>
                <a:ea typeface="宋体" charset="-122"/>
              </a:rPr>
              <a:t> l=10000m, </a:t>
            </a:r>
            <a:r>
              <a:rPr lang="zh-CN" altLang="en-US" sz="2400" b="1" i="1" dirty="0">
                <a:solidFill>
                  <a:srgbClr val="000000"/>
                </a:solidFill>
                <a:ea typeface="宋体" charset="-122"/>
                <a:sym typeface="Times New Roman" pitchFamily="18" charset="0"/>
              </a:rPr>
              <a:t>θ</a:t>
            </a:r>
            <a:r>
              <a:rPr lang="zh-CN" altLang="en-US" sz="2400" b="1" dirty="0">
                <a:solidFill>
                  <a:srgbClr val="000000"/>
                </a:solidFill>
                <a:ea typeface="宋体" charset="-122"/>
              </a:rPr>
              <a:t>为弧度单位。</a:t>
            </a:r>
          </a:p>
        </p:txBody>
      </p:sp>
      <p:grpSp>
        <p:nvGrpSpPr>
          <p:cNvPr id="2" name="Group 10"/>
          <p:cNvGrpSpPr>
            <a:grpSpLocks/>
          </p:cNvGrpSpPr>
          <p:nvPr/>
        </p:nvGrpSpPr>
        <p:grpSpPr bwMode="auto">
          <a:xfrm>
            <a:off x="298450" y="3352800"/>
            <a:ext cx="8797925" cy="2679700"/>
            <a:chOff x="0" y="0"/>
            <a:chExt cx="10195" cy="3204"/>
          </a:xfrm>
        </p:grpSpPr>
        <p:sp>
          <p:nvSpPr>
            <p:cNvPr id="22534" name="Text Box 11"/>
            <p:cNvSpPr txBox="1">
              <a:spLocks noChangeArrowheads="1"/>
            </p:cNvSpPr>
            <p:nvPr/>
          </p:nvSpPr>
          <p:spPr bwMode="auto">
            <a:xfrm>
              <a:off x="85" y="0"/>
              <a:ext cx="10110" cy="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buFont typeface="Arial" charset="0"/>
                <a:defRPr>
                  <a:solidFill>
                    <a:schemeClr val="tx1"/>
                  </a:solidFill>
                  <a:latin typeface="Arial" charset="0"/>
                </a:defRPr>
              </a:lvl6pPr>
              <a:lvl7pPr marL="2971800" indent="-228600" eaLnBrk="0" fontAlgn="base" hangingPunct="0">
                <a:spcBef>
                  <a:spcPct val="0"/>
                </a:spcBef>
                <a:spcAft>
                  <a:spcPct val="0"/>
                </a:spcAft>
                <a:buFont typeface="Arial" charset="0"/>
                <a:defRPr>
                  <a:solidFill>
                    <a:schemeClr val="tx1"/>
                  </a:solidFill>
                  <a:latin typeface="Arial" charset="0"/>
                </a:defRPr>
              </a:lvl7pPr>
              <a:lvl8pPr marL="3429000" indent="-228600" eaLnBrk="0" fontAlgn="base" hangingPunct="0">
                <a:spcBef>
                  <a:spcPct val="0"/>
                </a:spcBef>
                <a:spcAft>
                  <a:spcPct val="0"/>
                </a:spcAft>
                <a:buFont typeface="Arial" charset="0"/>
                <a:defRPr>
                  <a:solidFill>
                    <a:schemeClr val="tx1"/>
                  </a:solidFill>
                  <a:latin typeface="Arial" charset="0"/>
                </a:defRPr>
              </a:lvl8pPr>
              <a:lvl9pPr marL="3886200" indent="-228600" eaLnBrk="0" fontAlgn="base" hangingPunct="0">
                <a:spcBef>
                  <a:spcPct val="0"/>
                </a:spcBef>
                <a:spcAft>
                  <a:spcPct val="0"/>
                </a:spcAft>
                <a:buFont typeface="Arial" charset="0"/>
                <a:defRPr>
                  <a:solidFill>
                    <a:schemeClr val="tx1"/>
                  </a:solidFill>
                  <a:latin typeface="Arial" charset="0"/>
                </a:defRPr>
              </a:lvl9pPr>
            </a:lstStyle>
            <a:p>
              <a:pPr eaLnBrk="1" hangingPunct="1"/>
              <a:r>
                <a:rPr lang="zh-CN" altLang="en-US" sz="2400" b="1">
                  <a:solidFill>
                    <a:srgbClr val="FB0101"/>
                  </a:solidFill>
                  <a:ea typeface="宋体" charset="-122"/>
                </a:rPr>
                <a:t>解答:</a:t>
              </a:r>
            </a:p>
            <a:p>
              <a:pPr eaLnBrk="1" hangingPunct="1"/>
              <a:r>
                <a:rPr lang="zh-CN" altLang="en-US" sz="2400">
                  <a:ea typeface="宋体" charset="-122"/>
                </a:rPr>
                <a:t> </a:t>
              </a:r>
              <a:r>
                <a:rPr lang="zh-CN" altLang="en-US" sz="2400" b="1">
                  <a:solidFill>
                    <a:srgbClr val="000000"/>
                  </a:solidFill>
                  <a:ea typeface="宋体" charset="-122"/>
                </a:rPr>
                <a:t>已知</a:t>
              </a:r>
              <a:r>
                <a:rPr lang="en-US" altLang="zh-CN" sz="2400" b="1">
                  <a:solidFill>
                    <a:srgbClr val="000000"/>
                  </a:solidFill>
                  <a:ea typeface="宋体" charset="-122"/>
                </a:rPr>
                <a:t>D=3.0mm</a:t>
              </a:r>
              <a:r>
                <a:rPr lang="zh-CN" altLang="en-US" sz="2400" b="1">
                  <a:solidFill>
                    <a:srgbClr val="000000"/>
                  </a:solidFill>
                  <a:ea typeface="宋体" charset="-122"/>
                </a:rPr>
                <a:t>，这样眼睛对应的分辨距离为：</a:t>
              </a:r>
            </a:p>
            <a:p>
              <a:pPr eaLnBrk="1" hangingPunct="1"/>
              <a:endParaRPr lang="zh-CN" altLang="en-US" sz="2400">
                <a:ea typeface="宋体" charset="-122"/>
              </a:endParaRPr>
            </a:p>
            <a:p>
              <a:pPr eaLnBrk="1" hangingPunct="1"/>
              <a:endParaRPr lang="zh-CN" altLang="en-US" sz="2400">
                <a:ea typeface="宋体" charset="-122"/>
              </a:endParaRPr>
            </a:p>
            <a:p>
              <a:pPr eaLnBrk="1" hangingPunct="1"/>
              <a:endParaRPr lang="zh-CN" altLang="en-US" sz="2400">
                <a:ea typeface="宋体" charset="-122"/>
              </a:endParaRPr>
            </a:p>
            <a:p>
              <a:pPr eaLnBrk="1" hangingPunct="1"/>
              <a:endParaRPr lang="zh-CN" altLang="en-US" sz="2400">
                <a:ea typeface="宋体" charset="-122"/>
              </a:endParaRPr>
            </a:p>
            <a:p>
              <a:pPr eaLnBrk="1" hangingPunct="1"/>
              <a:r>
                <a:rPr lang="zh-CN" altLang="en-US" sz="2400" b="1">
                  <a:solidFill>
                    <a:srgbClr val="000000"/>
                  </a:solidFill>
                  <a:ea typeface="宋体" charset="-122"/>
                </a:rPr>
                <a:t>因此你最低能分辨出</a:t>
              </a:r>
              <a:r>
                <a:rPr lang="en-US" altLang="zh-CN" sz="2400" b="1">
                  <a:solidFill>
                    <a:srgbClr val="000000"/>
                  </a:solidFill>
                  <a:ea typeface="宋体" charset="-122"/>
                </a:rPr>
                <a:t>(</a:t>
              </a:r>
              <a:r>
                <a:rPr lang="zh-CN" altLang="en-US" sz="2400" b="1">
                  <a:solidFill>
                    <a:srgbClr val="000000"/>
                  </a:solidFill>
                  <a:ea typeface="宋体" charset="-122"/>
                </a:rPr>
                <a:t>大约</a:t>
              </a:r>
              <a:r>
                <a:rPr lang="en-US" altLang="zh-CN" sz="2400" b="1">
                  <a:solidFill>
                    <a:srgbClr val="000000"/>
                  </a:solidFill>
                  <a:ea typeface="宋体" charset="-122"/>
                </a:rPr>
                <a:t>2</a:t>
              </a:r>
              <a:r>
                <a:rPr lang="zh-CN" altLang="en-US" sz="2400" b="1">
                  <a:solidFill>
                    <a:srgbClr val="000000"/>
                  </a:solidFill>
                  <a:ea typeface="宋体" charset="-122"/>
                </a:rPr>
                <a:t>米宽，</a:t>
              </a:r>
              <a:r>
                <a:rPr lang="en-US" altLang="zh-CN" sz="2400" b="1">
                  <a:solidFill>
                    <a:srgbClr val="000000"/>
                  </a:solidFill>
                  <a:ea typeface="宋体" charset="-122"/>
                </a:rPr>
                <a:t>3-4</a:t>
              </a:r>
              <a:r>
                <a:rPr lang="zh-CN" altLang="en-US" sz="2400" b="1">
                  <a:solidFill>
                    <a:srgbClr val="000000"/>
                  </a:solidFill>
                  <a:ea typeface="宋体" charset="-122"/>
                </a:rPr>
                <a:t>米长</a:t>
              </a:r>
              <a:r>
                <a:rPr lang="en-US" altLang="zh-CN" sz="2400" b="1">
                  <a:solidFill>
                    <a:srgbClr val="000000"/>
                  </a:solidFill>
                  <a:ea typeface="宋体" charset="-122"/>
                </a:rPr>
                <a:t>)</a:t>
              </a:r>
              <a:r>
                <a:rPr lang="zh-CN" altLang="en-US" sz="2400" b="1">
                  <a:solidFill>
                    <a:srgbClr val="000000"/>
                  </a:solidFill>
                  <a:ea typeface="宋体" charset="-122"/>
                </a:rPr>
                <a:t>的汽车。</a:t>
              </a:r>
            </a:p>
          </p:txBody>
        </p:sp>
        <p:graphicFrame>
          <p:nvGraphicFramePr>
            <p:cNvPr id="22535" name="Object 7"/>
            <p:cNvGraphicFramePr>
              <a:graphicFrameLocks noChangeAspect="1"/>
            </p:cNvGraphicFramePr>
            <p:nvPr/>
          </p:nvGraphicFramePr>
          <p:xfrm>
            <a:off x="0" y="1237"/>
            <a:ext cx="9060" cy="1320"/>
          </p:xfrm>
          <a:graphic>
            <a:graphicData uri="http://schemas.openxmlformats.org/presentationml/2006/ole">
              <mc:AlternateContent xmlns:mc="http://schemas.openxmlformats.org/markup-compatibility/2006">
                <mc:Choice xmlns:v="urn:schemas-microsoft-com:vml" Requires="v">
                  <p:oleObj spid="_x0000_s247865" r:id="rId3" imgW="3314700" imgH="457200" progId="">
                    <p:embed/>
                  </p:oleObj>
                </mc:Choice>
                <mc:Fallback>
                  <p:oleObj r:id="rId3" imgW="3314700" imgH="4572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37"/>
                          <a:ext cx="9060" cy="1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6429963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blinds(horizontal)">
                                      <p:cBhvr>
                                        <p:cTn id="7" dur="500"/>
                                        <p:tgtEl>
                                          <p:spTgt spid="184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1331913" y="836613"/>
            <a:ext cx="38877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endParaRPr lang="zh-CN" altLang="en-US" sz="2800" b="1">
              <a:ea typeface="宋体" pitchFamily="2" charset="-122"/>
            </a:endParaRPr>
          </a:p>
        </p:txBody>
      </p:sp>
      <p:sp>
        <p:nvSpPr>
          <p:cNvPr id="148483" name="Text Box 3"/>
          <p:cNvSpPr txBox="1">
            <a:spLocks noChangeArrowheads="1"/>
          </p:cNvSpPr>
          <p:nvPr/>
        </p:nvSpPr>
        <p:spPr bwMode="auto">
          <a:xfrm>
            <a:off x="468313" y="1001713"/>
            <a:ext cx="5327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单缝衍射测定光波波长的局限性</a:t>
            </a:r>
          </a:p>
        </p:txBody>
      </p:sp>
      <p:sp>
        <p:nvSpPr>
          <p:cNvPr id="148484" name="Text Box 4"/>
          <p:cNvSpPr txBox="1">
            <a:spLocks noChangeArrowheads="1"/>
          </p:cNvSpPr>
          <p:nvPr/>
        </p:nvSpPr>
        <p:spPr bwMode="auto">
          <a:xfrm>
            <a:off x="827088" y="1917700"/>
            <a:ext cx="1512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FF"/>
                </a:solidFill>
                <a:ea typeface="宋体" pitchFamily="2" charset="-122"/>
              </a:rPr>
              <a:t>缝宽</a:t>
            </a:r>
            <a:r>
              <a:rPr lang="zh-CN" altLang="en-US" sz="2800" b="1">
                <a:ea typeface="宋体" pitchFamily="2" charset="-122"/>
              </a:rPr>
              <a:t>：</a:t>
            </a:r>
          </a:p>
        </p:txBody>
      </p:sp>
      <p:sp>
        <p:nvSpPr>
          <p:cNvPr id="148485" name="Text Box 5"/>
          <p:cNvSpPr txBox="1">
            <a:spLocks noChangeArrowheads="1"/>
          </p:cNvSpPr>
          <p:nvPr/>
        </p:nvSpPr>
        <p:spPr bwMode="auto">
          <a:xfrm>
            <a:off x="2124075" y="1825625"/>
            <a:ext cx="6551613"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buFontTx/>
              <a:buNone/>
            </a:pPr>
            <a:r>
              <a:rPr lang="zh-CN" altLang="en-US" sz="2800" b="1" dirty="0">
                <a:ea typeface="宋体" pitchFamily="2" charset="-122"/>
              </a:rPr>
              <a:t>亮度较强，但是衍射较弱，条纹间隔窄，不易分辨</a:t>
            </a:r>
          </a:p>
        </p:txBody>
      </p:sp>
      <p:sp>
        <p:nvSpPr>
          <p:cNvPr id="148486" name="Text Box 6"/>
          <p:cNvSpPr txBox="1">
            <a:spLocks noChangeArrowheads="1"/>
          </p:cNvSpPr>
          <p:nvPr/>
        </p:nvSpPr>
        <p:spPr bwMode="auto">
          <a:xfrm>
            <a:off x="827088" y="3290888"/>
            <a:ext cx="15128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FF"/>
                </a:solidFill>
                <a:ea typeface="宋体" pitchFamily="2" charset="-122"/>
              </a:rPr>
              <a:t>缝窄</a:t>
            </a:r>
            <a:r>
              <a:rPr lang="zh-CN" altLang="en-US" sz="2800" b="1">
                <a:ea typeface="宋体" pitchFamily="2" charset="-122"/>
              </a:rPr>
              <a:t>：</a:t>
            </a:r>
          </a:p>
        </p:txBody>
      </p:sp>
      <p:sp>
        <p:nvSpPr>
          <p:cNvPr id="148487" name="Text Box 7"/>
          <p:cNvSpPr txBox="1">
            <a:spLocks noChangeArrowheads="1"/>
          </p:cNvSpPr>
          <p:nvPr/>
        </p:nvSpPr>
        <p:spPr bwMode="auto">
          <a:xfrm>
            <a:off x="2124075" y="3290888"/>
            <a:ext cx="65516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dirty="0">
                <a:ea typeface="宋体" pitchFamily="2" charset="-122"/>
              </a:rPr>
              <a:t>衍射较强，条纹间隔宽，但是亮度较弱</a:t>
            </a:r>
          </a:p>
        </p:txBody>
      </p:sp>
      <p:sp>
        <p:nvSpPr>
          <p:cNvPr id="148488" name="Text Box 8"/>
          <p:cNvSpPr txBox="1">
            <a:spLocks noChangeArrowheads="1"/>
          </p:cNvSpPr>
          <p:nvPr/>
        </p:nvSpPr>
        <p:spPr bwMode="auto">
          <a:xfrm>
            <a:off x="539750" y="4435475"/>
            <a:ext cx="75612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dirty="0">
                <a:solidFill>
                  <a:srgbClr val="FF0000"/>
                </a:solidFill>
                <a:ea typeface="宋体" pitchFamily="2" charset="-122"/>
              </a:rPr>
              <a:t>如何得到</a:t>
            </a:r>
            <a:r>
              <a:rPr lang="en-US" altLang="zh-CN" sz="2800" b="1" dirty="0">
                <a:solidFill>
                  <a:srgbClr val="FF0000"/>
                </a:solidFill>
                <a:ea typeface="宋体" pitchFamily="2" charset="-122"/>
              </a:rPr>
              <a:t>: </a:t>
            </a:r>
            <a:r>
              <a:rPr lang="zh-CN" altLang="en-US" sz="2800" b="1" dirty="0">
                <a:solidFill>
                  <a:srgbClr val="FF0000"/>
                </a:solidFill>
                <a:ea typeface="宋体" pitchFamily="2" charset="-122"/>
              </a:rPr>
              <a:t>亮、窄、且分的开易分辨的明纹呢？</a:t>
            </a:r>
          </a:p>
        </p:txBody>
      </p:sp>
      <p:sp>
        <p:nvSpPr>
          <p:cNvPr id="148489" name="AutoShape 9"/>
          <p:cNvSpPr>
            <a:spLocks noChangeArrowheads="1"/>
          </p:cNvSpPr>
          <p:nvPr/>
        </p:nvSpPr>
        <p:spPr bwMode="auto">
          <a:xfrm>
            <a:off x="2987675" y="5229225"/>
            <a:ext cx="792163" cy="1008063"/>
          </a:xfrm>
          <a:prstGeom prst="downArrow">
            <a:avLst>
              <a:gd name="adj1" fmla="val 50000"/>
              <a:gd name="adj2" fmla="val 31814"/>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0" name="Text Box 10"/>
          <p:cNvSpPr txBox="1">
            <a:spLocks noChangeArrowheads="1"/>
          </p:cNvSpPr>
          <p:nvPr/>
        </p:nvSpPr>
        <p:spPr bwMode="auto">
          <a:xfrm>
            <a:off x="4067175" y="5373688"/>
            <a:ext cx="1512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FF"/>
                </a:solidFill>
                <a:ea typeface="宋体" pitchFamily="2" charset="-122"/>
              </a:rPr>
              <a:t>光栅</a:t>
            </a:r>
          </a:p>
        </p:txBody>
      </p:sp>
      <p:sp>
        <p:nvSpPr>
          <p:cNvPr id="148491" name="Rectangle 2"/>
          <p:cNvSpPr>
            <a:spLocks noChangeArrowheads="1"/>
          </p:cNvSpPr>
          <p:nvPr/>
        </p:nvSpPr>
        <p:spPr bwMode="auto">
          <a:xfrm>
            <a:off x="0" y="223644"/>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r>
              <a:rPr lang="en-US" altLang="zh-CN" sz="3200" b="1" dirty="0">
                <a:solidFill>
                  <a:srgbClr val="CC0000"/>
                </a:solidFill>
                <a:ea typeface="宋体" pitchFamily="2" charset="-122"/>
              </a:rPr>
              <a:t>§30-7  </a:t>
            </a:r>
            <a:r>
              <a:rPr lang="zh-CN" altLang="en-US" sz="3200" b="1" dirty="0">
                <a:solidFill>
                  <a:srgbClr val="CC0000"/>
                </a:solidFill>
                <a:ea typeface="宋体" pitchFamily="2" charset="-122"/>
              </a:rPr>
              <a:t>衍射光栅</a:t>
            </a:r>
          </a:p>
        </p:txBody>
      </p:sp>
      <p:cxnSp>
        <p:nvCxnSpPr>
          <p:cNvPr id="12" name="直接连接符 11"/>
          <p:cNvCxnSpPr/>
          <p:nvPr/>
        </p:nvCxnSpPr>
        <p:spPr bwMode="auto">
          <a:xfrm>
            <a:off x="468313" y="834188"/>
            <a:ext cx="8072223" cy="0"/>
          </a:xfrm>
          <a:prstGeom prst="line">
            <a:avLst/>
          </a:prstGeom>
          <a:solidFill>
            <a:schemeClr val="accent1"/>
          </a:solidFill>
          <a:ln w="381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8484"/>
                                        </p:tgtEl>
                                        <p:attrNameLst>
                                          <p:attrName>style.visibility</p:attrName>
                                        </p:attrNameLst>
                                      </p:cBhvr>
                                      <p:to>
                                        <p:strVal val="visible"/>
                                      </p:to>
                                    </p:set>
                                    <p:animEffect transition="in" filter="blinds(horizontal)">
                                      <p:cBhvr>
                                        <p:cTn id="7" dur="500"/>
                                        <p:tgtEl>
                                          <p:spTgt spid="1484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8485"/>
                                        </p:tgtEl>
                                        <p:attrNameLst>
                                          <p:attrName>style.visibility</p:attrName>
                                        </p:attrNameLst>
                                      </p:cBhvr>
                                      <p:to>
                                        <p:strVal val="visible"/>
                                      </p:to>
                                    </p:set>
                                    <p:animEffect transition="in" filter="blinds(horizontal)">
                                      <p:cBhvr>
                                        <p:cTn id="12" dur="500"/>
                                        <p:tgtEl>
                                          <p:spTgt spid="1484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8486"/>
                                        </p:tgtEl>
                                        <p:attrNameLst>
                                          <p:attrName>style.visibility</p:attrName>
                                        </p:attrNameLst>
                                      </p:cBhvr>
                                      <p:to>
                                        <p:strVal val="visible"/>
                                      </p:to>
                                    </p:set>
                                    <p:animEffect transition="in" filter="blinds(horizontal)">
                                      <p:cBhvr>
                                        <p:cTn id="17" dur="500"/>
                                        <p:tgtEl>
                                          <p:spTgt spid="1484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8487"/>
                                        </p:tgtEl>
                                        <p:attrNameLst>
                                          <p:attrName>style.visibility</p:attrName>
                                        </p:attrNameLst>
                                      </p:cBhvr>
                                      <p:to>
                                        <p:strVal val="visible"/>
                                      </p:to>
                                    </p:set>
                                    <p:animEffect transition="in" filter="blinds(horizontal)">
                                      <p:cBhvr>
                                        <p:cTn id="22" dur="500"/>
                                        <p:tgtEl>
                                          <p:spTgt spid="1484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8488"/>
                                        </p:tgtEl>
                                        <p:attrNameLst>
                                          <p:attrName>style.visibility</p:attrName>
                                        </p:attrNameLst>
                                      </p:cBhvr>
                                      <p:to>
                                        <p:strVal val="visible"/>
                                      </p:to>
                                    </p:set>
                                    <p:animEffect transition="in" filter="blinds(horizontal)">
                                      <p:cBhvr>
                                        <p:cTn id="27" dur="500"/>
                                        <p:tgtEl>
                                          <p:spTgt spid="1484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8490"/>
                                        </p:tgtEl>
                                        <p:attrNameLst>
                                          <p:attrName>style.visibility</p:attrName>
                                        </p:attrNameLst>
                                      </p:cBhvr>
                                      <p:to>
                                        <p:strVal val="visible"/>
                                      </p:to>
                                    </p:set>
                                    <p:animEffect transition="in" filter="blinds(horizontal)">
                                      <p:cBhvr>
                                        <p:cTn id="32" dur="500"/>
                                        <p:tgtEl>
                                          <p:spTgt spid="14849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48489"/>
                                        </p:tgtEl>
                                        <p:attrNameLst>
                                          <p:attrName>style.visibility</p:attrName>
                                        </p:attrNameLst>
                                      </p:cBhvr>
                                      <p:to>
                                        <p:strVal val="visible"/>
                                      </p:to>
                                    </p:set>
                                    <p:animEffect transition="in" filter="blinds(horizontal)">
                                      <p:cBhvr>
                                        <p:cTn id="35" dur="500"/>
                                        <p:tgtEl>
                                          <p:spTgt spid="148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p:bldP spid="148485" grpId="0"/>
      <p:bldP spid="148486" grpId="0"/>
      <p:bldP spid="148487" grpId="0"/>
      <p:bldP spid="148488" grpId="0"/>
      <p:bldP spid="148489" grpId="0" animBg="1"/>
      <p:bldP spid="14849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323850" y="260350"/>
            <a:ext cx="453548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800" b="1" dirty="0">
                <a:ea typeface="宋体" pitchFamily="2" charset="-122"/>
              </a:rPr>
              <a:t>什么是光栅？</a:t>
            </a:r>
          </a:p>
        </p:txBody>
      </p:sp>
      <p:sp>
        <p:nvSpPr>
          <p:cNvPr id="150531" name="Text Box 3"/>
          <p:cNvSpPr txBox="1">
            <a:spLocks noChangeArrowheads="1"/>
          </p:cNvSpPr>
          <p:nvPr/>
        </p:nvSpPr>
        <p:spPr bwMode="auto">
          <a:xfrm>
            <a:off x="323850" y="1052513"/>
            <a:ext cx="88201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itchFamily="34" charset="0"/>
              </a:defRPr>
            </a:lvl1pPr>
            <a:lvl2pPr marL="914400" indent="-457200" eaLnBrk="0" hangingPunct="0">
              <a:defRPr>
                <a:solidFill>
                  <a:schemeClr val="tx1"/>
                </a:solidFill>
                <a:latin typeface="Arial" pitchFamily="34" charset="0"/>
              </a:defRPr>
            </a:lvl2pPr>
            <a:lvl3pPr marL="1371600" indent="-457200" eaLnBrk="0" hangingPunct="0">
              <a:defRPr>
                <a:solidFill>
                  <a:schemeClr val="tx1"/>
                </a:solidFill>
                <a:latin typeface="Arial" pitchFamily="34" charset="0"/>
              </a:defRPr>
            </a:lvl3pPr>
            <a:lvl4pPr marL="1828800" indent="-457200" eaLnBrk="0" hangingPunct="0">
              <a:defRPr>
                <a:solidFill>
                  <a:schemeClr val="tx1"/>
                </a:solidFill>
                <a:latin typeface="Arial" pitchFamily="34" charset="0"/>
              </a:defRPr>
            </a:lvl4pPr>
            <a:lvl5pPr marL="2286000" indent="-457200" eaLnBrk="0" hangingPunct="0">
              <a:defRPr>
                <a:solidFill>
                  <a:schemeClr val="tx1"/>
                </a:solidFill>
                <a:latin typeface="Arial" pitchFamily="34" charset="0"/>
              </a:defRPr>
            </a:lvl5pPr>
            <a:lvl6pPr marL="2743200" indent="-457200" eaLnBrk="0" fontAlgn="base" hangingPunct="0">
              <a:spcBef>
                <a:spcPct val="0"/>
              </a:spcBef>
              <a:spcAft>
                <a:spcPct val="0"/>
              </a:spcAft>
              <a:buFont typeface="Arial" pitchFamily="34" charset="0"/>
              <a:defRPr>
                <a:solidFill>
                  <a:schemeClr val="tx1"/>
                </a:solidFill>
                <a:latin typeface="Arial" pitchFamily="34" charset="0"/>
              </a:defRPr>
            </a:lvl6pPr>
            <a:lvl7pPr marL="3200400" indent="-457200" eaLnBrk="0" fontAlgn="base" hangingPunct="0">
              <a:spcBef>
                <a:spcPct val="0"/>
              </a:spcBef>
              <a:spcAft>
                <a:spcPct val="0"/>
              </a:spcAft>
              <a:buFont typeface="Arial" pitchFamily="34" charset="0"/>
              <a:defRPr>
                <a:solidFill>
                  <a:schemeClr val="tx1"/>
                </a:solidFill>
                <a:latin typeface="Arial" pitchFamily="34" charset="0"/>
              </a:defRPr>
            </a:lvl7pPr>
            <a:lvl8pPr marL="3657600" indent="-457200" eaLnBrk="0" fontAlgn="base" hangingPunct="0">
              <a:spcBef>
                <a:spcPct val="0"/>
              </a:spcBef>
              <a:spcAft>
                <a:spcPct val="0"/>
              </a:spcAft>
              <a:buFont typeface="Arial" pitchFamily="34" charset="0"/>
              <a:defRPr>
                <a:solidFill>
                  <a:schemeClr val="tx1"/>
                </a:solidFill>
                <a:latin typeface="Arial" pitchFamily="34" charset="0"/>
              </a:defRPr>
            </a:lvl8pPr>
            <a:lvl9pPr marL="4114800" indent="-4572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buFontTx/>
              <a:buChar char="•"/>
            </a:pPr>
            <a:r>
              <a:rPr kumimoji="1" lang="zh-CN" altLang="en-US" sz="2800" b="1" dirty="0">
                <a:solidFill>
                  <a:srgbClr val="CC0000"/>
                </a:solidFill>
                <a:latin typeface="宋体" pitchFamily="2" charset="-122"/>
                <a:ea typeface="宋体" pitchFamily="2" charset="-122"/>
              </a:rPr>
              <a:t>光栅</a:t>
            </a:r>
            <a:r>
              <a:rPr kumimoji="1" lang="zh-CN" altLang="en-US" sz="2800" b="1" dirty="0">
                <a:latin typeface="宋体" pitchFamily="2" charset="-122"/>
                <a:ea typeface="宋体" pitchFamily="2" charset="-122"/>
              </a:rPr>
              <a:t>    大量</a:t>
            </a:r>
            <a:r>
              <a:rPr kumimoji="1" lang="zh-CN" altLang="en-US" sz="2800" b="1" dirty="0">
                <a:solidFill>
                  <a:srgbClr val="CC0000"/>
                </a:solidFill>
                <a:latin typeface="宋体" pitchFamily="2" charset="-122"/>
                <a:ea typeface="宋体" pitchFamily="2" charset="-122"/>
              </a:rPr>
              <a:t>等宽等间距</a:t>
            </a:r>
            <a:r>
              <a:rPr kumimoji="1" lang="zh-CN" altLang="en-US" sz="2800" b="1" dirty="0">
                <a:latin typeface="宋体" pitchFamily="2" charset="-122"/>
                <a:ea typeface="宋体" pitchFamily="2" charset="-122"/>
              </a:rPr>
              <a:t>的</a:t>
            </a:r>
            <a:r>
              <a:rPr kumimoji="1" lang="zh-CN" altLang="en-US" sz="2800" b="1" dirty="0">
                <a:solidFill>
                  <a:srgbClr val="CC0000"/>
                </a:solidFill>
                <a:latin typeface="宋体" pitchFamily="2" charset="-122"/>
                <a:ea typeface="宋体" pitchFamily="2" charset="-122"/>
              </a:rPr>
              <a:t>平行狭缝</a:t>
            </a:r>
            <a:r>
              <a:rPr kumimoji="1" lang="zh-CN" altLang="en-US" sz="2800" b="1" dirty="0">
                <a:latin typeface="宋体" pitchFamily="2" charset="-122"/>
                <a:ea typeface="宋体" pitchFamily="2" charset="-122"/>
              </a:rPr>
              <a:t>构成的光学器件。</a:t>
            </a:r>
          </a:p>
        </p:txBody>
      </p:sp>
      <p:sp>
        <p:nvSpPr>
          <p:cNvPr id="150532" name="Line 4"/>
          <p:cNvSpPr>
            <a:spLocks noChangeShapeType="1"/>
          </p:cNvSpPr>
          <p:nvPr/>
        </p:nvSpPr>
        <p:spPr bwMode="auto">
          <a:xfrm flipV="1">
            <a:off x="1692275" y="1341438"/>
            <a:ext cx="6477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0533" name="Group 5"/>
          <p:cNvGrpSpPr>
            <a:grpSpLocks/>
          </p:cNvGrpSpPr>
          <p:nvPr/>
        </p:nvGrpSpPr>
        <p:grpSpPr bwMode="auto">
          <a:xfrm>
            <a:off x="684213" y="2565400"/>
            <a:ext cx="2022475" cy="3328988"/>
            <a:chOff x="435" y="2069"/>
            <a:chExt cx="1274" cy="2097"/>
          </a:xfrm>
        </p:grpSpPr>
        <p:grpSp>
          <p:nvGrpSpPr>
            <p:cNvPr id="150534" name="Group 6"/>
            <p:cNvGrpSpPr>
              <a:grpSpLocks/>
            </p:cNvGrpSpPr>
            <p:nvPr/>
          </p:nvGrpSpPr>
          <p:grpSpPr bwMode="auto">
            <a:xfrm>
              <a:off x="1251" y="2478"/>
              <a:ext cx="458" cy="680"/>
              <a:chOff x="2249" y="1925"/>
              <a:chExt cx="458" cy="393"/>
            </a:xfrm>
          </p:grpSpPr>
          <p:sp>
            <p:nvSpPr>
              <p:cNvPr id="150535" name="Line 7"/>
              <p:cNvSpPr>
                <a:spLocks noChangeShapeType="1"/>
              </p:cNvSpPr>
              <p:nvPr/>
            </p:nvSpPr>
            <p:spPr bwMode="auto">
              <a:xfrm>
                <a:off x="2260" y="1925"/>
                <a:ext cx="447"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36" name="Line 8"/>
              <p:cNvSpPr>
                <a:spLocks noChangeShapeType="1"/>
              </p:cNvSpPr>
              <p:nvPr/>
            </p:nvSpPr>
            <p:spPr bwMode="auto">
              <a:xfrm>
                <a:off x="2249" y="2117"/>
                <a:ext cx="447"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37" name="Line 9"/>
              <p:cNvSpPr>
                <a:spLocks noChangeShapeType="1"/>
              </p:cNvSpPr>
              <p:nvPr/>
            </p:nvSpPr>
            <p:spPr bwMode="auto">
              <a:xfrm>
                <a:off x="2249" y="2318"/>
                <a:ext cx="447"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50538" name="Group 10"/>
            <p:cNvGrpSpPr>
              <a:grpSpLocks/>
            </p:cNvGrpSpPr>
            <p:nvPr/>
          </p:nvGrpSpPr>
          <p:grpSpPr bwMode="auto">
            <a:xfrm>
              <a:off x="435" y="2206"/>
              <a:ext cx="408" cy="1225"/>
              <a:chOff x="1551" y="1829"/>
              <a:chExt cx="453" cy="585"/>
            </a:xfrm>
          </p:grpSpPr>
          <p:sp>
            <p:nvSpPr>
              <p:cNvPr id="150539" name="Line 11"/>
              <p:cNvSpPr>
                <a:spLocks noChangeShapeType="1"/>
              </p:cNvSpPr>
              <p:nvPr/>
            </p:nvSpPr>
            <p:spPr bwMode="auto">
              <a:xfrm>
                <a:off x="1557" y="1829"/>
                <a:ext cx="447"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40" name="Line 12"/>
              <p:cNvSpPr>
                <a:spLocks noChangeShapeType="1"/>
              </p:cNvSpPr>
              <p:nvPr/>
            </p:nvSpPr>
            <p:spPr bwMode="auto">
              <a:xfrm>
                <a:off x="1551" y="1933"/>
                <a:ext cx="447"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41" name="Line 13"/>
              <p:cNvSpPr>
                <a:spLocks noChangeShapeType="1"/>
              </p:cNvSpPr>
              <p:nvPr/>
            </p:nvSpPr>
            <p:spPr bwMode="auto">
              <a:xfrm>
                <a:off x="1551" y="2029"/>
                <a:ext cx="447"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42" name="Line 14"/>
              <p:cNvSpPr>
                <a:spLocks noChangeShapeType="1"/>
              </p:cNvSpPr>
              <p:nvPr/>
            </p:nvSpPr>
            <p:spPr bwMode="auto">
              <a:xfrm>
                <a:off x="1551" y="2124"/>
                <a:ext cx="447"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43" name="Line 15"/>
              <p:cNvSpPr>
                <a:spLocks noChangeShapeType="1"/>
              </p:cNvSpPr>
              <p:nvPr/>
            </p:nvSpPr>
            <p:spPr bwMode="auto">
              <a:xfrm>
                <a:off x="1551" y="2222"/>
                <a:ext cx="447"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44" name="Line 16"/>
              <p:cNvSpPr>
                <a:spLocks noChangeShapeType="1"/>
              </p:cNvSpPr>
              <p:nvPr/>
            </p:nvSpPr>
            <p:spPr bwMode="auto">
              <a:xfrm>
                <a:off x="1551" y="2318"/>
                <a:ext cx="447"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45" name="Line 17"/>
              <p:cNvSpPr>
                <a:spLocks noChangeShapeType="1"/>
              </p:cNvSpPr>
              <p:nvPr/>
            </p:nvSpPr>
            <p:spPr bwMode="auto">
              <a:xfrm>
                <a:off x="1551" y="2414"/>
                <a:ext cx="447"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0546" name="Rectangle 18"/>
            <p:cNvSpPr>
              <a:spLocks noChangeArrowheads="1"/>
            </p:cNvSpPr>
            <p:nvPr/>
          </p:nvSpPr>
          <p:spPr bwMode="auto">
            <a:xfrm>
              <a:off x="567" y="3793"/>
              <a:ext cx="998" cy="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800" b="1">
                  <a:latin typeface="Times New Roman" pitchFamily="18" charset="0"/>
                  <a:ea typeface="宋体" pitchFamily="2" charset="-122"/>
                </a:rPr>
                <a:t>透射光栅</a:t>
              </a:r>
            </a:p>
          </p:txBody>
        </p:sp>
        <p:grpSp>
          <p:nvGrpSpPr>
            <p:cNvPr id="150547" name="Group 19"/>
            <p:cNvGrpSpPr>
              <a:grpSpLocks/>
            </p:cNvGrpSpPr>
            <p:nvPr/>
          </p:nvGrpSpPr>
          <p:grpSpPr bwMode="auto">
            <a:xfrm>
              <a:off x="884" y="2069"/>
              <a:ext cx="370" cy="1542"/>
              <a:chOff x="3860" y="12658"/>
              <a:chExt cx="416" cy="2241"/>
            </a:xfrm>
          </p:grpSpPr>
          <p:sp>
            <p:nvSpPr>
              <p:cNvPr id="150548" name="Line 20"/>
              <p:cNvSpPr>
                <a:spLocks noChangeShapeType="1"/>
              </p:cNvSpPr>
              <p:nvPr/>
            </p:nvSpPr>
            <p:spPr bwMode="auto">
              <a:xfrm>
                <a:off x="3880" y="12674"/>
                <a:ext cx="381" cy="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49" name="Line 21"/>
              <p:cNvSpPr>
                <a:spLocks noChangeShapeType="1"/>
              </p:cNvSpPr>
              <p:nvPr/>
            </p:nvSpPr>
            <p:spPr bwMode="auto">
              <a:xfrm>
                <a:off x="4265" y="12659"/>
                <a:ext cx="1" cy="24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50550" name="Group 22"/>
              <p:cNvGrpSpPr>
                <a:grpSpLocks/>
              </p:cNvGrpSpPr>
              <p:nvPr/>
            </p:nvGrpSpPr>
            <p:grpSpPr bwMode="auto">
              <a:xfrm>
                <a:off x="4097" y="12884"/>
                <a:ext cx="179" cy="281"/>
                <a:chOff x="4082" y="12899"/>
                <a:chExt cx="179" cy="281"/>
              </a:xfrm>
            </p:grpSpPr>
            <p:sp>
              <p:nvSpPr>
                <p:cNvPr id="150551" name="Arc 23"/>
                <p:cNvSpPr>
                  <a:spLocks/>
                </p:cNvSpPr>
                <p:nvPr/>
              </p:nvSpPr>
              <p:spPr bwMode="auto">
                <a:xfrm flipH="1">
                  <a:off x="4082" y="12899"/>
                  <a:ext cx="179" cy="1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52" name="Arc 24"/>
                <p:cNvSpPr>
                  <a:spLocks/>
                </p:cNvSpPr>
                <p:nvPr/>
              </p:nvSpPr>
              <p:spPr bwMode="auto">
                <a:xfrm flipH="1" flipV="1">
                  <a:off x="4082" y="13025"/>
                  <a:ext cx="179" cy="1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0553" name="Line 25"/>
              <p:cNvSpPr>
                <a:spLocks noChangeShapeType="1"/>
              </p:cNvSpPr>
              <p:nvPr/>
            </p:nvSpPr>
            <p:spPr bwMode="auto">
              <a:xfrm>
                <a:off x="4265" y="13194"/>
                <a:ext cx="1" cy="20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54" name="Line 26"/>
              <p:cNvSpPr>
                <a:spLocks noChangeShapeType="1"/>
              </p:cNvSpPr>
              <p:nvPr/>
            </p:nvSpPr>
            <p:spPr bwMode="auto">
              <a:xfrm>
                <a:off x="4245" y="13674"/>
                <a:ext cx="1" cy="20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55" name="Line 27"/>
              <p:cNvSpPr>
                <a:spLocks noChangeShapeType="1"/>
              </p:cNvSpPr>
              <p:nvPr/>
            </p:nvSpPr>
            <p:spPr bwMode="auto">
              <a:xfrm>
                <a:off x="4245" y="14144"/>
                <a:ext cx="1" cy="20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56" name="Line 28"/>
              <p:cNvSpPr>
                <a:spLocks noChangeShapeType="1"/>
              </p:cNvSpPr>
              <p:nvPr/>
            </p:nvSpPr>
            <p:spPr bwMode="auto">
              <a:xfrm>
                <a:off x="4245" y="14639"/>
                <a:ext cx="1" cy="24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57" name="Line 29"/>
              <p:cNvSpPr>
                <a:spLocks noChangeShapeType="1"/>
              </p:cNvSpPr>
              <p:nvPr/>
            </p:nvSpPr>
            <p:spPr bwMode="auto">
              <a:xfrm>
                <a:off x="3880" y="14869"/>
                <a:ext cx="381" cy="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58" name="Line 30"/>
              <p:cNvSpPr>
                <a:spLocks noChangeShapeType="1"/>
              </p:cNvSpPr>
              <p:nvPr/>
            </p:nvSpPr>
            <p:spPr bwMode="auto">
              <a:xfrm>
                <a:off x="3860" y="12658"/>
                <a:ext cx="1" cy="224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59" name="Line 31"/>
              <p:cNvSpPr>
                <a:spLocks noChangeShapeType="1"/>
              </p:cNvSpPr>
              <p:nvPr/>
            </p:nvSpPr>
            <p:spPr bwMode="auto">
              <a:xfrm flipH="1">
                <a:off x="4000" y="14279"/>
                <a:ext cx="81" cy="8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60" name="Line 32"/>
              <p:cNvSpPr>
                <a:spLocks noChangeShapeType="1"/>
              </p:cNvSpPr>
              <p:nvPr/>
            </p:nvSpPr>
            <p:spPr bwMode="auto">
              <a:xfrm flipH="1">
                <a:off x="3920" y="14179"/>
                <a:ext cx="81" cy="8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61" name="Line 33"/>
              <p:cNvSpPr>
                <a:spLocks noChangeShapeType="1"/>
              </p:cNvSpPr>
              <p:nvPr/>
            </p:nvSpPr>
            <p:spPr bwMode="auto">
              <a:xfrm flipH="1">
                <a:off x="3920" y="14199"/>
                <a:ext cx="161" cy="16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62" name="Line 34"/>
              <p:cNvSpPr>
                <a:spLocks noChangeShapeType="1"/>
              </p:cNvSpPr>
              <p:nvPr/>
            </p:nvSpPr>
            <p:spPr bwMode="auto">
              <a:xfrm flipH="1">
                <a:off x="4000" y="12839"/>
                <a:ext cx="81" cy="8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63" name="Line 35"/>
              <p:cNvSpPr>
                <a:spLocks noChangeShapeType="1"/>
              </p:cNvSpPr>
              <p:nvPr/>
            </p:nvSpPr>
            <p:spPr bwMode="auto">
              <a:xfrm flipH="1">
                <a:off x="3920" y="12739"/>
                <a:ext cx="81" cy="8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64" name="Line 36"/>
              <p:cNvSpPr>
                <a:spLocks noChangeShapeType="1"/>
              </p:cNvSpPr>
              <p:nvPr/>
            </p:nvSpPr>
            <p:spPr bwMode="auto">
              <a:xfrm flipH="1">
                <a:off x="3920" y="12759"/>
                <a:ext cx="161" cy="16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65" name="Line 37"/>
              <p:cNvSpPr>
                <a:spLocks noChangeShapeType="1"/>
              </p:cNvSpPr>
              <p:nvPr/>
            </p:nvSpPr>
            <p:spPr bwMode="auto">
              <a:xfrm flipH="1">
                <a:off x="4020" y="13319"/>
                <a:ext cx="81" cy="8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66" name="Line 38"/>
              <p:cNvSpPr>
                <a:spLocks noChangeShapeType="1"/>
              </p:cNvSpPr>
              <p:nvPr/>
            </p:nvSpPr>
            <p:spPr bwMode="auto">
              <a:xfrm flipH="1">
                <a:off x="3940" y="13219"/>
                <a:ext cx="81" cy="8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67" name="Line 39"/>
              <p:cNvSpPr>
                <a:spLocks noChangeShapeType="1"/>
              </p:cNvSpPr>
              <p:nvPr/>
            </p:nvSpPr>
            <p:spPr bwMode="auto">
              <a:xfrm flipH="1">
                <a:off x="3940" y="13239"/>
                <a:ext cx="161" cy="16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68" name="Line 40"/>
              <p:cNvSpPr>
                <a:spLocks noChangeShapeType="1"/>
              </p:cNvSpPr>
              <p:nvPr/>
            </p:nvSpPr>
            <p:spPr bwMode="auto">
              <a:xfrm flipH="1">
                <a:off x="4000" y="13799"/>
                <a:ext cx="81" cy="8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69" name="Line 41"/>
              <p:cNvSpPr>
                <a:spLocks noChangeShapeType="1"/>
              </p:cNvSpPr>
              <p:nvPr/>
            </p:nvSpPr>
            <p:spPr bwMode="auto">
              <a:xfrm flipH="1">
                <a:off x="3920" y="13699"/>
                <a:ext cx="81" cy="8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70" name="Line 42"/>
              <p:cNvSpPr>
                <a:spLocks noChangeShapeType="1"/>
              </p:cNvSpPr>
              <p:nvPr/>
            </p:nvSpPr>
            <p:spPr bwMode="auto">
              <a:xfrm flipH="1">
                <a:off x="3920" y="13719"/>
                <a:ext cx="161" cy="16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71" name="Line 43"/>
              <p:cNvSpPr>
                <a:spLocks noChangeShapeType="1"/>
              </p:cNvSpPr>
              <p:nvPr/>
            </p:nvSpPr>
            <p:spPr bwMode="auto">
              <a:xfrm flipH="1">
                <a:off x="4000" y="14739"/>
                <a:ext cx="81" cy="8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72" name="Line 44"/>
              <p:cNvSpPr>
                <a:spLocks noChangeShapeType="1"/>
              </p:cNvSpPr>
              <p:nvPr/>
            </p:nvSpPr>
            <p:spPr bwMode="auto">
              <a:xfrm flipH="1">
                <a:off x="3920" y="14639"/>
                <a:ext cx="81" cy="8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73" name="Line 45"/>
              <p:cNvSpPr>
                <a:spLocks noChangeShapeType="1"/>
              </p:cNvSpPr>
              <p:nvPr/>
            </p:nvSpPr>
            <p:spPr bwMode="auto">
              <a:xfrm flipH="1">
                <a:off x="3920" y="14659"/>
                <a:ext cx="161" cy="16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50574" name="Group 46"/>
              <p:cNvGrpSpPr>
                <a:grpSpLocks/>
              </p:cNvGrpSpPr>
              <p:nvPr/>
            </p:nvGrpSpPr>
            <p:grpSpPr bwMode="auto">
              <a:xfrm>
                <a:off x="4097" y="13379"/>
                <a:ext cx="179" cy="281"/>
                <a:chOff x="4082" y="12899"/>
                <a:chExt cx="179" cy="281"/>
              </a:xfrm>
            </p:grpSpPr>
            <p:sp>
              <p:nvSpPr>
                <p:cNvPr id="150575" name="Arc 47"/>
                <p:cNvSpPr>
                  <a:spLocks/>
                </p:cNvSpPr>
                <p:nvPr/>
              </p:nvSpPr>
              <p:spPr bwMode="auto">
                <a:xfrm flipH="1">
                  <a:off x="4082" y="12899"/>
                  <a:ext cx="179" cy="1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76" name="Arc 48"/>
                <p:cNvSpPr>
                  <a:spLocks/>
                </p:cNvSpPr>
                <p:nvPr/>
              </p:nvSpPr>
              <p:spPr bwMode="auto">
                <a:xfrm flipH="1" flipV="1">
                  <a:off x="4082" y="13025"/>
                  <a:ext cx="179" cy="1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50577" name="Group 49"/>
              <p:cNvGrpSpPr>
                <a:grpSpLocks/>
              </p:cNvGrpSpPr>
              <p:nvPr/>
            </p:nvGrpSpPr>
            <p:grpSpPr bwMode="auto">
              <a:xfrm>
                <a:off x="4082" y="13859"/>
                <a:ext cx="179" cy="281"/>
                <a:chOff x="4082" y="12899"/>
                <a:chExt cx="179" cy="281"/>
              </a:xfrm>
            </p:grpSpPr>
            <p:sp>
              <p:nvSpPr>
                <p:cNvPr id="150578" name="Arc 50"/>
                <p:cNvSpPr>
                  <a:spLocks/>
                </p:cNvSpPr>
                <p:nvPr/>
              </p:nvSpPr>
              <p:spPr bwMode="auto">
                <a:xfrm flipH="1">
                  <a:off x="4082" y="12899"/>
                  <a:ext cx="179" cy="1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79" name="Arc 51"/>
                <p:cNvSpPr>
                  <a:spLocks/>
                </p:cNvSpPr>
                <p:nvPr/>
              </p:nvSpPr>
              <p:spPr bwMode="auto">
                <a:xfrm flipH="1" flipV="1">
                  <a:off x="4082" y="13025"/>
                  <a:ext cx="179" cy="1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50580" name="Group 52"/>
              <p:cNvGrpSpPr>
                <a:grpSpLocks/>
              </p:cNvGrpSpPr>
              <p:nvPr/>
            </p:nvGrpSpPr>
            <p:grpSpPr bwMode="auto">
              <a:xfrm>
                <a:off x="4097" y="14354"/>
                <a:ext cx="179" cy="281"/>
                <a:chOff x="4082" y="12899"/>
                <a:chExt cx="179" cy="281"/>
              </a:xfrm>
            </p:grpSpPr>
            <p:sp>
              <p:nvSpPr>
                <p:cNvPr id="150581" name="Arc 53"/>
                <p:cNvSpPr>
                  <a:spLocks/>
                </p:cNvSpPr>
                <p:nvPr/>
              </p:nvSpPr>
              <p:spPr bwMode="auto">
                <a:xfrm flipH="1">
                  <a:off x="4082" y="12899"/>
                  <a:ext cx="179" cy="1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82" name="Arc 54"/>
                <p:cNvSpPr>
                  <a:spLocks/>
                </p:cNvSpPr>
                <p:nvPr/>
              </p:nvSpPr>
              <p:spPr bwMode="auto">
                <a:xfrm flipH="1" flipV="1">
                  <a:off x="4082" y="13025"/>
                  <a:ext cx="179" cy="1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150583" name="Line 55"/>
          <p:cNvSpPr>
            <a:spLocks noChangeShapeType="1"/>
          </p:cNvSpPr>
          <p:nvPr/>
        </p:nvSpPr>
        <p:spPr bwMode="auto">
          <a:xfrm flipV="1">
            <a:off x="1979613" y="2492375"/>
            <a:ext cx="1008062" cy="720725"/>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584" name="Text Box 56"/>
          <p:cNvSpPr txBox="1">
            <a:spLocks noChangeArrowheads="1"/>
          </p:cNvSpPr>
          <p:nvPr/>
        </p:nvSpPr>
        <p:spPr bwMode="auto">
          <a:xfrm>
            <a:off x="2914650" y="2133600"/>
            <a:ext cx="936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a:ea typeface="宋体" pitchFamily="2" charset="-122"/>
              </a:rPr>
              <a:t>透光</a:t>
            </a:r>
          </a:p>
        </p:txBody>
      </p:sp>
      <p:grpSp>
        <p:nvGrpSpPr>
          <p:cNvPr id="150585" name="Group 57"/>
          <p:cNvGrpSpPr>
            <a:grpSpLocks/>
          </p:cNvGrpSpPr>
          <p:nvPr/>
        </p:nvGrpSpPr>
        <p:grpSpPr bwMode="auto">
          <a:xfrm>
            <a:off x="5940425" y="2852738"/>
            <a:ext cx="1084263" cy="1800225"/>
            <a:chOff x="3680" y="1769"/>
            <a:chExt cx="860" cy="705"/>
          </a:xfrm>
        </p:grpSpPr>
        <p:sp>
          <p:nvSpPr>
            <p:cNvPr id="150586" name="Line 58"/>
            <p:cNvSpPr>
              <a:spLocks noChangeShapeType="1"/>
            </p:cNvSpPr>
            <p:nvPr/>
          </p:nvSpPr>
          <p:spPr bwMode="auto">
            <a:xfrm>
              <a:off x="3680" y="1769"/>
              <a:ext cx="849" cy="0"/>
            </a:xfrm>
            <a:prstGeom prst="line">
              <a:avLst/>
            </a:prstGeom>
            <a:noFill/>
            <a:ln w="19050">
              <a:solidFill>
                <a:srgbClr val="0000FF"/>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87" name="Line 59"/>
            <p:cNvSpPr>
              <a:spLocks noChangeShapeType="1"/>
            </p:cNvSpPr>
            <p:nvPr/>
          </p:nvSpPr>
          <p:spPr bwMode="auto">
            <a:xfrm>
              <a:off x="3691" y="2009"/>
              <a:ext cx="849" cy="1"/>
            </a:xfrm>
            <a:prstGeom prst="line">
              <a:avLst/>
            </a:prstGeom>
            <a:noFill/>
            <a:ln w="19050">
              <a:solidFill>
                <a:srgbClr val="0000FF"/>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88" name="Line 60"/>
            <p:cNvSpPr>
              <a:spLocks noChangeShapeType="1"/>
            </p:cNvSpPr>
            <p:nvPr/>
          </p:nvSpPr>
          <p:spPr bwMode="auto">
            <a:xfrm>
              <a:off x="3691" y="2241"/>
              <a:ext cx="849" cy="1"/>
            </a:xfrm>
            <a:prstGeom prst="line">
              <a:avLst/>
            </a:prstGeom>
            <a:noFill/>
            <a:ln w="19050">
              <a:solidFill>
                <a:srgbClr val="0000FF"/>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89" name="Line 61"/>
            <p:cNvSpPr>
              <a:spLocks noChangeShapeType="1"/>
            </p:cNvSpPr>
            <p:nvPr/>
          </p:nvSpPr>
          <p:spPr bwMode="auto">
            <a:xfrm>
              <a:off x="3691" y="2473"/>
              <a:ext cx="849" cy="1"/>
            </a:xfrm>
            <a:prstGeom prst="line">
              <a:avLst/>
            </a:prstGeom>
            <a:noFill/>
            <a:ln w="19050">
              <a:solidFill>
                <a:srgbClr val="0000FF"/>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50590" name="Group 62"/>
          <p:cNvGrpSpPr>
            <a:grpSpLocks/>
          </p:cNvGrpSpPr>
          <p:nvPr/>
        </p:nvGrpSpPr>
        <p:grpSpPr bwMode="auto">
          <a:xfrm>
            <a:off x="5940425" y="2852738"/>
            <a:ext cx="1223963" cy="2449512"/>
            <a:chOff x="3691" y="1777"/>
            <a:chExt cx="1061" cy="945"/>
          </a:xfrm>
        </p:grpSpPr>
        <p:sp>
          <p:nvSpPr>
            <p:cNvPr id="150591" name="Line 63"/>
            <p:cNvSpPr>
              <a:spLocks noChangeShapeType="1"/>
            </p:cNvSpPr>
            <p:nvPr/>
          </p:nvSpPr>
          <p:spPr bwMode="auto">
            <a:xfrm>
              <a:off x="3702" y="1777"/>
              <a:ext cx="1050" cy="24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92" name="Line 64"/>
            <p:cNvSpPr>
              <a:spLocks noChangeShapeType="1"/>
            </p:cNvSpPr>
            <p:nvPr/>
          </p:nvSpPr>
          <p:spPr bwMode="auto">
            <a:xfrm>
              <a:off x="3691" y="2017"/>
              <a:ext cx="1050" cy="24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93" name="Line 65"/>
            <p:cNvSpPr>
              <a:spLocks noChangeShapeType="1"/>
            </p:cNvSpPr>
            <p:nvPr/>
          </p:nvSpPr>
          <p:spPr bwMode="auto">
            <a:xfrm>
              <a:off x="3691" y="2241"/>
              <a:ext cx="1050" cy="24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94" name="Line 66"/>
            <p:cNvSpPr>
              <a:spLocks noChangeShapeType="1"/>
            </p:cNvSpPr>
            <p:nvPr/>
          </p:nvSpPr>
          <p:spPr bwMode="auto">
            <a:xfrm>
              <a:off x="3702" y="2481"/>
              <a:ext cx="1050" cy="24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50595" name="Group 67"/>
          <p:cNvGrpSpPr>
            <a:grpSpLocks/>
          </p:cNvGrpSpPr>
          <p:nvPr/>
        </p:nvGrpSpPr>
        <p:grpSpPr bwMode="auto">
          <a:xfrm>
            <a:off x="5508625" y="2636838"/>
            <a:ext cx="503238" cy="2284412"/>
            <a:chOff x="7000" y="12618"/>
            <a:chExt cx="421" cy="2241"/>
          </a:xfrm>
        </p:grpSpPr>
        <p:sp>
          <p:nvSpPr>
            <p:cNvPr id="150596" name="Line 68"/>
            <p:cNvSpPr>
              <a:spLocks noChangeShapeType="1"/>
            </p:cNvSpPr>
            <p:nvPr/>
          </p:nvSpPr>
          <p:spPr bwMode="auto">
            <a:xfrm flipH="1">
              <a:off x="7300" y="12618"/>
              <a:ext cx="101" cy="44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97" name="Line 69"/>
            <p:cNvSpPr>
              <a:spLocks noChangeShapeType="1"/>
            </p:cNvSpPr>
            <p:nvPr/>
          </p:nvSpPr>
          <p:spPr bwMode="auto">
            <a:xfrm flipH="1">
              <a:off x="7285" y="13779"/>
              <a:ext cx="116" cy="47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98" name="Line 70"/>
            <p:cNvSpPr>
              <a:spLocks noChangeShapeType="1"/>
            </p:cNvSpPr>
            <p:nvPr/>
          </p:nvSpPr>
          <p:spPr bwMode="auto">
            <a:xfrm>
              <a:off x="7000" y="12618"/>
              <a:ext cx="1" cy="224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599" name="Line 71"/>
            <p:cNvSpPr>
              <a:spLocks noChangeShapeType="1"/>
            </p:cNvSpPr>
            <p:nvPr/>
          </p:nvSpPr>
          <p:spPr bwMode="auto">
            <a:xfrm>
              <a:off x="7000" y="12633"/>
              <a:ext cx="381" cy="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600" name="Line 72"/>
            <p:cNvSpPr>
              <a:spLocks noChangeShapeType="1"/>
            </p:cNvSpPr>
            <p:nvPr/>
          </p:nvSpPr>
          <p:spPr bwMode="auto">
            <a:xfrm flipH="1">
              <a:off x="7300" y="13218"/>
              <a:ext cx="101" cy="44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601" name="Line 73"/>
            <p:cNvSpPr>
              <a:spLocks noChangeShapeType="1"/>
            </p:cNvSpPr>
            <p:nvPr/>
          </p:nvSpPr>
          <p:spPr bwMode="auto">
            <a:xfrm flipH="1">
              <a:off x="7285" y="14398"/>
              <a:ext cx="101" cy="44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602" name="Line 74"/>
            <p:cNvSpPr>
              <a:spLocks noChangeShapeType="1"/>
            </p:cNvSpPr>
            <p:nvPr/>
          </p:nvSpPr>
          <p:spPr bwMode="auto">
            <a:xfrm>
              <a:off x="7000" y="14828"/>
              <a:ext cx="311" cy="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603" name="Line 75"/>
            <p:cNvSpPr>
              <a:spLocks noChangeShapeType="1"/>
            </p:cNvSpPr>
            <p:nvPr/>
          </p:nvSpPr>
          <p:spPr bwMode="auto">
            <a:xfrm>
              <a:off x="7300" y="13058"/>
              <a:ext cx="121" cy="14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604" name="Line 76"/>
            <p:cNvSpPr>
              <a:spLocks noChangeShapeType="1"/>
            </p:cNvSpPr>
            <p:nvPr/>
          </p:nvSpPr>
          <p:spPr bwMode="auto">
            <a:xfrm>
              <a:off x="7300" y="13638"/>
              <a:ext cx="121" cy="14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0605" name="Line 77"/>
            <p:cNvSpPr>
              <a:spLocks noChangeShapeType="1"/>
            </p:cNvSpPr>
            <p:nvPr/>
          </p:nvSpPr>
          <p:spPr bwMode="auto">
            <a:xfrm>
              <a:off x="7280" y="14238"/>
              <a:ext cx="121" cy="141"/>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0606" name="Rectangle 78"/>
          <p:cNvSpPr>
            <a:spLocks noChangeArrowheads="1"/>
          </p:cNvSpPr>
          <p:nvPr/>
        </p:nvSpPr>
        <p:spPr bwMode="auto">
          <a:xfrm>
            <a:off x="5364163" y="5156200"/>
            <a:ext cx="189230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800" b="1">
                <a:latin typeface="Times New Roman" pitchFamily="18" charset="0"/>
                <a:ea typeface="宋体" pitchFamily="2" charset="-122"/>
              </a:rPr>
              <a:t>反射光栅</a:t>
            </a:r>
          </a:p>
          <a:p>
            <a:pPr algn="just">
              <a:buFontTx/>
              <a:buNone/>
            </a:pPr>
            <a:endParaRPr kumimoji="1" lang="zh-CN" altLang="en-US" sz="2000" b="1">
              <a:latin typeface="Times New Roman" pitchFamily="18" charset="0"/>
              <a:ea typeface="宋体" pitchFamily="2" charset="-122"/>
            </a:endParaRPr>
          </a:p>
        </p:txBody>
      </p:sp>
      <p:sp>
        <p:nvSpPr>
          <p:cNvPr id="150607" name="Line 79"/>
          <p:cNvSpPr>
            <a:spLocks noChangeShapeType="1"/>
          </p:cNvSpPr>
          <p:nvPr/>
        </p:nvSpPr>
        <p:spPr bwMode="auto">
          <a:xfrm flipV="1">
            <a:off x="6011863" y="2205038"/>
            <a:ext cx="719137" cy="504825"/>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608" name="Text Box 80"/>
          <p:cNvSpPr txBox="1">
            <a:spLocks noChangeArrowheads="1"/>
          </p:cNvSpPr>
          <p:nvPr/>
        </p:nvSpPr>
        <p:spPr bwMode="auto">
          <a:xfrm>
            <a:off x="6732588" y="2205038"/>
            <a:ext cx="1368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a:ea typeface="宋体" pitchFamily="2" charset="-122"/>
              </a:rPr>
              <a:t>金属面</a:t>
            </a:r>
          </a:p>
        </p:txBody>
      </p:sp>
      <p:sp>
        <p:nvSpPr>
          <p:cNvPr id="150609" name="Text Box 81"/>
          <p:cNvSpPr txBox="1">
            <a:spLocks noChangeArrowheads="1"/>
          </p:cNvSpPr>
          <p:nvPr/>
        </p:nvSpPr>
        <p:spPr bwMode="auto">
          <a:xfrm>
            <a:off x="2339975" y="5805488"/>
            <a:ext cx="3600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99"/>
                </a:solidFill>
                <a:ea typeface="宋体" pitchFamily="2" charset="-122"/>
              </a:rPr>
              <a:t>狭缝间距：微米量级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0533"/>
                                        </p:tgtEl>
                                        <p:attrNameLst>
                                          <p:attrName>style.visibility</p:attrName>
                                        </p:attrNameLst>
                                      </p:cBhvr>
                                      <p:to>
                                        <p:strVal val="visible"/>
                                      </p:to>
                                    </p:set>
                                    <p:animEffect transition="in" filter="blinds(horizontal)">
                                      <p:cBhvr>
                                        <p:cTn id="7" dur="500"/>
                                        <p:tgtEl>
                                          <p:spTgt spid="1505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0583"/>
                                        </p:tgtEl>
                                        <p:attrNameLst>
                                          <p:attrName>style.visibility</p:attrName>
                                        </p:attrNameLst>
                                      </p:cBhvr>
                                      <p:to>
                                        <p:strVal val="visible"/>
                                      </p:to>
                                    </p:set>
                                    <p:animEffect transition="in" filter="blinds(horizontal)">
                                      <p:cBhvr>
                                        <p:cTn id="12" dur="500"/>
                                        <p:tgtEl>
                                          <p:spTgt spid="15058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0584"/>
                                        </p:tgtEl>
                                        <p:attrNameLst>
                                          <p:attrName>style.visibility</p:attrName>
                                        </p:attrNameLst>
                                      </p:cBhvr>
                                      <p:to>
                                        <p:strVal val="visible"/>
                                      </p:to>
                                    </p:set>
                                    <p:animEffect transition="in" filter="blinds(horizontal)">
                                      <p:cBhvr>
                                        <p:cTn id="15" dur="500"/>
                                        <p:tgtEl>
                                          <p:spTgt spid="15058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50595"/>
                                        </p:tgtEl>
                                        <p:attrNameLst>
                                          <p:attrName>style.visibility</p:attrName>
                                        </p:attrNameLst>
                                      </p:cBhvr>
                                      <p:to>
                                        <p:strVal val="visible"/>
                                      </p:to>
                                    </p:set>
                                    <p:animEffect transition="in" filter="blinds(horizontal)">
                                      <p:cBhvr>
                                        <p:cTn id="20" dur="500"/>
                                        <p:tgtEl>
                                          <p:spTgt spid="15059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150585"/>
                                        </p:tgtEl>
                                        <p:attrNameLst>
                                          <p:attrName>style.visibility</p:attrName>
                                        </p:attrNameLst>
                                      </p:cBhvr>
                                      <p:to>
                                        <p:strVal val="visible"/>
                                      </p:to>
                                    </p:set>
                                    <p:animEffect transition="in" filter="wipe(right)">
                                      <p:cBhvr>
                                        <p:cTn id="25" dur="500"/>
                                        <p:tgtEl>
                                          <p:spTgt spid="150585"/>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50590"/>
                                        </p:tgtEl>
                                        <p:attrNameLst>
                                          <p:attrName>style.visibility</p:attrName>
                                        </p:attrNameLst>
                                      </p:cBhvr>
                                      <p:to>
                                        <p:strVal val="visible"/>
                                      </p:to>
                                    </p:set>
                                    <p:animEffect transition="in" filter="wipe(left)">
                                      <p:cBhvr>
                                        <p:cTn id="29" dur="500"/>
                                        <p:tgtEl>
                                          <p:spTgt spid="15059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50607"/>
                                        </p:tgtEl>
                                        <p:attrNameLst>
                                          <p:attrName>style.visibility</p:attrName>
                                        </p:attrNameLst>
                                      </p:cBhvr>
                                      <p:to>
                                        <p:strVal val="visible"/>
                                      </p:to>
                                    </p:set>
                                    <p:animEffect transition="in" filter="blinds(horizontal)">
                                      <p:cBhvr>
                                        <p:cTn id="34" dur="500"/>
                                        <p:tgtEl>
                                          <p:spTgt spid="150607"/>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0608"/>
                                        </p:tgtEl>
                                        <p:attrNameLst>
                                          <p:attrName>style.visibility</p:attrName>
                                        </p:attrNameLst>
                                      </p:cBhvr>
                                      <p:to>
                                        <p:strVal val="visible"/>
                                      </p:to>
                                    </p:set>
                                    <p:animEffect transition="in" filter="blinds(horizontal)">
                                      <p:cBhvr>
                                        <p:cTn id="37" dur="500"/>
                                        <p:tgtEl>
                                          <p:spTgt spid="1506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0606"/>
                                        </p:tgtEl>
                                        <p:attrNameLst>
                                          <p:attrName>style.visibility</p:attrName>
                                        </p:attrNameLst>
                                      </p:cBhvr>
                                      <p:to>
                                        <p:strVal val="visible"/>
                                      </p:to>
                                    </p:set>
                                    <p:animEffect transition="in" filter="blinds(horizontal)">
                                      <p:cBhvr>
                                        <p:cTn id="42" dur="500"/>
                                        <p:tgtEl>
                                          <p:spTgt spid="15060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50609">
                                            <p:txEl>
                                              <p:pRg st="0" end="0"/>
                                            </p:txEl>
                                          </p:spTgt>
                                        </p:tgtEl>
                                        <p:attrNameLst>
                                          <p:attrName>style.visibility</p:attrName>
                                        </p:attrNameLst>
                                      </p:cBhvr>
                                      <p:to>
                                        <p:strVal val="visible"/>
                                      </p:to>
                                    </p:set>
                                    <p:animEffect transition="in" filter="blinds(horizontal)">
                                      <p:cBhvr>
                                        <p:cTn id="47" dur="500"/>
                                        <p:tgtEl>
                                          <p:spTgt spid="15060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83" grpId="0" animBg="1"/>
      <p:bldP spid="150584" grpId="0"/>
      <p:bldP spid="150606" grpId="0"/>
      <p:bldP spid="150607" grpId="0" animBg="1"/>
      <p:bldP spid="15060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8" name="Picture 4" descr="200710261617168">
            <a:hlinkClick r:id="rId3" tooltip="Click to clo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050" y="1673225"/>
            <a:ext cx="4824413" cy="36306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9509" name="Object 5"/>
          <p:cNvGraphicFramePr>
            <a:graphicFrameLocks noChangeAspect="1"/>
          </p:cNvGraphicFramePr>
          <p:nvPr/>
        </p:nvGraphicFramePr>
        <p:xfrm>
          <a:off x="5564188" y="1673225"/>
          <a:ext cx="1184275" cy="728663"/>
        </p:xfrm>
        <a:graphic>
          <a:graphicData uri="http://schemas.openxmlformats.org/presentationml/2006/ole">
            <mc:AlternateContent xmlns:mc="http://schemas.openxmlformats.org/markup-compatibility/2006">
              <mc:Choice xmlns:v="urn:schemas-microsoft-com:vml" Requires="v">
                <p:oleObj spid="_x0000_s149600" name="Equation" r:id="rId5" imgW="330057" imgH="203112" progId="">
                  <p:embed/>
                </p:oleObj>
              </mc:Choice>
              <mc:Fallback>
                <p:oleObj name="Equation" r:id="rId5" imgW="330057" imgH="203112"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4188" y="1673225"/>
                        <a:ext cx="1184275"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527050" y="334816"/>
            <a:ext cx="1265090" cy="738664"/>
          </a:xfrm>
          <a:prstGeom prst="rect">
            <a:avLst/>
          </a:prstGeom>
        </p:spPr>
        <p:style>
          <a:lnRef idx="2">
            <a:schemeClr val="accent6"/>
          </a:lnRef>
          <a:fillRef idx="1">
            <a:schemeClr val="lt1"/>
          </a:fillRef>
          <a:effectRef idx="0">
            <a:schemeClr val="accent6"/>
          </a:effectRef>
          <a:fontRef idx="minor">
            <a:schemeClr val="dk1"/>
          </a:fontRef>
        </p:style>
        <p:txBody>
          <a:bodyPr wrap="none" lIns="91440" tIns="45720" rIns="91440" bIns="45720">
            <a:spAutoFit/>
          </a:bodyPr>
          <a:lstStyle/>
          <a:p>
            <a:pPr algn="ctr"/>
            <a:r>
              <a:rPr lang="zh-CN" altLang="en-US" sz="4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光栅</a:t>
            </a:r>
            <a:endParaRPr lang="zh-CN" altLang="en-US" sz="42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Text Box 3"/>
          <p:cNvSpPr txBox="1">
            <a:spLocks noChangeArrowheads="1"/>
          </p:cNvSpPr>
          <p:nvPr/>
        </p:nvSpPr>
        <p:spPr bwMode="auto">
          <a:xfrm>
            <a:off x="8101013" y="1771650"/>
            <a:ext cx="576262"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solidFill>
                  <a:srgbClr val="CC0000"/>
                </a:solidFill>
                <a:ea typeface="宋体" pitchFamily="2" charset="-122"/>
              </a:rPr>
              <a:t>细而亮的明条纹</a:t>
            </a:r>
          </a:p>
        </p:txBody>
      </p:sp>
    </p:spTree>
    <p:controls>
      <mc:AlternateContent xmlns:mc="http://schemas.openxmlformats.org/markup-compatibility/2006">
        <mc:Choice xmlns:v="urn:schemas-microsoft-com:vml" Requires="v">
          <p:control spid="151605" r:id="rId2" imgW="1828800" imgH="1828800"/>
        </mc:Choice>
        <mc:Fallback>
          <p:control r:id="rId2" imgW="1828800" imgH="1828800">
            <p:pic>
              <p:nvPicPr>
                <p:cNvPr id="2" name="ShockwaveFlash1"/>
                <p:cNvPicPr preferRelativeResize="0">
                  <a:picLocks noChangeArrowheads="1" noChangeShapeType="1"/>
                </p:cNvPicPr>
                <p:nvPr/>
              </p:nvPicPr>
              <p:blipFill>
                <a:blip r:embed="rId4"/>
                <a:srcRect/>
                <a:stretch>
                  <a:fillRect/>
                </a:stretch>
              </p:blipFill>
              <p:spPr bwMode="auto">
                <a:xfrm>
                  <a:off x="179388" y="620713"/>
                  <a:ext cx="7921625" cy="54721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1555"/>
                                        </p:tgtEl>
                                        <p:attrNameLst>
                                          <p:attrName>style.visibility</p:attrName>
                                        </p:attrNameLst>
                                      </p:cBhvr>
                                      <p:to>
                                        <p:strVal val="visible"/>
                                      </p:to>
                                    </p:set>
                                    <p:animEffect transition="in" filter="blinds(horizontal)">
                                      <p:cBhvr>
                                        <p:cTn id="7" dur="500"/>
                                        <p:tgtEl>
                                          <p:spTgt spid="151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755650" y="765175"/>
            <a:ext cx="73453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4000" b="1" dirty="0">
                <a:ea typeface="宋体" pitchFamily="2" charset="-122"/>
              </a:rPr>
              <a:t>如何解释光栅衍射的实验现象</a:t>
            </a:r>
            <a:r>
              <a:rPr lang="zh-CN" altLang="en-US" sz="2800" b="1" dirty="0">
                <a:ea typeface="宋体" pitchFamily="2" charset="-122"/>
              </a:rPr>
              <a:t>？</a:t>
            </a:r>
          </a:p>
        </p:txBody>
      </p:sp>
      <p:sp>
        <p:nvSpPr>
          <p:cNvPr id="153603" name="Text Box 3"/>
          <p:cNvSpPr txBox="1">
            <a:spLocks noChangeArrowheads="1"/>
          </p:cNvSpPr>
          <p:nvPr/>
        </p:nvSpPr>
        <p:spPr bwMode="auto">
          <a:xfrm>
            <a:off x="539750" y="2205038"/>
            <a:ext cx="18002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ea typeface="宋体" pitchFamily="2" charset="-122"/>
              </a:rPr>
              <a:t>回顾：</a:t>
            </a:r>
          </a:p>
        </p:txBody>
      </p:sp>
      <p:sp>
        <p:nvSpPr>
          <p:cNvPr id="153604" name="Text Box 4"/>
          <p:cNvSpPr txBox="1">
            <a:spLocks noChangeArrowheads="1"/>
          </p:cNvSpPr>
          <p:nvPr/>
        </p:nvSpPr>
        <p:spPr bwMode="auto">
          <a:xfrm>
            <a:off x="2484438" y="3284538"/>
            <a:ext cx="53292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solidFill>
                  <a:srgbClr val="000099"/>
                </a:solidFill>
                <a:ea typeface="宋体" pitchFamily="2" charset="-122"/>
              </a:rPr>
              <a:t>夫琅和费单缝衍射</a:t>
            </a:r>
          </a:p>
        </p:txBody>
      </p:sp>
      <p:sp>
        <p:nvSpPr>
          <p:cNvPr id="153605" name="Text Box 5"/>
          <p:cNvSpPr txBox="1">
            <a:spLocks noChangeArrowheads="1"/>
          </p:cNvSpPr>
          <p:nvPr/>
        </p:nvSpPr>
        <p:spPr bwMode="auto">
          <a:xfrm>
            <a:off x="2411413" y="2276475"/>
            <a:ext cx="53292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solidFill>
                  <a:srgbClr val="000099"/>
                </a:solidFill>
                <a:ea typeface="宋体" pitchFamily="2" charset="-122"/>
              </a:rPr>
              <a:t>双缝干涉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blinds(horizontal)">
                                      <p:cBhvr>
                                        <p:cTn id="7" dur="500"/>
                                        <p:tgtEl>
                                          <p:spTgt spid="1536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05"/>
                                        </p:tgtEl>
                                        <p:attrNameLst>
                                          <p:attrName>style.visibility</p:attrName>
                                        </p:attrNameLst>
                                      </p:cBhvr>
                                      <p:to>
                                        <p:strVal val="visible"/>
                                      </p:to>
                                    </p:set>
                                    <p:animEffect transition="in" filter="blinds(horizontal)">
                                      <p:cBhvr>
                                        <p:cTn id="12" dur="500"/>
                                        <p:tgtEl>
                                          <p:spTgt spid="1536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604"/>
                                        </p:tgtEl>
                                        <p:attrNameLst>
                                          <p:attrName>style.visibility</p:attrName>
                                        </p:attrNameLst>
                                      </p:cBhvr>
                                      <p:to>
                                        <p:strVal val="visible"/>
                                      </p:to>
                                    </p:set>
                                    <p:animEffect transition="in" filter="blinds(horizontal)">
                                      <p:cBhvr>
                                        <p:cTn id="17" dur="500"/>
                                        <p:tgtEl>
                                          <p:spTgt spid="153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p:bldP spid="153604" grpId="0"/>
      <p:bldP spid="15360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6147" name="Text Box 3"/>
          <p:cNvSpPr txBox="1">
            <a:spLocks noChangeArrowheads="1"/>
          </p:cNvSpPr>
          <p:nvPr/>
        </p:nvSpPr>
        <p:spPr bwMode="auto">
          <a:xfrm>
            <a:off x="412750" y="452438"/>
            <a:ext cx="83947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r>
              <a:rPr lang="zh-CN" altLang="en-US" sz="2400" b="1" dirty="0">
                <a:solidFill>
                  <a:srgbClr val="000000"/>
                </a:solidFill>
                <a:ea typeface="宋体" pitchFamily="2" charset="-122"/>
              </a:rPr>
              <a:t>　　图</a:t>
            </a:r>
            <a:r>
              <a:rPr lang="en-US" altLang="zh-CN" sz="2400" b="1" dirty="0">
                <a:solidFill>
                  <a:srgbClr val="000000"/>
                </a:solidFill>
                <a:ea typeface="宋体" pitchFamily="2" charset="-122"/>
              </a:rPr>
              <a:t>30-2a</a:t>
            </a:r>
            <a:r>
              <a:rPr lang="zh-CN" altLang="en-US" sz="2400" b="1" dirty="0">
                <a:solidFill>
                  <a:srgbClr val="000000"/>
                </a:solidFill>
                <a:ea typeface="宋体" pitchFamily="2" charset="-122"/>
              </a:rPr>
              <a:t>是使用相干点光源激光照射一枚硬币时，所产生的影子照片。中间亮点清楚的出现在影子的中央。同时，还要注意影子外面亮暗相间的条纹。点光源照射任何锋利物体的周围时都会产生衍射现象，如图</a:t>
            </a:r>
            <a:r>
              <a:rPr lang="en-US" altLang="zh-CN" sz="2400" b="1" dirty="0">
                <a:solidFill>
                  <a:srgbClr val="000000"/>
                </a:solidFill>
                <a:ea typeface="宋体" pitchFamily="2" charset="-122"/>
              </a:rPr>
              <a:t>30-2b</a:t>
            </a:r>
            <a:r>
              <a:rPr lang="zh-CN" altLang="en-US" sz="2400" b="1" dirty="0">
                <a:solidFill>
                  <a:srgbClr val="000000"/>
                </a:solidFill>
                <a:ea typeface="宋体" pitchFamily="2" charset="-122"/>
              </a:rPr>
              <a:t>和</a:t>
            </a:r>
            <a:r>
              <a:rPr lang="en-US" altLang="zh-CN" sz="2400" b="1" dirty="0">
                <a:solidFill>
                  <a:srgbClr val="000000"/>
                </a:solidFill>
                <a:ea typeface="宋体" pitchFamily="2" charset="-122"/>
              </a:rPr>
              <a:t>c</a:t>
            </a:r>
            <a:r>
              <a:rPr lang="zh-CN" altLang="en-US" sz="2400" b="1" dirty="0">
                <a:solidFill>
                  <a:srgbClr val="000000"/>
                </a:solidFill>
                <a:ea typeface="宋体" pitchFamily="2" charset="-122"/>
              </a:rPr>
              <a:t>。</a:t>
            </a:r>
          </a:p>
        </p:txBody>
      </p:sp>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6850" y="2360613"/>
            <a:ext cx="6081713"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 Box 7"/>
          <p:cNvSpPr txBox="1">
            <a:spLocks noChangeArrowheads="1"/>
          </p:cNvSpPr>
          <p:nvPr/>
        </p:nvSpPr>
        <p:spPr bwMode="auto">
          <a:xfrm>
            <a:off x="146050" y="5338763"/>
            <a:ext cx="8851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r>
              <a:rPr lang="zh-CN" altLang="en-US" sz="2000" b="1" dirty="0">
                <a:solidFill>
                  <a:srgbClr val="000000"/>
                </a:solidFill>
                <a:ea typeface="宋体" pitchFamily="2" charset="-122"/>
              </a:rPr>
              <a:t>图</a:t>
            </a:r>
            <a:r>
              <a:rPr lang="en-US" altLang="zh-CN" sz="2000" b="1" dirty="0">
                <a:solidFill>
                  <a:srgbClr val="000000"/>
                </a:solidFill>
                <a:ea typeface="宋体" pitchFamily="2" charset="-122"/>
              </a:rPr>
              <a:t>30-2 </a:t>
            </a:r>
            <a:r>
              <a:rPr lang="zh-CN" altLang="en-US" sz="2000" b="1" dirty="0">
                <a:solidFill>
                  <a:srgbClr val="000000"/>
                </a:solidFill>
                <a:ea typeface="宋体" pitchFamily="2" charset="-122"/>
              </a:rPr>
              <a:t>衍射图 </a:t>
            </a:r>
            <a:r>
              <a:rPr lang="en-US" altLang="zh-CN" sz="2000" b="1" dirty="0">
                <a:solidFill>
                  <a:srgbClr val="000000"/>
                </a:solidFill>
                <a:ea typeface="宋体" pitchFamily="2" charset="-122"/>
              </a:rPr>
              <a:t>(a)</a:t>
            </a:r>
            <a:r>
              <a:rPr lang="zh-CN" altLang="en-US" sz="2000" b="1" dirty="0">
                <a:solidFill>
                  <a:srgbClr val="000000"/>
                </a:solidFill>
                <a:ea typeface="宋体" pitchFamily="2" charset="-122"/>
              </a:rPr>
              <a:t>一个硬币</a:t>
            </a:r>
            <a:r>
              <a:rPr lang="en-US" altLang="zh-CN" sz="2000" b="1" dirty="0">
                <a:solidFill>
                  <a:srgbClr val="000000"/>
                </a:solidFill>
                <a:ea typeface="宋体" pitchFamily="2" charset="-122"/>
              </a:rPr>
              <a:t>(b)</a:t>
            </a:r>
            <a:r>
              <a:rPr lang="zh-CN" altLang="en-US" sz="2000" b="1" dirty="0">
                <a:solidFill>
                  <a:srgbClr val="000000"/>
                </a:solidFill>
                <a:ea typeface="宋体" pitchFamily="2" charset="-122"/>
              </a:rPr>
              <a:t>刀片</a:t>
            </a:r>
            <a:r>
              <a:rPr lang="en-US" altLang="zh-CN" sz="2000" b="1" dirty="0">
                <a:solidFill>
                  <a:srgbClr val="000000"/>
                </a:solidFill>
                <a:ea typeface="宋体" pitchFamily="2" charset="-122"/>
              </a:rPr>
              <a:t>(c)</a:t>
            </a:r>
            <a:r>
              <a:rPr lang="zh-CN" altLang="en-US" sz="2000" b="1" dirty="0">
                <a:solidFill>
                  <a:srgbClr val="000000"/>
                </a:solidFill>
                <a:ea typeface="宋体" pitchFamily="2" charset="-122"/>
              </a:rPr>
              <a:t>单缝 每个都是相干点光源单色光（激光）</a:t>
            </a:r>
          </a:p>
        </p:txBody>
      </p:sp>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5818" r="11090"/>
          <a:stretch>
            <a:fillRect/>
          </a:stretch>
        </p:blipFill>
        <p:spPr bwMode="auto">
          <a:xfrm>
            <a:off x="250825" y="3429000"/>
            <a:ext cx="6481763" cy="266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627" name="Text Box 3"/>
          <p:cNvSpPr txBox="1">
            <a:spLocks noChangeArrowheads="1"/>
          </p:cNvSpPr>
          <p:nvPr/>
        </p:nvSpPr>
        <p:spPr bwMode="auto">
          <a:xfrm>
            <a:off x="6732588" y="476250"/>
            <a:ext cx="24114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99"/>
                </a:solidFill>
                <a:ea typeface="宋体" pitchFamily="2" charset="-122"/>
              </a:rPr>
              <a:t>理想双缝干涉</a:t>
            </a:r>
          </a:p>
        </p:txBody>
      </p:sp>
      <p:sp>
        <p:nvSpPr>
          <p:cNvPr id="154628" name="Text Box 4"/>
          <p:cNvSpPr txBox="1">
            <a:spLocks noChangeArrowheads="1"/>
          </p:cNvSpPr>
          <p:nvPr/>
        </p:nvSpPr>
        <p:spPr bwMode="auto">
          <a:xfrm>
            <a:off x="7235825" y="1196975"/>
            <a:ext cx="1584325"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FF0000"/>
                </a:solidFill>
                <a:ea typeface="宋体" pitchFamily="2" charset="-122"/>
              </a:rPr>
              <a:t>等光强</a:t>
            </a:r>
          </a:p>
          <a:p>
            <a:pPr>
              <a:spcBef>
                <a:spcPct val="50000"/>
              </a:spcBef>
              <a:buFontTx/>
              <a:buNone/>
            </a:pPr>
            <a:r>
              <a:rPr lang="zh-CN" altLang="en-US" sz="2800" b="1">
                <a:solidFill>
                  <a:srgbClr val="FF0000"/>
                </a:solidFill>
                <a:ea typeface="宋体" pitchFamily="2" charset="-122"/>
              </a:rPr>
              <a:t>等间隔</a:t>
            </a:r>
          </a:p>
        </p:txBody>
      </p:sp>
      <p:grpSp>
        <p:nvGrpSpPr>
          <p:cNvPr id="154629" name="Group 5"/>
          <p:cNvGrpSpPr>
            <a:grpSpLocks/>
          </p:cNvGrpSpPr>
          <p:nvPr/>
        </p:nvGrpSpPr>
        <p:grpSpPr bwMode="auto">
          <a:xfrm>
            <a:off x="179388" y="333375"/>
            <a:ext cx="6769100" cy="2832100"/>
            <a:chOff x="204" y="210"/>
            <a:chExt cx="4264" cy="1784"/>
          </a:xfrm>
        </p:grpSpPr>
        <p:pic>
          <p:nvPicPr>
            <p:cNvPr id="1546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l="3091" r="2068" b="20390"/>
            <a:stretch>
              <a:fillRect/>
            </a:stretch>
          </p:blipFill>
          <p:spPr bwMode="auto">
            <a:xfrm>
              <a:off x="204" y="210"/>
              <a:ext cx="4173" cy="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631" name="Line 7"/>
            <p:cNvSpPr>
              <a:spLocks noChangeShapeType="1"/>
            </p:cNvSpPr>
            <p:nvPr/>
          </p:nvSpPr>
          <p:spPr bwMode="auto">
            <a:xfrm>
              <a:off x="2699" y="1888"/>
              <a:ext cx="63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32" name="Text Box 8"/>
            <p:cNvSpPr txBox="1">
              <a:spLocks noChangeArrowheads="1"/>
            </p:cNvSpPr>
            <p:nvPr/>
          </p:nvSpPr>
          <p:spPr bwMode="auto">
            <a:xfrm>
              <a:off x="3379" y="1706"/>
              <a:ext cx="10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ea typeface="宋体" pitchFamily="2" charset="-122"/>
                </a:rPr>
                <a:t>光程差</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5798" r="8107"/>
          <a:stretch>
            <a:fillRect/>
          </a:stretch>
        </p:blipFill>
        <p:spPr bwMode="auto">
          <a:xfrm>
            <a:off x="971550" y="2997200"/>
            <a:ext cx="5113338"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651" name="Group 3"/>
          <p:cNvGrpSpPr>
            <a:grpSpLocks/>
          </p:cNvGrpSpPr>
          <p:nvPr/>
        </p:nvGrpSpPr>
        <p:grpSpPr bwMode="auto">
          <a:xfrm>
            <a:off x="611188" y="549275"/>
            <a:ext cx="6680200" cy="2455863"/>
            <a:chOff x="432" y="1824"/>
            <a:chExt cx="5018" cy="1824"/>
          </a:xfrm>
        </p:grpSpPr>
        <p:graphicFrame>
          <p:nvGraphicFramePr>
            <p:cNvPr id="155652" name="Object 4"/>
            <p:cNvGraphicFramePr>
              <a:graphicFrameLocks noChangeAspect="1"/>
            </p:cNvGraphicFramePr>
            <p:nvPr/>
          </p:nvGraphicFramePr>
          <p:xfrm>
            <a:off x="4944" y="3120"/>
            <a:ext cx="506" cy="325"/>
          </p:xfrm>
          <a:graphic>
            <a:graphicData uri="http://schemas.openxmlformats.org/presentationml/2006/ole">
              <mc:AlternateContent xmlns:mc="http://schemas.openxmlformats.org/markup-compatibility/2006">
                <mc:Choice xmlns:v="urn:schemas-microsoft-com:vml" Requires="v">
                  <p:oleObj spid="_x0000_s156459" name="Equation" r:id="rId4" imgW="329914" imgH="177646" progId="Equation.3">
                    <p:embed/>
                  </p:oleObj>
                </mc:Choice>
                <mc:Fallback>
                  <p:oleObj name="Equation" r:id="rId4" imgW="329914" imgH="177646" progId="Equation.3">
                    <p:embed/>
                    <p:pic>
                      <p:nvPicPr>
                        <p:cNvPr id="0" name="Picture 3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4" y="3120"/>
                          <a:ext cx="506"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653" name="Line 5"/>
            <p:cNvSpPr>
              <a:spLocks noChangeShapeType="1"/>
            </p:cNvSpPr>
            <p:nvPr/>
          </p:nvSpPr>
          <p:spPr bwMode="auto">
            <a:xfrm flipV="1">
              <a:off x="2640" y="1824"/>
              <a:ext cx="0" cy="1296"/>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5654" name="Group 6"/>
            <p:cNvGrpSpPr>
              <a:grpSpLocks/>
            </p:cNvGrpSpPr>
            <p:nvPr/>
          </p:nvGrpSpPr>
          <p:grpSpPr bwMode="auto">
            <a:xfrm>
              <a:off x="720" y="2976"/>
              <a:ext cx="3888" cy="144"/>
              <a:chOff x="864" y="1632"/>
              <a:chExt cx="3888" cy="96"/>
            </a:xfrm>
          </p:grpSpPr>
          <p:sp>
            <p:nvSpPr>
              <p:cNvPr id="155655" name="Line 7"/>
              <p:cNvSpPr>
                <a:spLocks noChangeShapeType="1"/>
              </p:cNvSpPr>
              <p:nvPr/>
            </p:nvSpPr>
            <p:spPr bwMode="auto">
              <a:xfrm>
                <a:off x="3408"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56" name="Line 8"/>
              <p:cNvSpPr>
                <a:spLocks noChangeShapeType="1"/>
              </p:cNvSpPr>
              <p:nvPr/>
            </p:nvSpPr>
            <p:spPr bwMode="auto">
              <a:xfrm>
                <a:off x="4080"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57" name="Line 9"/>
              <p:cNvSpPr>
                <a:spLocks noChangeShapeType="1"/>
              </p:cNvSpPr>
              <p:nvPr/>
            </p:nvSpPr>
            <p:spPr bwMode="auto">
              <a:xfrm>
                <a:off x="4752"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58" name="Line 10"/>
              <p:cNvSpPr>
                <a:spLocks noChangeShapeType="1"/>
              </p:cNvSpPr>
              <p:nvPr/>
            </p:nvSpPr>
            <p:spPr bwMode="auto">
              <a:xfrm>
                <a:off x="2174"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59" name="Line 11"/>
              <p:cNvSpPr>
                <a:spLocks noChangeShapeType="1"/>
              </p:cNvSpPr>
              <p:nvPr/>
            </p:nvSpPr>
            <p:spPr bwMode="auto">
              <a:xfrm>
                <a:off x="1488"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0" name="Line 12"/>
              <p:cNvSpPr>
                <a:spLocks noChangeShapeType="1"/>
              </p:cNvSpPr>
              <p:nvPr/>
            </p:nvSpPr>
            <p:spPr bwMode="auto">
              <a:xfrm>
                <a:off x="864" y="163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5661" name="Freeform 13"/>
            <p:cNvSpPr>
              <a:spLocks/>
            </p:cNvSpPr>
            <p:nvPr/>
          </p:nvSpPr>
          <p:spPr bwMode="auto">
            <a:xfrm>
              <a:off x="2028" y="2112"/>
              <a:ext cx="1230" cy="1014"/>
            </a:xfrm>
            <a:custGeom>
              <a:avLst/>
              <a:gdLst>
                <a:gd name="T0" fmla="*/ 0 w 1230"/>
                <a:gd name="T1" fmla="*/ 1014 h 1014"/>
                <a:gd name="T2" fmla="*/ 192 w 1230"/>
                <a:gd name="T3" fmla="*/ 819 h 1014"/>
                <a:gd name="T4" fmla="*/ 605 w 1230"/>
                <a:gd name="T5" fmla="*/ 0 h 1014"/>
                <a:gd name="T6" fmla="*/ 1046 w 1230"/>
                <a:gd name="T7" fmla="*/ 819 h 1014"/>
                <a:gd name="T8" fmla="*/ 1230 w 1230"/>
                <a:gd name="T9" fmla="*/ 1008 h 1014"/>
              </a:gdLst>
              <a:ahLst/>
              <a:cxnLst>
                <a:cxn ang="0">
                  <a:pos x="T0" y="T1"/>
                </a:cxn>
                <a:cxn ang="0">
                  <a:pos x="T2" y="T3"/>
                </a:cxn>
                <a:cxn ang="0">
                  <a:pos x="T4" y="T5"/>
                </a:cxn>
                <a:cxn ang="0">
                  <a:pos x="T6" y="T7"/>
                </a:cxn>
                <a:cxn ang="0">
                  <a:pos x="T8" y="T9"/>
                </a:cxn>
              </a:cxnLst>
              <a:rect l="0" t="0" r="r" b="b"/>
              <a:pathLst>
                <a:path w="1230" h="1014">
                  <a:moveTo>
                    <a:pt x="0" y="1014"/>
                  </a:moveTo>
                  <a:cubicBezTo>
                    <a:pt x="31" y="982"/>
                    <a:pt x="91" y="988"/>
                    <a:pt x="192" y="819"/>
                  </a:cubicBezTo>
                  <a:cubicBezTo>
                    <a:pt x="293" y="650"/>
                    <a:pt x="463" y="0"/>
                    <a:pt x="605" y="0"/>
                  </a:cubicBezTo>
                  <a:cubicBezTo>
                    <a:pt x="747" y="0"/>
                    <a:pt x="942" y="651"/>
                    <a:pt x="1046" y="819"/>
                  </a:cubicBezTo>
                  <a:cubicBezTo>
                    <a:pt x="1150" y="987"/>
                    <a:pt x="1192" y="969"/>
                    <a:pt x="1230" y="100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5662" name="Object 14"/>
            <p:cNvGraphicFramePr>
              <a:graphicFrameLocks noChangeAspect="1"/>
            </p:cNvGraphicFramePr>
            <p:nvPr/>
          </p:nvGraphicFramePr>
          <p:xfrm>
            <a:off x="2688" y="1824"/>
            <a:ext cx="332" cy="336"/>
          </p:xfrm>
          <a:graphic>
            <a:graphicData uri="http://schemas.openxmlformats.org/presentationml/2006/ole">
              <mc:AlternateContent xmlns:mc="http://schemas.openxmlformats.org/markup-compatibility/2006">
                <mc:Choice xmlns:v="urn:schemas-microsoft-com:vml" Requires="v">
                  <p:oleObj spid="_x0000_s156460" name="公式" r:id="rId6" imgW="165028" imgH="228501" progId="Equation.3">
                    <p:embed/>
                  </p:oleObj>
                </mc:Choice>
                <mc:Fallback>
                  <p:oleObj name="公式" r:id="rId6" imgW="165028" imgH="228501" progId="Equation.3">
                    <p:embed/>
                    <p:pic>
                      <p:nvPicPr>
                        <p:cNvPr id="0" name="Picture 3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8" y="1824"/>
                          <a:ext cx="332"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663" name="Line 15"/>
            <p:cNvSpPr>
              <a:spLocks noChangeShapeType="1"/>
            </p:cNvSpPr>
            <p:nvPr/>
          </p:nvSpPr>
          <p:spPr bwMode="auto">
            <a:xfrm>
              <a:off x="432" y="3120"/>
              <a:ext cx="4800"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5664" name="Object 16"/>
            <p:cNvGraphicFramePr>
              <a:graphicFrameLocks noChangeAspect="1"/>
            </p:cNvGraphicFramePr>
            <p:nvPr/>
          </p:nvGraphicFramePr>
          <p:xfrm>
            <a:off x="2544" y="3216"/>
            <a:ext cx="208" cy="240"/>
          </p:xfrm>
          <a:graphic>
            <a:graphicData uri="http://schemas.openxmlformats.org/presentationml/2006/ole">
              <mc:AlternateContent xmlns:mc="http://schemas.openxmlformats.org/markup-compatibility/2006">
                <mc:Choice xmlns:v="urn:schemas-microsoft-com:vml" Requires="v">
                  <p:oleObj spid="_x0000_s156461" name="Equation" r:id="rId8" imgW="164957" imgH="190335" progId="Equation.3">
                    <p:embed/>
                  </p:oleObj>
                </mc:Choice>
                <mc:Fallback>
                  <p:oleObj name="Equation" r:id="rId8" imgW="164957" imgH="190335" progId="Equation.3">
                    <p:embed/>
                    <p:pic>
                      <p:nvPicPr>
                        <p:cNvPr id="0" name="Picture 3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4" y="3216"/>
                          <a:ext cx="20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665" name="Freeform 17"/>
            <p:cNvSpPr>
              <a:spLocks/>
            </p:cNvSpPr>
            <p:nvPr/>
          </p:nvSpPr>
          <p:spPr bwMode="auto">
            <a:xfrm>
              <a:off x="3264" y="2967"/>
              <a:ext cx="1452" cy="161"/>
            </a:xfrm>
            <a:custGeom>
              <a:avLst/>
              <a:gdLst>
                <a:gd name="T0" fmla="*/ 0 w 1452"/>
                <a:gd name="T1" fmla="*/ 145 h 161"/>
                <a:gd name="T2" fmla="*/ 288 w 1452"/>
                <a:gd name="T3" fmla="*/ 1 h 161"/>
                <a:gd name="T4" fmla="*/ 689 w 1452"/>
                <a:gd name="T5" fmla="*/ 153 h 161"/>
                <a:gd name="T6" fmla="*/ 986 w 1452"/>
                <a:gd name="T7" fmla="*/ 44 h 161"/>
                <a:gd name="T8" fmla="*/ 1344 w 1452"/>
                <a:gd name="T9" fmla="*/ 145 h 161"/>
                <a:gd name="T10" fmla="*/ 1452 w 1452"/>
                <a:gd name="T11" fmla="*/ 141 h 161"/>
              </a:gdLst>
              <a:ahLst/>
              <a:cxnLst>
                <a:cxn ang="0">
                  <a:pos x="T0" y="T1"/>
                </a:cxn>
                <a:cxn ang="0">
                  <a:pos x="T2" y="T3"/>
                </a:cxn>
                <a:cxn ang="0">
                  <a:pos x="T4" y="T5"/>
                </a:cxn>
                <a:cxn ang="0">
                  <a:pos x="T6" y="T7"/>
                </a:cxn>
                <a:cxn ang="0">
                  <a:pos x="T8" y="T9"/>
                </a:cxn>
                <a:cxn ang="0">
                  <a:pos x="T10" y="T11"/>
                </a:cxn>
              </a:cxnLst>
              <a:rect l="0" t="0" r="r" b="b"/>
              <a:pathLst>
                <a:path w="1452" h="161">
                  <a:moveTo>
                    <a:pt x="0" y="145"/>
                  </a:moveTo>
                  <a:cubicBezTo>
                    <a:pt x="88" y="73"/>
                    <a:pt x="173" y="0"/>
                    <a:pt x="288" y="1"/>
                  </a:cubicBezTo>
                  <a:cubicBezTo>
                    <a:pt x="403" y="2"/>
                    <a:pt x="573" y="146"/>
                    <a:pt x="689" y="153"/>
                  </a:cubicBezTo>
                  <a:cubicBezTo>
                    <a:pt x="805" y="160"/>
                    <a:pt x="877" y="45"/>
                    <a:pt x="986" y="44"/>
                  </a:cubicBezTo>
                  <a:cubicBezTo>
                    <a:pt x="1095" y="43"/>
                    <a:pt x="1266" y="129"/>
                    <a:pt x="1344" y="145"/>
                  </a:cubicBezTo>
                  <a:cubicBezTo>
                    <a:pt x="1422" y="161"/>
                    <a:pt x="1430" y="142"/>
                    <a:pt x="1452" y="141"/>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5666" name="Freeform 18"/>
            <p:cNvSpPr>
              <a:spLocks/>
            </p:cNvSpPr>
            <p:nvPr/>
          </p:nvSpPr>
          <p:spPr bwMode="auto">
            <a:xfrm>
              <a:off x="576" y="2961"/>
              <a:ext cx="1446" cy="170"/>
            </a:xfrm>
            <a:custGeom>
              <a:avLst/>
              <a:gdLst>
                <a:gd name="T0" fmla="*/ 1446 w 1446"/>
                <a:gd name="T1" fmla="*/ 159 h 170"/>
                <a:gd name="T2" fmla="*/ 1154 w 1446"/>
                <a:gd name="T3" fmla="*/ 0 h 170"/>
                <a:gd name="T4" fmla="*/ 765 w 1446"/>
                <a:gd name="T5" fmla="*/ 159 h 170"/>
                <a:gd name="T6" fmla="*/ 477 w 1446"/>
                <a:gd name="T7" fmla="*/ 40 h 170"/>
                <a:gd name="T8" fmla="*/ 132 w 1446"/>
                <a:gd name="T9" fmla="*/ 153 h 170"/>
                <a:gd name="T10" fmla="*/ 0 w 1446"/>
                <a:gd name="T11" fmla="*/ 140 h 170"/>
              </a:gdLst>
              <a:ahLst/>
              <a:cxnLst>
                <a:cxn ang="0">
                  <a:pos x="T0" y="T1"/>
                </a:cxn>
                <a:cxn ang="0">
                  <a:pos x="T2" y="T3"/>
                </a:cxn>
                <a:cxn ang="0">
                  <a:pos x="T4" y="T5"/>
                </a:cxn>
                <a:cxn ang="0">
                  <a:pos x="T6" y="T7"/>
                </a:cxn>
                <a:cxn ang="0">
                  <a:pos x="T8" y="T9"/>
                </a:cxn>
                <a:cxn ang="0">
                  <a:pos x="T10" y="T11"/>
                </a:cxn>
              </a:cxnLst>
              <a:rect l="0" t="0" r="r" b="b"/>
              <a:pathLst>
                <a:path w="1446" h="170">
                  <a:moveTo>
                    <a:pt x="1446" y="159"/>
                  </a:moveTo>
                  <a:cubicBezTo>
                    <a:pt x="1397" y="131"/>
                    <a:pt x="1267" y="0"/>
                    <a:pt x="1154" y="0"/>
                  </a:cubicBezTo>
                  <a:cubicBezTo>
                    <a:pt x="1041" y="0"/>
                    <a:pt x="878" y="152"/>
                    <a:pt x="765" y="159"/>
                  </a:cubicBezTo>
                  <a:cubicBezTo>
                    <a:pt x="652" y="166"/>
                    <a:pt x="582" y="41"/>
                    <a:pt x="477" y="40"/>
                  </a:cubicBezTo>
                  <a:cubicBezTo>
                    <a:pt x="372" y="39"/>
                    <a:pt x="211" y="136"/>
                    <a:pt x="132" y="153"/>
                  </a:cubicBezTo>
                  <a:cubicBezTo>
                    <a:pt x="53" y="170"/>
                    <a:pt x="27" y="143"/>
                    <a:pt x="0" y="140"/>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55667" name="Object 19"/>
            <p:cNvGraphicFramePr>
              <a:graphicFrameLocks noChangeAspect="1"/>
            </p:cNvGraphicFramePr>
            <p:nvPr/>
          </p:nvGraphicFramePr>
          <p:xfrm>
            <a:off x="3115" y="3120"/>
            <a:ext cx="245" cy="528"/>
          </p:xfrm>
          <a:graphic>
            <a:graphicData uri="http://schemas.openxmlformats.org/presentationml/2006/ole">
              <mc:AlternateContent xmlns:mc="http://schemas.openxmlformats.org/markup-compatibility/2006">
                <mc:Choice xmlns:v="urn:schemas-microsoft-com:vml" Requires="v">
                  <p:oleObj spid="_x0000_s156462" name="Equation" r:id="rId10" imgW="215806" imgH="609336" progId="">
                    <p:embed/>
                  </p:oleObj>
                </mc:Choice>
                <mc:Fallback>
                  <p:oleObj name="Equation" r:id="rId10" imgW="215806" imgH="609336" progId="">
                    <p:embed/>
                    <p:pic>
                      <p:nvPicPr>
                        <p:cNvPr id="0" name="Picture 3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15" y="3120"/>
                          <a:ext cx="245"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668" name="Object 20"/>
            <p:cNvGraphicFramePr>
              <a:graphicFrameLocks noChangeAspect="1"/>
            </p:cNvGraphicFramePr>
            <p:nvPr/>
          </p:nvGraphicFramePr>
          <p:xfrm>
            <a:off x="3648" y="3120"/>
            <a:ext cx="434" cy="528"/>
          </p:xfrm>
          <a:graphic>
            <a:graphicData uri="http://schemas.openxmlformats.org/presentationml/2006/ole">
              <mc:AlternateContent xmlns:mc="http://schemas.openxmlformats.org/markup-compatibility/2006">
                <mc:Choice xmlns:v="urn:schemas-microsoft-com:vml" Requires="v">
                  <p:oleObj spid="_x0000_s156463" name="公式" r:id="rId12" imgW="380835" imgH="609336" progId="Equation.3">
                    <p:embed/>
                  </p:oleObj>
                </mc:Choice>
                <mc:Fallback>
                  <p:oleObj name="公式" r:id="rId12" imgW="380835" imgH="609336" progId="Equation.3">
                    <p:embed/>
                    <p:pic>
                      <p:nvPicPr>
                        <p:cNvPr id="0" name="Picture 3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8" y="3120"/>
                          <a:ext cx="434"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669" name="Object 21"/>
            <p:cNvGraphicFramePr>
              <a:graphicFrameLocks noChangeAspect="1"/>
            </p:cNvGraphicFramePr>
            <p:nvPr/>
          </p:nvGraphicFramePr>
          <p:xfrm>
            <a:off x="4368" y="3120"/>
            <a:ext cx="404" cy="528"/>
          </p:xfrm>
          <a:graphic>
            <a:graphicData uri="http://schemas.openxmlformats.org/presentationml/2006/ole">
              <mc:AlternateContent xmlns:mc="http://schemas.openxmlformats.org/markup-compatibility/2006">
                <mc:Choice xmlns:v="urn:schemas-microsoft-com:vml" Requires="v">
                  <p:oleObj spid="_x0000_s156464" name="公式" r:id="rId14" imgW="355446" imgH="609336" progId="Equation.3">
                    <p:embed/>
                  </p:oleObj>
                </mc:Choice>
                <mc:Fallback>
                  <p:oleObj name="公式" r:id="rId14" imgW="355446" imgH="609336" progId="Equation.3">
                    <p:embed/>
                    <p:pic>
                      <p:nvPicPr>
                        <p:cNvPr id="0" name="Picture 35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68" y="3120"/>
                          <a:ext cx="404"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670" name="Object 22"/>
            <p:cNvGraphicFramePr>
              <a:graphicFrameLocks noChangeAspect="1"/>
            </p:cNvGraphicFramePr>
            <p:nvPr/>
          </p:nvGraphicFramePr>
          <p:xfrm>
            <a:off x="1776" y="3120"/>
            <a:ext cx="352" cy="528"/>
          </p:xfrm>
          <a:graphic>
            <a:graphicData uri="http://schemas.openxmlformats.org/presentationml/2006/ole">
              <mc:AlternateContent xmlns:mc="http://schemas.openxmlformats.org/markup-compatibility/2006">
                <mc:Choice xmlns:v="urn:schemas-microsoft-com:vml" Requires="v">
                  <p:oleObj spid="_x0000_s156465" name="公式" r:id="rId16" imgW="406224" imgH="609336" progId="Equation.3">
                    <p:embed/>
                  </p:oleObj>
                </mc:Choice>
                <mc:Fallback>
                  <p:oleObj name="公式" r:id="rId16" imgW="406224" imgH="609336" progId="Equation.3">
                    <p:embed/>
                    <p:pic>
                      <p:nvPicPr>
                        <p:cNvPr id="0" name="Picture 35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76" y="3120"/>
                          <a:ext cx="352"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671" name="Object 23"/>
            <p:cNvGraphicFramePr>
              <a:graphicFrameLocks noChangeAspect="1"/>
            </p:cNvGraphicFramePr>
            <p:nvPr/>
          </p:nvGraphicFramePr>
          <p:xfrm>
            <a:off x="1056" y="3120"/>
            <a:ext cx="411" cy="528"/>
          </p:xfrm>
          <a:graphic>
            <a:graphicData uri="http://schemas.openxmlformats.org/presentationml/2006/ole">
              <mc:AlternateContent xmlns:mc="http://schemas.openxmlformats.org/markup-compatibility/2006">
                <mc:Choice xmlns:v="urn:schemas-microsoft-com:vml" Requires="v">
                  <p:oleObj spid="_x0000_s156466" name="公式" r:id="rId18" imgW="558800" imgH="609600" progId="Equation.3">
                    <p:embed/>
                  </p:oleObj>
                </mc:Choice>
                <mc:Fallback>
                  <p:oleObj name="公式" r:id="rId18" imgW="558800" imgH="609600" progId="Equation.3">
                    <p:embed/>
                    <p:pic>
                      <p:nvPicPr>
                        <p:cNvPr id="0" name="Picture 35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6" y="3120"/>
                          <a:ext cx="411"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672" name="Object 24"/>
            <p:cNvGraphicFramePr>
              <a:graphicFrameLocks noChangeAspect="1"/>
            </p:cNvGraphicFramePr>
            <p:nvPr/>
          </p:nvGraphicFramePr>
          <p:xfrm>
            <a:off x="528" y="3120"/>
            <a:ext cx="411" cy="528"/>
          </p:xfrm>
          <a:graphic>
            <a:graphicData uri="http://schemas.openxmlformats.org/presentationml/2006/ole">
              <mc:AlternateContent xmlns:mc="http://schemas.openxmlformats.org/markup-compatibility/2006">
                <mc:Choice xmlns:v="urn:schemas-microsoft-com:vml" Requires="v">
                  <p:oleObj spid="_x0000_s156467" name="公式" r:id="rId20" imgW="545863" imgH="609336" progId="Equation.3">
                    <p:embed/>
                  </p:oleObj>
                </mc:Choice>
                <mc:Fallback>
                  <p:oleObj name="公式" r:id="rId20" imgW="545863" imgH="609336" progId="Equation.3">
                    <p:embed/>
                    <p:pic>
                      <p:nvPicPr>
                        <p:cNvPr id="0" name="Picture 3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8" y="3120"/>
                          <a:ext cx="411"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5673" name="Text Box 25"/>
          <p:cNvSpPr txBox="1">
            <a:spLocks noChangeArrowheads="1"/>
          </p:cNvSpPr>
          <p:nvPr/>
        </p:nvSpPr>
        <p:spPr bwMode="auto">
          <a:xfrm>
            <a:off x="6516688" y="3284538"/>
            <a:ext cx="21605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solidFill>
                  <a:srgbClr val="000099"/>
                </a:solidFill>
                <a:ea typeface="宋体" pitchFamily="2" charset="-122"/>
              </a:rPr>
              <a:t>单缝衍射</a:t>
            </a:r>
          </a:p>
        </p:txBody>
      </p:sp>
      <p:sp>
        <p:nvSpPr>
          <p:cNvPr id="155674" name="AutoShape 26"/>
          <p:cNvSpPr>
            <a:spLocks noChangeArrowheads="1"/>
          </p:cNvSpPr>
          <p:nvPr/>
        </p:nvSpPr>
        <p:spPr bwMode="auto">
          <a:xfrm>
            <a:off x="323850" y="5734050"/>
            <a:ext cx="1655763" cy="215900"/>
          </a:xfrm>
          <a:prstGeom prst="rightArrow">
            <a:avLst>
              <a:gd name="adj1" fmla="val 50000"/>
              <a:gd name="adj2" fmla="val 191728"/>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5" name="Text Box 27"/>
          <p:cNvSpPr txBox="1">
            <a:spLocks noChangeArrowheads="1"/>
          </p:cNvSpPr>
          <p:nvPr/>
        </p:nvSpPr>
        <p:spPr bwMode="auto">
          <a:xfrm>
            <a:off x="2051050" y="5516563"/>
            <a:ext cx="4752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FF0000"/>
                </a:solidFill>
                <a:ea typeface="宋体" pitchFamily="2" charset="-122"/>
              </a:rPr>
              <a:t>单缝衍射调制下的双缝干涉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5674"/>
                                        </p:tgtEl>
                                        <p:attrNameLst>
                                          <p:attrName>style.visibility</p:attrName>
                                        </p:attrNameLst>
                                      </p:cBhvr>
                                      <p:to>
                                        <p:strVal val="visible"/>
                                      </p:to>
                                    </p:set>
                                    <p:animEffect transition="in" filter="blinds(horizontal)">
                                      <p:cBhvr>
                                        <p:cTn id="7" dur="500"/>
                                        <p:tgtEl>
                                          <p:spTgt spid="15567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5675"/>
                                        </p:tgtEl>
                                        <p:attrNameLst>
                                          <p:attrName>style.visibility</p:attrName>
                                        </p:attrNameLst>
                                      </p:cBhvr>
                                      <p:to>
                                        <p:strVal val="visible"/>
                                      </p:to>
                                    </p:set>
                                    <p:animEffect transition="in" filter="blinds(horizontal)">
                                      <p:cBhvr>
                                        <p:cTn id="10" dur="500"/>
                                        <p:tgtEl>
                                          <p:spTgt spid="155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74" grpId="0" animBg="1"/>
      <p:bldP spid="155675"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圆角矩形 59"/>
          <p:cNvSpPr/>
          <p:nvPr/>
        </p:nvSpPr>
        <p:spPr>
          <a:xfrm>
            <a:off x="120" y="0"/>
            <a:ext cx="9143760" cy="836614"/>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8722" name="Object 2"/>
          <p:cNvGraphicFramePr>
            <a:graphicFrameLocks noChangeAspect="1"/>
          </p:cNvGraphicFramePr>
          <p:nvPr/>
        </p:nvGraphicFramePr>
        <p:xfrm>
          <a:off x="4425950" y="3917950"/>
          <a:ext cx="2809875" cy="1114425"/>
        </p:xfrm>
        <a:graphic>
          <a:graphicData uri="http://schemas.openxmlformats.org/presentationml/2006/ole">
            <mc:AlternateContent xmlns:mc="http://schemas.openxmlformats.org/markup-compatibility/2006">
              <mc:Choice xmlns:v="urn:schemas-microsoft-com:vml" Requires="v">
                <p:oleObj spid="_x0000_s159590" name="Equation" r:id="rId3" imgW="990170" imgH="393529" progId="">
                  <p:embed/>
                </p:oleObj>
              </mc:Choice>
              <mc:Fallback>
                <p:oleObj name="Equation" r:id="rId3" imgW="990170" imgH="393529" progId="">
                  <p:embed/>
                  <p:pic>
                    <p:nvPicPr>
                      <p:cNvPr id="0" name="Picture 4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950" y="3917950"/>
                        <a:ext cx="2809875" cy="111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8723" name="Object 3"/>
          <p:cNvGraphicFramePr>
            <a:graphicFrameLocks noChangeAspect="1"/>
          </p:cNvGraphicFramePr>
          <p:nvPr/>
        </p:nvGraphicFramePr>
        <p:xfrm>
          <a:off x="4211638" y="3213100"/>
          <a:ext cx="2387600" cy="923925"/>
        </p:xfrm>
        <a:graphic>
          <a:graphicData uri="http://schemas.openxmlformats.org/presentationml/2006/ole">
            <mc:AlternateContent xmlns:mc="http://schemas.openxmlformats.org/markup-compatibility/2006">
              <mc:Choice xmlns:v="urn:schemas-microsoft-com:vml" Requires="v">
                <p:oleObj spid="_x0000_s159591" name="Equation" r:id="rId5" imgW="1016000" imgH="393700" progId="">
                  <p:embed/>
                </p:oleObj>
              </mc:Choice>
              <mc:Fallback>
                <p:oleObj name="Equation" r:id="rId5" imgW="1016000" imgH="393700" progId="">
                  <p:embed/>
                  <p:pic>
                    <p:nvPicPr>
                      <p:cNvPr id="0" name="Picture 4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3213100"/>
                        <a:ext cx="2387600"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8724" name="Group 4"/>
          <p:cNvGrpSpPr>
            <a:grpSpLocks/>
          </p:cNvGrpSpPr>
          <p:nvPr/>
        </p:nvGrpSpPr>
        <p:grpSpPr bwMode="auto">
          <a:xfrm>
            <a:off x="250825" y="836613"/>
            <a:ext cx="8462963" cy="4392612"/>
            <a:chOff x="158" y="527"/>
            <a:chExt cx="5331" cy="2767"/>
          </a:xfrm>
        </p:grpSpPr>
        <p:sp>
          <p:nvSpPr>
            <p:cNvPr id="158725" name="Text Box 5"/>
            <p:cNvSpPr txBox="1">
              <a:spLocks noChangeArrowheads="1"/>
            </p:cNvSpPr>
            <p:nvPr/>
          </p:nvSpPr>
          <p:spPr bwMode="auto">
            <a:xfrm>
              <a:off x="5058" y="680"/>
              <a:ext cx="431"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CC0000"/>
                  </a:solidFill>
                  <a:ea typeface="宋体" pitchFamily="2" charset="-122"/>
                </a:rPr>
                <a:t>焦平面</a:t>
              </a:r>
            </a:p>
          </p:txBody>
        </p:sp>
        <p:graphicFrame>
          <p:nvGraphicFramePr>
            <p:cNvPr id="158726" name="Object 6"/>
            <p:cNvGraphicFramePr>
              <a:graphicFrameLocks noChangeAspect="1"/>
            </p:cNvGraphicFramePr>
            <p:nvPr/>
          </p:nvGraphicFramePr>
          <p:xfrm>
            <a:off x="158" y="1661"/>
            <a:ext cx="224" cy="285"/>
          </p:xfrm>
          <a:graphic>
            <a:graphicData uri="http://schemas.openxmlformats.org/presentationml/2006/ole">
              <mc:AlternateContent xmlns:mc="http://schemas.openxmlformats.org/markup-compatibility/2006">
                <mc:Choice xmlns:v="urn:schemas-microsoft-com:vml" Requires="v">
                  <p:oleObj spid="_x0000_s159592" name="Equation" r:id="rId7" imgW="139579" imgH="177646" progId="">
                    <p:embed/>
                  </p:oleObj>
                </mc:Choice>
                <mc:Fallback>
                  <p:oleObj name="Equation" r:id="rId7" imgW="139579" imgH="177646" progId="">
                    <p:embed/>
                    <p:pic>
                      <p:nvPicPr>
                        <p:cNvPr id="0" name="Picture 4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 y="1661"/>
                          <a:ext cx="224"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8727" name="Line 7"/>
            <p:cNvSpPr>
              <a:spLocks noChangeShapeType="1"/>
            </p:cNvSpPr>
            <p:nvPr/>
          </p:nvSpPr>
          <p:spPr bwMode="auto">
            <a:xfrm>
              <a:off x="1111" y="708"/>
              <a:ext cx="0" cy="63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28" name="Line 8"/>
            <p:cNvSpPr>
              <a:spLocks noChangeShapeType="1"/>
            </p:cNvSpPr>
            <p:nvPr/>
          </p:nvSpPr>
          <p:spPr bwMode="auto">
            <a:xfrm>
              <a:off x="1111" y="1525"/>
              <a:ext cx="0" cy="7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8729" name="Group 9"/>
            <p:cNvGrpSpPr>
              <a:grpSpLocks/>
            </p:cNvGrpSpPr>
            <p:nvPr/>
          </p:nvGrpSpPr>
          <p:grpSpPr bwMode="auto">
            <a:xfrm>
              <a:off x="2019" y="572"/>
              <a:ext cx="45" cy="2722"/>
              <a:chOff x="2064" y="1253"/>
              <a:chExt cx="0" cy="2041"/>
            </a:xfrm>
          </p:grpSpPr>
          <p:sp>
            <p:nvSpPr>
              <p:cNvPr id="158730" name="Line 10"/>
              <p:cNvSpPr>
                <a:spLocks noChangeShapeType="1"/>
              </p:cNvSpPr>
              <p:nvPr/>
            </p:nvSpPr>
            <p:spPr bwMode="auto">
              <a:xfrm flipV="1">
                <a:off x="2064" y="1253"/>
                <a:ext cx="0" cy="998"/>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31" name="Line 11"/>
              <p:cNvSpPr>
                <a:spLocks noChangeShapeType="1"/>
              </p:cNvSpPr>
              <p:nvPr/>
            </p:nvSpPr>
            <p:spPr bwMode="auto">
              <a:xfrm>
                <a:off x="2064" y="2251"/>
                <a:ext cx="0" cy="1043"/>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8732" name="Line 12"/>
            <p:cNvSpPr>
              <a:spLocks noChangeShapeType="1"/>
            </p:cNvSpPr>
            <p:nvPr/>
          </p:nvSpPr>
          <p:spPr bwMode="auto">
            <a:xfrm>
              <a:off x="1111" y="2433"/>
              <a:ext cx="0" cy="7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33" name="Line 13"/>
            <p:cNvSpPr>
              <a:spLocks noChangeShapeType="1"/>
            </p:cNvSpPr>
            <p:nvPr/>
          </p:nvSpPr>
          <p:spPr bwMode="auto">
            <a:xfrm>
              <a:off x="657" y="1888"/>
              <a:ext cx="440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8734" name="Group 14"/>
            <p:cNvGrpSpPr>
              <a:grpSpLocks/>
            </p:cNvGrpSpPr>
            <p:nvPr/>
          </p:nvGrpSpPr>
          <p:grpSpPr bwMode="auto">
            <a:xfrm>
              <a:off x="1111" y="1072"/>
              <a:ext cx="907" cy="453"/>
              <a:chOff x="1111" y="1253"/>
              <a:chExt cx="907" cy="453"/>
            </a:xfrm>
          </p:grpSpPr>
          <p:sp>
            <p:nvSpPr>
              <p:cNvPr id="158735" name="Line 15"/>
              <p:cNvSpPr>
                <a:spLocks noChangeShapeType="1"/>
              </p:cNvSpPr>
              <p:nvPr/>
            </p:nvSpPr>
            <p:spPr bwMode="auto">
              <a:xfrm flipV="1">
                <a:off x="1111" y="1253"/>
                <a:ext cx="907" cy="272"/>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36" name="Line 16"/>
              <p:cNvSpPr>
                <a:spLocks noChangeShapeType="1"/>
              </p:cNvSpPr>
              <p:nvPr/>
            </p:nvSpPr>
            <p:spPr bwMode="auto">
              <a:xfrm flipV="1">
                <a:off x="1111" y="1344"/>
                <a:ext cx="907" cy="272"/>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37" name="Line 17"/>
              <p:cNvSpPr>
                <a:spLocks noChangeShapeType="1"/>
              </p:cNvSpPr>
              <p:nvPr/>
            </p:nvSpPr>
            <p:spPr bwMode="auto">
              <a:xfrm flipV="1">
                <a:off x="1111" y="1434"/>
                <a:ext cx="907" cy="272"/>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8738" name="Line 18"/>
            <p:cNvSpPr>
              <a:spLocks noChangeShapeType="1"/>
            </p:cNvSpPr>
            <p:nvPr/>
          </p:nvSpPr>
          <p:spPr bwMode="auto">
            <a:xfrm flipV="1">
              <a:off x="295" y="1026"/>
              <a:ext cx="4762" cy="1360"/>
            </a:xfrm>
            <a:prstGeom prst="line">
              <a:avLst/>
            </a:prstGeom>
            <a:noFill/>
            <a:ln w="349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8739" name="Group 19"/>
            <p:cNvGrpSpPr>
              <a:grpSpLocks/>
            </p:cNvGrpSpPr>
            <p:nvPr/>
          </p:nvGrpSpPr>
          <p:grpSpPr bwMode="auto">
            <a:xfrm>
              <a:off x="703" y="1344"/>
              <a:ext cx="408" cy="181"/>
              <a:chOff x="703" y="1525"/>
              <a:chExt cx="408" cy="181"/>
            </a:xfrm>
          </p:grpSpPr>
          <p:sp>
            <p:nvSpPr>
              <p:cNvPr id="158740" name="Line 20"/>
              <p:cNvSpPr>
                <a:spLocks noChangeShapeType="1"/>
              </p:cNvSpPr>
              <p:nvPr/>
            </p:nvSpPr>
            <p:spPr bwMode="auto">
              <a:xfrm>
                <a:off x="703" y="1525"/>
                <a:ext cx="408" cy="0"/>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41" name="Line 21"/>
              <p:cNvSpPr>
                <a:spLocks noChangeShapeType="1"/>
              </p:cNvSpPr>
              <p:nvPr/>
            </p:nvSpPr>
            <p:spPr bwMode="auto">
              <a:xfrm>
                <a:off x="703" y="1616"/>
                <a:ext cx="408" cy="0"/>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42" name="Line 22"/>
              <p:cNvSpPr>
                <a:spLocks noChangeShapeType="1"/>
              </p:cNvSpPr>
              <p:nvPr/>
            </p:nvSpPr>
            <p:spPr bwMode="auto">
              <a:xfrm flipV="1">
                <a:off x="703" y="1706"/>
                <a:ext cx="408" cy="0"/>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8743" name="Group 23"/>
            <p:cNvGrpSpPr>
              <a:grpSpLocks/>
            </p:cNvGrpSpPr>
            <p:nvPr/>
          </p:nvGrpSpPr>
          <p:grpSpPr bwMode="auto">
            <a:xfrm>
              <a:off x="2018" y="1026"/>
              <a:ext cx="2994" cy="227"/>
              <a:chOff x="2018" y="1207"/>
              <a:chExt cx="2994" cy="227"/>
            </a:xfrm>
          </p:grpSpPr>
          <p:sp>
            <p:nvSpPr>
              <p:cNvPr id="158744" name="Line 24"/>
              <p:cNvSpPr>
                <a:spLocks noChangeShapeType="1"/>
              </p:cNvSpPr>
              <p:nvPr/>
            </p:nvSpPr>
            <p:spPr bwMode="auto">
              <a:xfrm flipV="1">
                <a:off x="2018" y="1207"/>
                <a:ext cx="2994" cy="46"/>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45" name="Line 25"/>
              <p:cNvSpPr>
                <a:spLocks noChangeShapeType="1"/>
              </p:cNvSpPr>
              <p:nvPr/>
            </p:nvSpPr>
            <p:spPr bwMode="auto">
              <a:xfrm flipV="1">
                <a:off x="2018" y="1207"/>
                <a:ext cx="2994" cy="137"/>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46" name="Line 26"/>
              <p:cNvSpPr>
                <a:spLocks noChangeShapeType="1"/>
              </p:cNvSpPr>
              <p:nvPr/>
            </p:nvSpPr>
            <p:spPr bwMode="auto">
              <a:xfrm flipV="1">
                <a:off x="2018" y="1207"/>
                <a:ext cx="2994" cy="227"/>
              </a:xfrm>
              <a:prstGeom prst="line">
                <a:avLst/>
              </a:prstGeom>
              <a:noFill/>
              <a:ln w="25400">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8747" name="Group 27"/>
            <p:cNvGrpSpPr>
              <a:grpSpLocks/>
            </p:cNvGrpSpPr>
            <p:nvPr/>
          </p:nvGrpSpPr>
          <p:grpSpPr bwMode="auto">
            <a:xfrm>
              <a:off x="703" y="2251"/>
              <a:ext cx="408" cy="181"/>
              <a:chOff x="703" y="1525"/>
              <a:chExt cx="408" cy="181"/>
            </a:xfrm>
          </p:grpSpPr>
          <p:sp>
            <p:nvSpPr>
              <p:cNvPr id="158748" name="Line 28"/>
              <p:cNvSpPr>
                <a:spLocks noChangeShapeType="1"/>
              </p:cNvSpPr>
              <p:nvPr/>
            </p:nvSpPr>
            <p:spPr bwMode="auto">
              <a:xfrm>
                <a:off x="703" y="1525"/>
                <a:ext cx="408" cy="0"/>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49" name="Line 29"/>
              <p:cNvSpPr>
                <a:spLocks noChangeShapeType="1"/>
              </p:cNvSpPr>
              <p:nvPr/>
            </p:nvSpPr>
            <p:spPr bwMode="auto">
              <a:xfrm>
                <a:off x="703" y="1616"/>
                <a:ext cx="408" cy="0"/>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50" name="Line 30"/>
              <p:cNvSpPr>
                <a:spLocks noChangeShapeType="1"/>
              </p:cNvSpPr>
              <p:nvPr/>
            </p:nvSpPr>
            <p:spPr bwMode="auto">
              <a:xfrm flipV="1">
                <a:off x="703" y="1706"/>
                <a:ext cx="408" cy="0"/>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8751" name="Group 31"/>
            <p:cNvGrpSpPr>
              <a:grpSpLocks/>
            </p:cNvGrpSpPr>
            <p:nvPr/>
          </p:nvGrpSpPr>
          <p:grpSpPr bwMode="auto">
            <a:xfrm>
              <a:off x="1111" y="1979"/>
              <a:ext cx="907" cy="453"/>
              <a:chOff x="1111" y="1253"/>
              <a:chExt cx="907" cy="453"/>
            </a:xfrm>
          </p:grpSpPr>
          <p:sp>
            <p:nvSpPr>
              <p:cNvPr id="158752" name="Line 32"/>
              <p:cNvSpPr>
                <a:spLocks noChangeShapeType="1"/>
              </p:cNvSpPr>
              <p:nvPr/>
            </p:nvSpPr>
            <p:spPr bwMode="auto">
              <a:xfrm flipV="1">
                <a:off x="1111" y="1253"/>
                <a:ext cx="907" cy="272"/>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53" name="Line 33"/>
              <p:cNvSpPr>
                <a:spLocks noChangeShapeType="1"/>
              </p:cNvSpPr>
              <p:nvPr/>
            </p:nvSpPr>
            <p:spPr bwMode="auto">
              <a:xfrm flipV="1">
                <a:off x="1111" y="1344"/>
                <a:ext cx="907" cy="272"/>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54" name="Line 34"/>
              <p:cNvSpPr>
                <a:spLocks noChangeShapeType="1"/>
              </p:cNvSpPr>
              <p:nvPr/>
            </p:nvSpPr>
            <p:spPr bwMode="auto">
              <a:xfrm flipV="1">
                <a:off x="1111" y="1434"/>
                <a:ext cx="907" cy="272"/>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8755" name="Group 35"/>
            <p:cNvGrpSpPr>
              <a:grpSpLocks/>
            </p:cNvGrpSpPr>
            <p:nvPr/>
          </p:nvGrpSpPr>
          <p:grpSpPr bwMode="auto">
            <a:xfrm>
              <a:off x="2018" y="1026"/>
              <a:ext cx="3039" cy="1134"/>
              <a:chOff x="2018" y="1207"/>
              <a:chExt cx="3039" cy="1134"/>
            </a:xfrm>
          </p:grpSpPr>
          <p:sp>
            <p:nvSpPr>
              <p:cNvPr id="158756" name="Line 36"/>
              <p:cNvSpPr>
                <a:spLocks noChangeShapeType="1"/>
              </p:cNvSpPr>
              <p:nvPr/>
            </p:nvSpPr>
            <p:spPr bwMode="auto">
              <a:xfrm flipV="1">
                <a:off x="2018" y="1207"/>
                <a:ext cx="2994" cy="953"/>
              </a:xfrm>
              <a:prstGeom prst="line">
                <a:avLst/>
              </a:prstGeom>
              <a:noFill/>
              <a:ln w="25400">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57" name="Line 37"/>
              <p:cNvSpPr>
                <a:spLocks noChangeShapeType="1"/>
              </p:cNvSpPr>
              <p:nvPr/>
            </p:nvSpPr>
            <p:spPr bwMode="auto">
              <a:xfrm flipV="1">
                <a:off x="2018" y="1207"/>
                <a:ext cx="2994" cy="1043"/>
              </a:xfrm>
              <a:prstGeom prst="line">
                <a:avLst/>
              </a:prstGeom>
              <a:noFill/>
              <a:ln w="25400">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58" name="Line 38"/>
              <p:cNvSpPr>
                <a:spLocks noChangeShapeType="1"/>
              </p:cNvSpPr>
              <p:nvPr/>
            </p:nvSpPr>
            <p:spPr bwMode="auto">
              <a:xfrm flipV="1">
                <a:off x="2018" y="1207"/>
                <a:ext cx="3039" cy="1134"/>
              </a:xfrm>
              <a:prstGeom prst="line">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8759" name="Text Box 39"/>
            <p:cNvSpPr txBox="1">
              <a:spLocks noChangeArrowheads="1"/>
            </p:cNvSpPr>
            <p:nvPr/>
          </p:nvSpPr>
          <p:spPr bwMode="auto">
            <a:xfrm>
              <a:off x="2199" y="663"/>
              <a:ext cx="10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衍射光线</a:t>
              </a:r>
            </a:p>
          </p:txBody>
        </p:sp>
        <p:graphicFrame>
          <p:nvGraphicFramePr>
            <p:cNvPr id="158760" name="Object 40"/>
            <p:cNvGraphicFramePr>
              <a:graphicFrameLocks noChangeAspect="1"/>
            </p:cNvGraphicFramePr>
            <p:nvPr/>
          </p:nvGraphicFramePr>
          <p:xfrm>
            <a:off x="4785" y="618"/>
            <a:ext cx="237" cy="387"/>
          </p:xfrm>
          <a:graphic>
            <a:graphicData uri="http://schemas.openxmlformats.org/presentationml/2006/ole">
              <mc:AlternateContent xmlns:mc="http://schemas.openxmlformats.org/markup-compatibility/2006">
                <mc:Choice xmlns:v="urn:schemas-microsoft-com:vml" Requires="v">
                  <p:oleObj spid="_x0000_s159593" name="Equation" r:id="rId9" imgW="139700" imgH="228600" progId="">
                    <p:embed/>
                  </p:oleObj>
                </mc:Choice>
                <mc:Fallback>
                  <p:oleObj name="Equation" r:id="rId9" imgW="139700" imgH="228600" progId="">
                    <p:embed/>
                    <p:pic>
                      <p:nvPicPr>
                        <p:cNvPr id="0" name="Picture 40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5" y="618"/>
                          <a:ext cx="237"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8761" name="Object 41"/>
            <p:cNvGraphicFramePr>
              <a:graphicFrameLocks noChangeAspect="1"/>
            </p:cNvGraphicFramePr>
            <p:nvPr/>
          </p:nvGraphicFramePr>
          <p:xfrm>
            <a:off x="4739" y="1162"/>
            <a:ext cx="237" cy="387"/>
          </p:xfrm>
          <a:graphic>
            <a:graphicData uri="http://schemas.openxmlformats.org/presentationml/2006/ole">
              <mc:AlternateContent xmlns:mc="http://schemas.openxmlformats.org/markup-compatibility/2006">
                <mc:Choice xmlns:v="urn:schemas-microsoft-com:vml" Requires="v">
                  <p:oleObj spid="_x0000_s159594" name="Equation" r:id="rId11" imgW="139700" imgH="228600" progId="">
                    <p:embed/>
                  </p:oleObj>
                </mc:Choice>
                <mc:Fallback>
                  <p:oleObj name="Equation" r:id="rId11" imgW="139700" imgH="228600" progId="">
                    <p:embed/>
                    <p:pic>
                      <p:nvPicPr>
                        <p:cNvPr id="0" name="Picture 40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9" y="1162"/>
                          <a:ext cx="237"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8762" name="Line 42"/>
            <p:cNvSpPr>
              <a:spLocks noChangeShapeType="1"/>
            </p:cNvSpPr>
            <p:nvPr/>
          </p:nvSpPr>
          <p:spPr bwMode="auto">
            <a:xfrm>
              <a:off x="1111" y="1344"/>
              <a:ext cx="725" cy="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8763" name="Object 43"/>
            <p:cNvGraphicFramePr>
              <a:graphicFrameLocks noChangeAspect="1"/>
            </p:cNvGraphicFramePr>
            <p:nvPr/>
          </p:nvGraphicFramePr>
          <p:xfrm>
            <a:off x="1156" y="981"/>
            <a:ext cx="227" cy="318"/>
          </p:xfrm>
          <a:graphic>
            <a:graphicData uri="http://schemas.openxmlformats.org/presentationml/2006/ole">
              <mc:AlternateContent xmlns:mc="http://schemas.openxmlformats.org/markup-compatibility/2006">
                <mc:Choice xmlns:v="urn:schemas-microsoft-com:vml" Requires="v">
                  <p:oleObj spid="_x0000_s159595" name="Equation" r:id="rId12" imgW="126725" imgH="177415" progId="">
                    <p:embed/>
                  </p:oleObj>
                </mc:Choice>
                <mc:Fallback>
                  <p:oleObj name="Equation" r:id="rId12" imgW="126725" imgH="177415" progId="">
                    <p:embed/>
                    <p:pic>
                      <p:nvPicPr>
                        <p:cNvPr id="0" name="Picture 40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6" y="981"/>
                          <a:ext cx="227" cy="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8764" name="Line 44"/>
            <p:cNvSpPr>
              <a:spLocks noChangeShapeType="1"/>
            </p:cNvSpPr>
            <p:nvPr/>
          </p:nvSpPr>
          <p:spPr bwMode="auto">
            <a:xfrm>
              <a:off x="385" y="1344"/>
              <a:ext cx="18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65" name="Line 45"/>
            <p:cNvSpPr>
              <a:spLocks noChangeShapeType="1"/>
            </p:cNvSpPr>
            <p:nvPr/>
          </p:nvSpPr>
          <p:spPr bwMode="auto">
            <a:xfrm>
              <a:off x="476" y="1344"/>
              <a:ext cx="0" cy="1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66" name="Line 46"/>
            <p:cNvSpPr>
              <a:spLocks noChangeShapeType="1"/>
            </p:cNvSpPr>
            <p:nvPr/>
          </p:nvSpPr>
          <p:spPr bwMode="auto">
            <a:xfrm>
              <a:off x="476" y="1525"/>
              <a:ext cx="0" cy="7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67" name="Line 47"/>
            <p:cNvSpPr>
              <a:spLocks noChangeShapeType="1"/>
            </p:cNvSpPr>
            <p:nvPr/>
          </p:nvSpPr>
          <p:spPr bwMode="auto">
            <a:xfrm>
              <a:off x="385" y="2251"/>
              <a:ext cx="18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68" name="Line 48"/>
            <p:cNvSpPr>
              <a:spLocks noChangeShapeType="1"/>
            </p:cNvSpPr>
            <p:nvPr/>
          </p:nvSpPr>
          <p:spPr bwMode="auto">
            <a:xfrm>
              <a:off x="5012" y="527"/>
              <a:ext cx="0" cy="25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8769" name="Line 49"/>
          <p:cNvSpPr>
            <a:spLocks noChangeShapeType="1"/>
          </p:cNvSpPr>
          <p:nvPr/>
        </p:nvSpPr>
        <p:spPr bwMode="auto">
          <a:xfrm>
            <a:off x="1763713" y="2133600"/>
            <a:ext cx="358775" cy="1368425"/>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70" name="Line 50"/>
          <p:cNvSpPr>
            <a:spLocks noChangeShapeType="1"/>
          </p:cNvSpPr>
          <p:nvPr/>
        </p:nvSpPr>
        <p:spPr bwMode="auto">
          <a:xfrm rot="360000" flipV="1">
            <a:off x="1763713" y="3429000"/>
            <a:ext cx="360362" cy="144463"/>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71" name="Line 51"/>
          <p:cNvSpPr>
            <a:spLocks noChangeShapeType="1"/>
          </p:cNvSpPr>
          <p:nvPr/>
        </p:nvSpPr>
        <p:spPr bwMode="auto">
          <a:xfrm>
            <a:off x="1979613" y="3573463"/>
            <a:ext cx="0" cy="792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8772" name="Object 52"/>
          <p:cNvGraphicFramePr>
            <a:graphicFrameLocks noChangeAspect="1"/>
          </p:cNvGraphicFramePr>
          <p:nvPr/>
        </p:nvGraphicFramePr>
        <p:xfrm>
          <a:off x="1908175" y="4437063"/>
          <a:ext cx="990600" cy="395287"/>
        </p:xfrm>
        <a:graphic>
          <a:graphicData uri="http://schemas.openxmlformats.org/presentationml/2006/ole">
            <mc:AlternateContent xmlns:mc="http://schemas.openxmlformats.org/markup-compatibility/2006">
              <mc:Choice xmlns:v="urn:schemas-microsoft-com:vml" Requires="v">
                <p:oleObj spid="_x0000_s159596" name="Equation" r:id="rId14" imgW="444114" imgH="177646" progId="">
                  <p:embed/>
                </p:oleObj>
              </mc:Choice>
              <mc:Fallback>
                <p:oleObj name="Equation" r:id="rId14" imgW="444114" imgH="177646" progId="">
                  <p:embed/>
                  <p:pic>
                    <p:nvPicPr>
                      <p:cNvPr id="0" name="Picture 40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08175" y="4437063"/>
                        <a:ext cx="990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773" name="Text Box 53"/>
          <p:cNvSpPr txBox="1">
            <a:spLocks noChangeArrowheads="1"/>
          </p:cNvSpPr>
          <p:nvPr/>
        </p:nvSpPr>
        <p:spPr bwMode="auto">
          <a:xfrm>
            <a:off x="323850" y="158750"/>
            <a:ext cx="6696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dirty="0">
                <a:solidFill>
                  <a:srgbClr val="C00000"/>
                </a:solidFill>
                <a:ea typeface="宋体" pitchFamily="2" charset="-122"/>
              </a:rPr>
              <a:t>思考：</a:t>
            </a:r>
            <a:r>
              <a:rPr lang="zh-CN" altLang="en-US" sz="2800" b="1" dirty="0">
                <a:solidFill>
                  <a:schemeClr val="tx2"/>
                </a:solidFill>
                <a:ea typeface="宋体" pitchFamily="2" charset="-122"/>
              </a:rPr>
              <a:t>双缝衍射明纹中心的位置？</a:t>
            </a:r>
          </a:p>
        </p:txBody>
      </p:sp>
      <p:sp>
        <p:nvSpPr>
          <p:cNvPr id="158774" name="Line 54"/>
          <p:cNvSpPr>
            <a:spLocks noChangeShapeType="1"/>
          </p:cNvSpPr>
          <p:nvPr/>
        </p:nvSpPr>
        <p:spPr bwMode="auto">
          <a:xfrm>
            <a:off x="5867400" y="549275"/>
            <a:ext cx="936625"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775" name="Text Box 55"/>
          <p:cNvSpPr txBox="1">
            <a:spLocks noChangeArrowheads="1"/>
          </p:cNvSpPr>
          <p:nvPr/>
        </p:nvSpPr>
        <p:spPr bwMode="auto">
          <a:xfrm>
            <a:off x="6877050" y="260350"/>
            <a:ext cx="1666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zh-CN" altLang="en-US" sz="2800" b="1">
                <a:solidFill>
                  <a:srgbClr val="CC0000"/>
                </a:solidFill>
                <a:ea typeface="宋体" pitchFamily="2" charset="-122"/>
              </a:rPr>
              <a:t>光栅</a:t>
            </a:r>
          </a:p>
        </p:txBody>
      </p:sp>
      <p:sp>
        <p:nvSpPr>
          <p:cNvPr id="158776" name="Text Box 56"/>
          <p:cNvSpPr txBox="1">
            <a:spLocks noChangeArrowheads="1"/>
          </p:cNvSpPr>
          <p:nvPr/>
        </p:nvSpPr>
        <p:spPr bwMode="auto">
          <a:xfrm>
            <a:off x="0" y="5157788"/>
            <a:ext cx="39608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FF0000"/>
                </a:solidFill>
                <a:ea typeface="宋体" pitchFamily="2" charset="-122"/>
              </a:rPr>
              <a:t>明纹必定在单缝衍射明纹区域</a:t>
            </a:r>
          </a:p>
        </p:txBody>
      </p:sp>
      <p:graphicFrame>
        <p:nvGraphicFramePr>
          <p:cNvPr id="158777" name="Object 57"/>
          <p:cNvGraphicFramePr>
            <a:graphicFrameLocks noChangeAspect="1"/>
          </p:cNvGraphicFramePr>
          <p:nvPr/>
        </p:nvGraphicFramePr>
        <p:xfrm>
          <a:off x="4495800" y="5013325"/>
          <a:ext cx="3714750" cy="865188"/>
        </p:xfrm>
        <a:graphic>
          <a:graphicData uri="http://schemas.openxmlformats.org/presentationml/2006/ole">
            <mc:AlternateContent xmlns:mc="http://schemas.openxmlformats.org/markup-compatibility/2006">
              <mc:Choice xmlns:v="urn:schemas-microsoft-com:vml" Requires="v">
                <p:oleObj spid="_x0000_s159597" name="Equation" r:id="rId16" imgW="1459866" imgH="393529" progId="">
                  <p:embed/>
                </p:oleObj>
              </mc:Choice>
              <mc:Fallback>
                <p:oleObj name="Equation" r:id="rId16" imgW="1459866" imgH="393529" progId="">
                  <p:embed/>
                  <p:pic>
                    <p:nvPicPr>
                      <p:cNvPr id="0" name="Picture 40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95800" y="5013325"/>
                        <a:ext cx="3714750" cy="86518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78" name="Object 58"/>
          <p:cNvGraphicFramePr>
            <a:graphicFrameLocks noChangeAspect="1"/>
          </p:cNvGraphicFramePr>
          <p:nvPr/>
        </p:nvGraphicFramePr>
        <p:xfrm>
          <a:off x="5651500" y="5907088"/>
          <a:ext cx="2198688" cy="488950"/>
        </p:xfrm>
        <a:graphic>
          <a:graphicData uri="http://schemas.openxmlformats.org/presentationml/2006/ole">
            <mc:AlternateContent xmlns:mc="http://schemas.openxmlformats.org/markup-compatibility/2006">
              <mc:Choice xmlns:v="urn:schemas-microsoft-com:vml" Requires="v">
                <p:oleObj spid="_x0000_s159598" name="Equation" r:id="rId18" imgW="799753" imgH="177723" progId="">
                  <p:embed/>
                </p:oleObj>
              </mc:Choice>
              <mc:Fallback>
                <p:oleObj name="Equation" r:id="rId18" imgW="799753" imgH="177723" progId="">
                  <p:embed/>
                  <p:pic>
                    <p:nvPicPr>
                      <p:cNvPr id="0" name="Picture 4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51500" y="5907088"/>
                        <a:ext cx="21986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779" name="AutoShape 59"/>
          <p:cNvSpPr>
            <a:spLocks noChangeArrowheads="1"/>
          </p:cNvSpPr>
          <p:nvPr/>
        </p:nvSpPr>
        <p:spPr bwMode="auto">
          <a:xfrm>
            <a:off x="4211638" y="6021388"/>
            <a:ext cx="1296987" cy="288925"/>
          </a:xfrm>
          <a:prstGeom prst="rightArrow">
            <a:avLst>
              <a:gd name="adj1" fmla="val 50000"/>
              <a:gd name="adj2" fmla="val 11222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8769"/>
                                        </p:tgtEl>
                                        <p:attrNameLst>
                                          <p:attrName>style.visibility</p:attrName>
                                        </p:attrNameLst>
                                      </p:cBhvr>
                                      <p:to>
                                        <p:strVal val="visible"/>
                                      </p:to>
                                    </p:set>
                                    <p:animEffect transition="in" filter="blinds(horizontal)">
                                      <p:cBhvr>
                                        <p:cTn id="7" dur="500"/>
                                        <p:tgtEl>
                                          <p:spTgt spid="15876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8770"/>
                                        </p:tgtEl>
                                        <p:attrNameLst>
                                          <p:attrName>style.visibility</p:attrName>
                                        </p:attrNameLst>
                                      </p:cBhvr>
                                      <p:to>
                                        <p:strVal val="visible"/>
                                      </p:to>
                                    </p:set>
                                    <p:animEffect transition="in" filter="blinds(horizontal)">
                                      <p:cBhvr>
                                        <p:cTn id="10" dur="500"/>
                                        <p:tgtEl>
                                          <p:spTgt spid="15877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8771"/>
                                        </p:tgtEl>
                                        <p:attrNameLst>
                                          <p:attrName>style.visibility</p:attrName>
                                        </p:attrNameLst>
                                      </p:cBhvr>
                                      <p:to>
                                        <p:strVal val="visible"/>
                                      </p:to>
                                    </p:set>
                                    <p:animEffect transition="in" filter="blinds(horizontal)">
                                      <p:cBhvr>
                                        <p:cTn id="15" dur="500"/>
                                        <p:tgtEl>
                                          <p:spTgt spid="158771"/>
                                        </p:tgtEl>
                                      </p:cBhvr>
                                    </p:animEffect>
                                  </p:childTnLst>
                                </p:cTn>
                              </p:par>
                              <p:par>
                                <p:cTn id="16" presetID="3" presetClass="entr" presetSubtype="10" fill="hold" nodeType="withEffect">
                                  <p:stCondLst>
                                    <p:cond delay="0"/>
                                  </p:stCondLst>
                                  <p:childTnLst>
                                    <p:set>
                                      <p:cBhvr>
                                        <p:cTn id="17" dur="1" fill="hold">
                                          <p:stCondLst>
                                            <p:cond delay="0"/>
                                          </p:stCondLst>
                                        </p:cTn>
                                        <p:tgtEl>
                                          <p:spTgt spid="158772"/>
                                        </p:tgtEl>
                                        <p:attrNameLst>
                                          <p:attrName>style.visibility</p:attrName>
                                        </p:attrNameLst>
                                      </p:cBhvr>
                                      <p:to>
                                        <p:strVal val="visible"/>
                                      </p:to>
                                    </p:set>
                                    <p:animEffect transition="in" filter="blinds(horizontal)">
                                      <p:cBhvr>
                                        <p:cTn id="18" dur="500"/>
                                        <p:tgtEl>
                                          <p:spTgt spid="15877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58723"/>
                                        </p:tgtEl>
                                        <p:attrNameLst>
                                          <p:attrName>style.visibility</p:attrName>
                                        </p:attrNameLst>
                                      </p:cBhvr>
                                      <p:to>
                                        <p:strVal val="visible"/>
                                      </p:to>
                                    </p:set>
                                    <p:animEffect transition="in" filter="blinds(horizontal)">
                                      <p:cBhvr>
                                        <p:cTn id="23" dur="500"/>
                                        <p:tgtEl>
                                          <p:spTgt spid="15872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58722"/>
                                        </p:tgtEl>
                                        <p:attrNameLst>
                                          <p:attrName>style.visibility</p:attrName>
                                        </p:attrNameLst>
                                      </p:cBhvr>
                                      <p:to>
                                        <p:strVal val="visible"/>
                                      </p:to>
                                    </p:set>
                                    <p:animEffect transition="in" filter="blinds(horizontal)">
                                      <p:cBhvr>
                                        <p:cTn id="28" dur="500"/>
                                        <p:tgtEl>
                                          <p:spTgt spid="15872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58776"/>
                                        </p:tgtEl>
                                        <p:attrNameLst>
                                          <p:attrName>style.visibility</p:attrName>
                                        </p:attrNameLst>
                                      </p:cBhvr>
                                      <p:to>
                                        <p:strVal val="visible"/>
                                      </p:to>
                                    </p:set>
                                    <p:animEffect transition="in" filter="blinds(horizontal)">
                                      <p:cBhvr>
                                        <p:cTn id="33" dur="500"/>
                                        <p:tgtEl>
                                          <p:spTgt spid="15877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58777"/>
                                        </p:tgtEl>
                                        <p:attrNameLst>
                                          <p:attrName>style.visibility</p:attrName>
                                        </p:attrNameLst>
                                      </p:cBhvr>
                                      <p:to>
                                        <p:strVal val="visible"/>
                                      </p:to>
                                    </p:set>
                                    <p:animEffect transition="in" filter="blinds(horizontal)">
                                      <p:cBhvr>
                                        <p:cTn id="38" dur="500"/>
                                        <p:tgtEl>
                                          <p:spTgt spid="15877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58779"/>
                                        </p:tgtEl>
                                        <p:attrNameLst>
                                          <p:attrName>style.visibility</p:attrName>
                                        </p:attrNameLst>
                                      </p:cBhvr>
                                      <p:to>
                                        <p:strVal val="visible"/>
                                      </p:to>
                                    </p:set>
                                    <p:animEffect transition="in" filter="blinds(horizontal)">
                                      <p:cBhvr>
                                        <p:cTn id="43" dur="500"/>
                                        <p:tgtEl>
                                          <p:spTgt spid="158779"/>
                                        </p:tgtEl>
                                      </p:cBhvr>
                                    </p:animEffect>
                                  </p:childTnLst>
                                </p:cTn>
                              </p:par>
                              <p:par>
                                <p:cTn id="44" presetID="3" presetClass="entr" presetSubtype="10" fill="hold" nodeType="withEffect">
                                  <p:stCondLst>
                                    <p:cond delay="0"/>
                                  </p:stCondLst>
                                  <p:childTnLst>
                                    <p:set>
                                      <p:cBhvr>
                                        <p:cTn id="45" dur="1" fill="hold">
                                          <p:stCondLst>
                                            <p:cond delay="0"/>
                                          </p:stCondLst>
                                        </p:cTn>
                                        <p:tgtEl>
                                          <p:spTgt spid="158778"/>
                                        </p:tgtEl>
                                        <p:attrNameLst>
                                          <p:attrName>style.visibility</p:attrName>
                                        </p:attrNameLst>
                                      </p:cBhvr>
                                      <p:to>
                                        <p:strVal val="visible"/>
                                      </p:to>
                                    </p:set>
                                    <p:animEffect transition="in" filter="blinds(horizontal)">
                                      <p:cBhvr>
                                        <p:cTn id="46" dur="500"/>
                                        <p:tgtEl>
                                          <p:spTgt spid="15877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58774"/>
                                        </p:tgtEl>
                                        <p:attrNameLst>
                                          <p:attrName>style.visibility</p:attrName>
                                        </p:attrNameLst>
                                      </p:cBhvr>
                                      <p:to>
                                        <p:strVal val="visible"/>
                                      </p:to>
                                    </p:set>
                                    <p:animEffect transition="in" filter="blinds(horizontal)">
                                      <p:cBhvr>
                                        <p:cTn id="51" dur="500"/>
                                        <p:tgtEl>
                                          <p:spTgt spid="15877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58775"/>
                                        </p:tgtEl>
                                        <p:attrNameLst>
                                          <p:attrName>style.visibility</p:attrName>
                                        </p:attrNameLst>
                                      </p:cBhvr>
                                      <p:to>
                                        <p:strVal val="visible"/>
                                      </p:to>
                                    </p:set>
                                    <p:animEffect transition="in" filter="blinds(horizontal)">
                                      <p:cBhvr>
                                        <p:cTn id="54" dur="500"/>
                                        <p:tgtEl>
                                          <p:spTgt spid="158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69" grpId="0" animBg="1"/>
      <p:bldP spid="158770" grpId="0" animBg="1"/>
      <p:bldP spid="158771" grpId="0" animBg="1"/>
      <p:bldP spid="158774" grpId="0" animBg="1"/>
      <p:bldP spid="158775" grpId="0"/>
      <p:bldP spid="158776" grpId="0"/>
      <p:bldP spid="15877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746" name="Group 2"/>
          <p:cNvGrpSpPr>
            <a:grpSpLocks/>
          </p:cNvGrpSpPr>
          <p:nvPr/>
        </p:nvGrpSpPr>
        <p:grpSpPr bwMode="auto">
          <a:xfrm>
            <a:off x="4724400" y="476250"/>
            <a:ext cx="4191000" cy="5791200"/>
            <a:chOff x="3024" y="432"/>
            <a:chExt cx="2640" cy="3648"/>
          </a:xfrm>
        </p:grpSpPr>
        <p:sp>
          <p:nvSpPr>
            <p:cNvPr id="159747" name="Rectangle 3"/>
            <p:cNvSpPr>
              <a:spLocks noChangeArrowheads="1"/>
            </p:cNvSpPr>
            <p:nvPr/>
          </p:nvSpPr>
          <p:spPr bwMode="auto">
            <a:xfrm>
              <a:off x="3024" y="432"/>
              <a:ext cx="2640" cy="3648"/>
            </a:xfrm>
            <a:prstGeom prst="rect">
              <a:avLst/>
            </a:prstGeom>
            <a:solidFill>
              <a:schemeClr val="bg1"/>
            </a:solidFill>
            <a:ln w="9525">
              <a:solidFill>
                <a:schemeClr val="tx2"/>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9748" name="Group 4"/>
            <p:cNvGrpSpPr>
              <a:grpSpLocks/>
            </p:cNvGrpSpPr>
            <p:nvPr/>
          </p:nvGrpSpPr>
          <p:grpSpPr bwMode="auto">
            <a:xfrm>
              <a:off x="4271" y="864"/>
              <a:ext cx="73" cy="1776"/>
              <a:chOff x="4271" y="864"/>
              <a:chExt cx="73" cy="1776"/>
            </a:xfrm>
          </p:grpSpPr>
          <p:sp>
            <p:nvSpPr>
              <p:cNvPr id="159749" name="AutoShape 5" descr="栎木"/>
              <p:cNvSpPr>
                <a:spLocks noChangeArrowheads="1"/>
              </p:cNvSpPr>
              <p:nvPr/>
            </p:nvSpPr>
            <p:spPr bwMode="auto">
              <a:xfrm rot="-5419152">
                <a:off x="4104" y="1032"/>
                <a:ext cx="408" cy="71"/>
              </a:xfrm>
              <a:custGeom>
                <a:avLst/>
                <a:gdLst>
                  <a:gd name="G0" fmla="+- 4163 0 0"/>
                  <a:gd name="G1" fmla="+- 21600 0 4163"/>
                  <a:gd name="G2" fmla="*/ 4163 1 2"/>
                  <a:gd name="G3" fmla="+- 21600 0 G2"/>
                  <a:gd name="G4" fmla="+/ 4163 21600 2"/>
                  <a:gd name="G5" fmla="+/ G1 0 2"/>
                  <a:gd name="G6" fmla="*/ 21600 21600 4163"/>
                  <a:gd name="G7" fmla="*/ G6 1 2"/>
                  <a:gd name="G8" fmla="+- 21600 0 G7"/>
                  <a:gd name="G9" fmla="*/ 21600 1 2"/>
                  <a:gd name="G10" fmla="+- 4163 0 G9"/>
                  <a:gd name="G11" fmla="?: G10 G8 0"/>
                  <a:gd name="G12" fmla="?: G10 G7 21600"/>
                  <a:gd name="T0" fmla="*/ 19518 w 21600"/>
                  <a:gd name="T1" fmla="*/ 10800 h 21600"/>
                  <a:gd name="T2" fmla="*/ 10800 w 21600"/>
                  <a:gd name="T3" fmla="*/ 21600 h 21600"/>
                  <a:gd name="T4" fmla="*/ 2082 w 21600"/>
                  <a:gd name="T5" fmla="*/ 10800 h 21600"/>
                  <a:gd name="T6" fmla="*/ 10800 w 21600"/>
                  <a:gd name="T7" fmla="*/ 0 h 21600"/>
                  <a:gd name="T8" fmla="*/ 3882 w 21600"/>
                  <a:gd name="T9" fmla="*/ 3882 h 21600"/>
                  <a:gd name="T10" fmla="*/ 17718 w 21600"/>
                  <a:gd name="T11" fmla="*/ 17718 h 21600"/>
                </a:gdLst>
                <a:ahLst/>
                <a:cxnLst>
                  <a:cxn ang="0">
                    <a:pos x="T0" y="T1"/>
                  </a:cxn>
                  <a:cxn ang="0">
                    <a:pos x="T2" y="T3"/>
                  </a:cxn>
                  <a:cxn ang="0">
                    <a:pos x="T4" y="T5"/>
                  </a:cxn>
                  <a:cxn ang="0">
                    <a:pos x="T6" y="T7"/>
                  </a:cxn>
                </a:cxnLst>
                <a:rect l="T8" t="T9" r="T10" b="T11"/>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0" name="AutoShape 6" descr="栎木"/>
              <p:cNvSpPr>
                <a:spLocks noChangeArrowheads="1"/>
              </p:cNvSpPr>
              <p:nvPr/>
            </p:nvSpPr>
            <p:spPr bwMode="auto">
              <a:xfrm rot="-5419152">
                <a:off x="4211" y="1404"/>
                <a:ext cx="192" cy="72"/>
              </a:xfrm>
              <a:custGeom>
                <a:avLst/>
                <a:gdLst>
                  <a:gd name="G0" fmla="+- 4163 0 0"/>
                  <a:gd name="G1" fmla="+- 21600 0 4163"/>
                  <a:gd name="G2" fmla="*/ 4163 1 2"/>
                  <a:gd name="G3" fmla="+- 21600 0 G2"/>
                  <a:gd name="G4" fmla="+/ 4163 21600 2"/>
                  <a:gd name="G5" fmla="+/ G1 0 2"/>
                  <a:gd name="G6" fmla="*/ 21600 21600 4163"/>
                  <a:gd name="G7" fmla="*/ G6 1 2"/>
                  <a:gd name="G8" fmla="+- 21600 0 G7"/>
                  <a:gd name="G9" fmla="*/ 21600 1 2"/>
                  <a:gd name="G10" fmla="+- 4163 0 G9"/>
                  <a:gd name="G11" fmla="?: G10 G8 0"/>
                  <a:gd name="G12" fmla="?: G10 G7 21600"/>
                  <a:gd name="T0" fmla="*/ 19518 w 21600"/>
                  <a:gd name="T1" fmla="*/ 10800 h 21600"/>
                  <a:gd name="T2" fmla="*/ 10800 w 21600"/>
                  <a:gd name="T3" fmla="*/ 21600 h 21600"/>
                  <a:gd name="T4" fmla="*/ 2082 w 21600"/>
                  <a:gd name="T5" fmla="*/ 10800 h 21600"/>
                  <a:gd name="T6" fmla="*/ 10800 w 21600"/>
                  <a:gd name="T7" fmla="*/ 0 h 21600"/>
                  <a:gd name="T8" fmla="*/ 3882 w 21600"/>
                  <a:gd name="T9" fmla="*/ 3882 h 21600"/>
                  <a:gd name="T10" fmla="*/ 17718 w 21600"/>
                  <a:gd name="T11" fmla="*/ 17718 h 21600"/>
                </a:gdLst>
                <a:ahLst/>
                <a:cxnLst>
                  <a:cxn ang="0">
                    <a:pos x="T0" y="T1"/>
                  </a:cxn>
                  <a:cxn ang="0">
                    <a:pos x="T2" y="T3"/>
                  </a:cxn>
                  <a:cxn ang="0">
                    <a:pos x="T4" y="T5"/>
                  </a:cxn>
                  <a:cxn ang="0">
                    <a:pos x="T6" y="T7"/>
                  </a:cxn>
                </a:cxnLst>
                <a:rect l="T8" t="T9" r="T10" b="T11"/>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1" name="AutoShape 7" descr="栎木"/>
              <p:cNvSpPr>
                <a:spLocks noChangeArrowheads="1"/>
              </p:cNvSpPr>
              <p:nvPr/>
            </p:nvSpPr>
            <p:spPr bwMode="auto">
              <a:xfrm rot="-5419152">
                <a:off x="4212" y="1692"/>
                <a:ext cx="192" cy="72"/>
              </a:xfrm>
              <a:custGeom>
                <a:avLst/>
                <a:gdLst>
                  <a:gd name="G0" fmla="+- 4163 0 0"/>
                  <a:gd name="G1" fmla="+- 21600 0 4163"/>
                  <a:gd name="G2" fmla="*/ 4163 1 2"/>
                  <a:gd name="G3" fmla="+- 21600 0 G2"/>
                  <a:gd name="G4" fmla="+/ 4163 21600 2"/>
                  <a:gd name="G5" fmla="+/ G1 0 2"/>
                  <a:gd name="G6" fmla="*/ 21600 21600 4163"/>
                  <a:gd name="G7" fmla="*/ G6 1 2"/>
                  <a:gd name="G8" fmla="+- 21600 0 G7"/>
                  <a:gd name="G9" fmla="*/ 21600 1 2"/>
                  <a:gd name="G10" fmla="+- 4163 0 G9"/>
                  <a:gd name="G11" fmla="?: G10 G8 0"/>
                  <a:gd name="G12" fmla="?: G10 G7 21600"/>
                  <a:gd name="T0" fmla="*/ 19518 w 21600"/>
                  <a:gd name="T1" fmla="*/ 10800 h 21600"/>
                  <a:gd name="T2" fmla="*/ 10800 w 21600"/>
                  <a:gd name="T3" fmla="*/ 21600 h 21600"/>
                  <a:gd name="T4" fmla="*/ 2082 w 21600"/>
                  <a:gd name="T5" fmla="*/ 10800 h 21600"/>
                  <a:gd name="T6" fmla="*/ 10800 w 21600"/>
                  <a:gd name="T7" fmla="*/ 0 h 21600"/>
                  <a:gd name="T8" fmla="*/ 3882 w 21600"/>
                  <a:gd name="T9" fmla="*/ 3882 h 21600"/>
                  <a:gd name="T10" fmla="*/ 17718 w 21600"/>
                  <a:gd name="T11" fmla="*/ 17718 h 21600"/>
                </a:gdLst>
                <a:ahLst/>
                <a:cxnLst>
                  <a:cxn ang="0">
                    <a:pos x="T0" y="T1"/>
                  </a:cxn>
                  <a:cxn ang="0">
                    <a:pos x="T2" y="T3"/>
                  </a:cxn>
                  <a:cxn ang="0">
                    <a:pos x="T4" y="T5"/>
                  </a:cxn>
                  <a:cxn ang="0">
                    <a:pos x="T6" y="T7"/>
                  </a:cxn>
                </a:cxnLst>
                <a:rect l="T8" t="T9" r="T10" b="T11"/>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2" name="AutoShape 8" descr="栎木"/>
              <p:cNvSpPr>
                <a:spLocks noChangeArrowheads="1"/>
              </p:cNvSpPr>
              <p:nvPr/>
            </p:nvSpPr>
            <p:spPr bwMode="auto">
              <a:xfrm rot="-5419152">
                <a:off x="4212" y="1980"/>
                <a:ext cx="192" cy="72"/>
              </a:xfrm>
              <a:custGeom>
                <a:avLst/>
                <a:gdLst>
                  <a:gd name="G0" fmla="+- 4163 0 0"/>
                  <a:gd name="G1" fmla="+- 21600 0 4163"/>
                  <a:gd name="G2" fmla="*/ 4163 1 2"/>
                  <a:gd name="G3" fmla="+- 21600 0 G2"/>
                  <a:gd name="G4" fmla="+/ 4163 21600 2"/>
                  <a:gd name="G5" fmla="+/ G1 0 2"/>
                  <a:gd name="G6" fmla="*/ 21600 21600 4163"/>
                  <a:gd name="G7" fmla="*/ G6 1 2"/>
                  <a:gd name="G8" fmla="+- 21600 0 G7"/>
                  <a:gd name="G9" fmla="*/ 21600 1 2"/>
                  <a:gd name="G10" fmla="+- 4163 0 G9"/>
                  <a:gd name="G11" fmla="?: G10 G8 0"/>
                  <a:gd name="G12" fmla="?: G10 G7 21600"/>
                  <a:gd name="T0" fmla="*/ 19518 w 21600"/>
                  <a:gd name="T1" fmla="*/ 10800 h 21600"/>
                  <a:gd name="T2" fmla="*/ 10800 w 21600"/>
                  <a:gd name="T3" fmla="*/ 21600 h 21600"/>
                  <a:gd name="T4" fmla="*/ 2082 w 21600"/>
                  <a:gd name="T5" fmla="*/ 10800 h 21600"/>
                  <a:gd name="T6" fmla="*/ 10800 w 21600"/>
                  <a:gd name="T7" fmla="*/ 0 h 21600"/>
                  <a:gd name="T8" fmla="*/ 3882 w 21600"/>
                  <a:gd name="T9" fmla="*/ 3882 h 21600"/>
                  <a:gd name="T10" fmla="*/ 17718 w 21600"/>
                  <a:gd name="T11" fmla="*/ 17718 h 21600"/>
                </a:gdLst>
                <a:ahLst/>
                <a:cxnLst>
                  <a:cxn ang="0">
                    <a:pos x="T0" y="T1"/>
                  </a:cxn>
                  <a:cxn ang="0">
                    <a:pos x="T2" y="T3"/>
                  </a:cxn>
                  <a:cxn ang="0">
                    <a:pos x="T4" y="T5"/>
                  </a:cxn>
                  <a:cxn ang="0">
                    <a:pos x="T6" y="T7"/>
                  </a:cxn>
                </a:cxnLst>
                <a:rect l="T8" t="T9" r="T10" b="T11"/>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3" name="AutoShape 9" descr="栎木"/>
              <p:cNvSpPr>
                <a:spLocks noChangeArrowheads="1"/>
              </p:cNvSpPr>
              <p:nvPr/>
            </p:nvSpPr>
            <p:spPr bwMode="auto">
              <a:xfrm rot="-5419152">
                <a:off x="4092" y="2388"/>
                <a:ext cx="432" cy="71"/>
              </a:xfrm>
              <a:custGeom>
                <a:avLst/>
                <a:gdLst>
                  <a:gd name="G0" fmla="+- 4163 0 0"/>
                  <a:gd name="G1" fmla="+- 21600 0 4163"/>
                  <a:gd name="G2" fmla="*/ 4163 1 2"/>
                  <a:gd name="G3" fmla="+- 21600 0 G2"/>
                  <a:gd name="G4" fmla="+/ 4163 21600 2"/>
                  <a:gd name="G5" fmla="+/ G1 0 2"/>
                  <a:gd name="G6" fmla="*/ 21600 21600 4163"/>
                  <a:gd name="G7" fmla="*/ G6 1 2"/>
                  <a:gd name="G8" fmla="+- 21600 0 G7"/>
                  <a:gd name="G9" fmla="*/ 21600 1 2"/>
                  <a:gd name="G10" fmla="+- 4163 0 G9"/>
                  <a:gd name="G11" fmla="?: G10 G8 0"/>
                  <a:gd name="G12" fmla="?: G10 G7 21600"/>
                  <a:gd name="T0" fmla="*/ 19518 w 21600"/>
                  <a:gd name="T1" fmla="*/ 10800 h 21600"/>
                  <a:gd name="T2" fmla="*/ 10800 w 21600"/>
                  <a:gd name="T3" fmla="*/ 21600 h 21600"/>
                  <a:gd name="T4" fmla="*/ 2082 w 21600"/>
                  <a:gd name="T5" fmla="*/ 10800 h 21600"/>
                  <a:gd name="T6" fmla="*/ 10800 w 21600"/>
                  <a:gd name="T7" fmla="*/ 0 h 21600"/>
                  <a:gd name="T8" fmla="*/ 3882 w 21600"/>
                  <a:gd name="T9" fmla="*/ 3882 h 21600"/>
                  <a:gd name="T10" fmla="*/ 17718 w 21600"/>
                  <a:gd name="T11" fmla="*/ 17718 h 21600"/>
                </a:gdLst>
                <a:ahLst/>
                <a:cxnLst>
                  <a:cxn ang="0">
                    <a:pos x="T0" y="T1"/>
                  </a:cxn>
                  <a:cxn ang="0">
                    <a:pos x="T2" y="T3"/>
                  </a:cxn>
                  <a:cxn ang="0">
                    <a:pos x="T4" y="T5"/>
                  </a:cxn>
                  <a:cxn ang="0">
                    <a:pos x="T6" y="T7"/>
                  </a:cxn>
                </a:cxnLst>
                <a:rect l="T8" t="T9" r="T10" b="T11"/>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59754" name="Group 10"/>
          <p:cNvGrpSpPr>
            <a:grpSpLocks/>
          </p:cNvGrpSpPr>
          <p:nvPr/>
        </p:nvGrpSpPr>
        <p:grpSpPr bwMode="auto">
          <a:xfrm>
            <a:off x="4953000" y="1238250"/>
            <a:ext cx="3048000" cy="1620838"/>
            <a:chOff x="3120" y="912"/>
            <a:chExt cx="1920" cy="1021"/>
          </a:xfrm>
        </p:grpSpPr>
        <p:sp>
          <p:nvSpPr>
            <p:cNvPr id="159755" name="Line 11"/>
            <p:cNvSpPr>
              <a:spLocks noChangeShapeType="1"/>
            </p:cNvSpPr>
            <p:nvPr/>
          </p:nvSpPr>
          <p:spPr bwMode="auto">
            <a:xfrm>
              <a:off x="3430" y="912"/>
              <a:ext cx="0" cy="336"/>
            </a:xfrm>
            <a:prstGeom prst="line">
              <a:avLst/>
            </a:prstGeom>
            <a:noFill/>
            <a:ln w="19050">
              <a:solidFill>
                <a:schemeClr val="tx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9756" name="Group 12"/>
            <p:cNvGrpSpPr>
              <a:grpSpLocks/>
            </p:cNvGrpSpPr>
            <p:nvPr/>
          </p:nvGrpSpPr>
          <p:grpSpPr bwMode="auto">
            <a:xfrm>
              <a:off x="3120" y="1248"/>
              <a:ext cx="1920" cy="685"/>
              <a:chOff x="3120" y="1248"/>
              <a:chExt cx="1920" cy="685"/>
            </a:xfrm>
          </p:grpSpPr>
          <p:sp>
            <p:nvSpPr>
              <p:cNvPr id="159757" name="Line 13"/>
              <p:cNvSpPr>
                <a:spLocks noChangeShapeType="1"/>
              </p:cNvSpPr>
              <p:nvPr/>
            </p:nvSpPr>
            <p:spPr bwMode="auto">
              <a:xfrm flipH="1">
                <a:off x="3120" y="1344"/>
                <a:ext cx="1920" cy="0"/>
              </a:xfrm>
              <a:prstGeom prst="line">
                <a:avLst/>
              </a:prstGeom>
              <a:noFill/>
              <a:ln w="12700">
                <a:solidFill>
                  <a:schemeClr val="tx1"/>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8" name="Line 14"/>
              <p:cNvSpPr>
                <a:spLocks noChangeShapeType="1"/>
              </p:cNvSpPr>
              <p:nvPr/>
            </p:nvSpPr>
            <p:spPr bwMode="auto">
              <a:xfrm flipH="1">
                <a:off x="3120" y="1248"/>
                <a:ext cx="1104" cy="0"/>
              </a:xfrm>
              <a:prstGeom prst="line">
                <a:avLst/>
              </a:prstGeom>
              <a:noFill/>
              <a:ln w="12700">
                <a:solidFill>
                  <a:schemeClr val="tx1"/>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9" name="Line 15"/>
              <p:cNvSpPr>
                <a:spLocks noChangeShapeType="1"/>
              </p:cNvSpPr>
              <p:nvPr/>
            </p:nvSpPr>
            <p:spPr bwMode="auto">
              <a:xfrm>
                <a:off x="3430" y="1344"/>
                <a:ext cx="0" cy="288"/>
              </a:xfrm>
              <a:prstGeom prst="line">
                <a:avLst/>
              </a:prstGeom>
              <a:noFill/>
              <a:ln w="19050">
                <a:solidFill>
                  <a:schemeClr val="tx1"/>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9760" name="Object 16"/>
              <p:cNvGraphicFramePr>
                <a:graphicFrameLocks noChangeAspect="1"/>
              </p:cNvGraphicFramePr>
              <p:nvPr/>
            </p:nvGraphicFramePr>
            <p:xfrm>
              <a:off x="3263" y="1611"/>
              <a:ext cx="291" cy="322"/>
            </p:xfrm>
            <a:graphic>
              <a:graphicData uri="http://schemas.openxmlformats.org/presentationml/2006/ole">
                <mc:AlternateContent xmlns:mc="http://schemas.openxmlformats.org/markup-compatibility/2006">
                  <mc:Choice xmlns:v="urn:schemas-microsoft-com:vml" Requires="v">
                    <p:oleObj spid="_x0000_s160587" name="Equation" r:id="rId4" imgW="152280" imgH="177840" progId="">
                      <p:embed/>
                    </p:oleObj>
                  </mc:Choice>
                  <mc:Fallback>
                    <p:oleObj name="Equation" r:id="rId4" imgW="152280" imgH="177840" progId="">
                      <p:embed/>
                      <p:pic>
                        <p:nvPicPr>
                          <p:cNvPr id="0" name="Picture 3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3" y="1611"/>
                            <a:ext cx="291"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9761" name="Group 17"/>
            <p:cNvGrpSpPr>
              <a:grpSpLocks/>
            </p:cNvGrpSpPr>
            <p:nvPr/>
          </p:nvGrpSpPr>
          <p:grpSpPr bwMode="auto">
            <a:xfrm>
              <a:off x="3504" y="1008"/>
              <a:ext cx="720" cy="912"/>
              <a:chOff x="3552" y="1008"/>
              <a:chExt cx="720" cy="912"/>
            </a:xfrm>
          </p:grpSpPr>
          <p:sp>
            <p:nvSpPr>
              <p:cNvPr id="159762" name="Line 18"/>
              <p:cNvSpPr>
                <a:spLocks noChangeShapeType="1"/>
              </p:cNvSpPr>
              <p:nvPr/>
            </p:nvSpPr>
            <p:spPr bwMode="auto">
              <a:xfrm flipH="1">
                <a:off x="3552" y="1536"/>
                <a:ext cx="720" cy="0"/>
              </a:xfrm>
              <a:prstGeom prst="line">
                <a:avLst/>
              </a:prstGeom>
              <a:noFill/>
              <a:ln w="12700">
                <a:solidFill>
                  <a:schemeClr val="tx1"/>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63" name="Line 19"/>
              <p:cNvSpPr>
                <a:spLocks noChangeShapeType="1"/>
              </p:cNvSpPr>
              <p:nvPr/>
            </p:nvSpPr>
            <p:spPr bwMode="auto">
              <a:xfrm>
                <a:off x="3840" y="1008"/>
                <a:ext cx="0" cy="336"/>
              </a:xfrm>
              <a:prstGeom prst="line">
                <a:avLst/>
              </a:prstGeom>
              <a:noFill/>
              <a:ln w="19050">
                <a:solidFill>
                  <a:schemeClr val="tx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64" name="Line 20"/>
              <p:cNvSpPr>
                <a:spLocks noChangeShapeType="1"/>
              </p:cNvSpPr>
              <p:nvPr/>
            </p:nvSpPr>
            <p:spPr bwMode="auto">
              <a:xfrm>
                <a:off x="3840" y="1536"/>
                <a:ext cx="0" cy="240"/>
              </a:xfrm>
              <a:prstGeom prst="line">
                <a:avLst/>
              </a:prstGeom>
              <a:noFill/>
              <a:ln w="19050">
                <a:solidFill>
                  <a:schemeClr val="tx1"/>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9765" name="Object 21"/>
              <p:cNvGraphicFramePr>
                <a:graphicFrameLocks noChangeAspect="1"/>
              </p:cNvGraphicFramePr>
              <p:nvPr/>
            </p:nvGraphicFramePr>
            <p:xfrm>
              <a:off x="3853" y="1544"/>
              <a:ext cx="268" cy="376"/>
            </p:xfrm>
            <a:graphic>
              <a:graphicData uri="http://schemas.openxmlformats.org/presentationml/2006/ole">
                <mc:AlternateContent xmlns:mc="http://schemas.openxmlformats.org/markup-compatibility/2006">
                  <mc:Choice xmlns:v="urn:schemas-microsoft-com:vml" Requires="v">
                    <p:oleObj spid="_x0000_s160588" name="Equation" r:id="rId6" imgW="152280" imgH="228600" progId="">
                      <p:embed/>
                    </p:oleObj>
                  </mc:Choice>
                  <mc:Fallback>
                    <p:oleObj name="Equation" r:id="rId6" imgW="152280" imgH="228600" progId="">
                      <p:embed/>
                      <p:pic>
                        <p:nvPicPr>
                          <p:cNvPr id="0" name="Picture 3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 y="1544"/>
                            <a:ext cx="268" cy="3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59766" name="Group 22"/>
          <p:cNvGrpSpPr>
            <a:grpSpLocks/>
          </p:cNvGrpSpPr>
          <p:nvPr/>
        </p:nvGrpSpPr>
        <p:grpSpPr bwMode="auto">
          <a:xfrm>
            <a:off x="4932363" y="2787650"/>
            <a:ext cx="1752600" cy="611188"/>
            <a:chOff x="3168" y="1872"/>
            <a:chExt cx="1104" cy="385"/>
          </a:xfrm>
        </p:grpSpPr>
        <p:grpSp>
          <p:nvGrpSpPr>
            <p:cNvPr id="159767" name="Group 23"/>
            <p:cNvGrpSpPr>
              <a:grpSpLocks/>
            </p:cNvGrpSpPr>
            <p:nvPr/>
          </p:nvGrpSpPr>
          <p:grpSpPr bwMode="auto">
            <a:xfrm>
              <a:off x="3168" y="1897"/>
              <a:ext cx="1104" cy="288"/>
              <a:chOff x="3600" y="2880"/>
              <a:chExt cx="672" cy="288"/>
            </a:xfrm>
          </p:grpSpPr>
          <p:sp>
            <p:nvSpPr>
              <p:cNvPr id="159768" name="Rectangle 24" descr="浅色上对角线"/>
              <p:cNvSpPr>
                <a:spLocks noChangeArrowheads="1"/>
              </p:cNvSpPr>
              <p:nvPr/>
            </p:nvSpPr>
            <p:spPr bwMode="auto">
              <a:xfrm>
                <a:off x="3600" y="2880"/>
                <a:ext cx="672" cy="288"/>
              </a:xfrm>
              <a:prstGeom prst="rect">
                <a:avLst/>
              </a:prstGeom>
              <a:pattFill prst="ltUpDiag">
                <a:fgClr>
                  <a:srgbClr val="FF9999"/>
                </a:fgClr>
                <a:bgClr>
                  <a:schemeClr val="bg1"/>
                </a:bgClr>
              </a:pattFill>
              <a:ln>
                <a:noFill/>
              </a:ln>
              <a:effectLst/>
              <a:extLs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69" name="Line 25" descr="浅色上对角线"/>
              <p:cNvSpPr>
                <a:spLocks noChangeShapeType="1"/>
              </p:cNvSpPr>
              <p:nvPr/>
            </p:nvSpPr>
            <p:spPr bwMode="auto">
              <a:xfrm flipH="1">
                <a:off x="3600" y="2880"/>
                <a:ext cx="672" cy="0"/>
              </a:xfrm>
              <a:prstGeom prst="line">
                <a:avLst/>
              </a:prstGeom>
              <a:noFill/>
              <a:ln w="12700">
                <a:solidFill>
                  <a:schemeClr val="tx1"/>
                </a:solidFill>
                <a:prstDash val="dash"/>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70" name="Line 26" descr="浅色上对角线"/>
              <p:cNvSpPr>
                <a:spLocks noChangeShapeType="1"/>
              </p:cNvSpPr>
              <p:nvPr/>
            </p:nvSpPr>
            <p:spPr bwMode="auto">
              <a:xfrm flipH="1">
                <a:off x="3600" y="3168"/>
                <a:ext cx="672" cy="0"/>
              </a:xfrm>
              <a:prstGeom prst="line">
                <a:avLst/>
              </a:prstGeom>
              <a:noFill/>
              <a:ln w="12700">
                <a:solidFill>
                  <a:schemeClr val="tx1"/>
                </a:solidFill>
                <a:prstDash val="dash"/>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9771" name="Line 27"/>
            <p:cNvSpPr>
              <a:spLocks noChangeShapeType="1"/>
            </p:cNvSpPr>
            <p:nvPr/>
          </p:nvSpPr>
          <p:spPr bwMode="auto">
            <a:xfrm>
              <a:off x="4128" y="1897"/>
              <a:ext cx="0" cy="288"/>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9772" name="Object 28"/>
            <p:cNvGraphicFramePr>
              <a:graphicFrameLocks noChangeAspect="1"/>
            </p:cNvGraphicFramePr>
            <p:nvPr/>
          </p:nvGraphicFramePr>
          <p:xfrm>
            <a:off x="3496" y="1872"/>
            <a:ext cx="302" cy="385"/>
          </p:xfrm>
          <a:graphic>
            <a:graphicData uri="http://schemas.openxmlformats.org/presentationml/2006/ole">
              <mc:AlternateContent xmlns:mc="http://schemas.openxmlformats.org/markup-compatibility/2006">
                <mc:Choice xmlns:v="urn:schemas-microsoft-com:vml" Requires="v">
                  <p:oleObj spid="_x0000_s160589" name="Equation" r:id="rId8" imgW="177840" imgH="228600" progId="">
                    <p:embed/>
                  </p:oleObj>
                </mc:Choice>
                <mc:Fallback>
                  <p:oleObj name="Equation" r:id="rId8" imgW="177840" imgH="228600" progId="">
                    <p:embed/>
                    <p:pic>
                      <p:nvPicPr>
                        <p:cNvPr id="0" name="Picture 3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6" y="1872"/>
                          <a:ext cx="302" cy="38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D60093"/>
                              </a:solidFill>
                              <a:miter lim="800000"/>
                              <a:headEnd/>
                              <a:tailEnd/>
                            </a14:hiddenLine>
                          </a:ext>
                        </a:extLst>
                      </p:spPr>
                    </p:pic>
                  </p:oleObj>
                </mc:Fallback>
              </mc:AlternateContent>
            </a:graphicData>
          </a:graphic>
        </p:graphicFrame>
      </p:grpSp>
      <p:sp>
        <p:nvSpPr>
          <p:cNvPr id="159773" name="Text Box 29"/>
          <p:cNvSpPr txBox="1">
            <a:spLocks noChangeArrowheads="1"/>
          </p:cNvSpPr>
          <p:nvPr/>
        </p:nvSpPr>
        <p:spPr bwMode="auto">
          <a:xfrm>
            <a:off x="250825" y="3500438"/>
            <a:ext cx="4191000" cy="5191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FF"/>
                </a:solidFill>
                <a:effectLst>
                  <a:outerShdw blurRad="38100" dist="38100" dir="2700000" algn="tl">
                    <a:srgbClr val="C0C0C0"/>
                  </a:outerShdw>
                </a:effectLst>
                <a:latin typeface="Times New Roman" pitchFamily="18" charset="0"/>
                <a:ea typeface="宋体" pitchFamily="2" charset="-122"/>
              </a:rPr>
              <a:t>相邻两缝间的光程差：</a:t>
            </a:r>
          </a:p>
        </p:txBody>
      </p:sp>
      <p:graphicFrame>
        <p:nvGraphicFramePr>
          <p:cNvPr id="159774" name="Object 30"/>
          <p:cNvGraphicFramePr>
            <a:graphicFrameLocks noChangeAspect="1"/>
          </p:cNvGraphicFramePr>
          <p:nvPr/>
        </p:nvGraphicFramePr>
        <p:xfrm>
          <a:off x="1120775" y="4329113"/>
          <a:ext cx="1968500" cy="508000"/>
        </p:xfrm>
        <a:graphic>
          <a:graphicData uri="http://schemas.openxmlformats.org/presentationml/2006/ole">
            <mc:AlternateContent xmlns:mc="http://schemas.openxmlformats.org/markup-compatibility/2006">
              <mc:Choice xmlns:v="urn:schemas-microsoft-com:vml" Requires="v">
                <p:oleObj spid="_x0000_s160590" name="Equation" r:id="rId10" imgW="685502" imgH="177723" progId="">
                  <p:embed/>
                </p:oleObj>
              </mc:Choice>
              <mc:Fallback>
                <p:oleObj name="Equation" r:id="rId10" imgW="685502" imgH="177723" progId="">
                  <p:embed/>
                  <p:pic>
                    <p:nvPicPr>
                      <p:cNvPr id="0" name="Picture 38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0775" y="4329113"/>
                        <a:ext cx="1968500" cy="5080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CC0099"/>
                            </a:solidFill>
                            <a:miter lim="800000"/>
                            <a:headEnd/>
                            <a:tailEnd/>
                          </a14:hiddenLine>
                        </a:ext>
                      </a:extLst>
                    </p:spPr>
                  </p:pic>
                </p:oleObj>
              </mc:Fallback>
            </mc:AlternateContent>
          </a:graphicData>
        </a:graphic>
      </p:graphicFrame>
      <p:grpSp>
        <p:nvGrpSpPr>
          <p:cNvPr id="159775" name="Group 31"/>
          <p:cNvGrpSpPr>
            <a:grpSpLocks/>
          </p:cNvGrpSpPr>
          <p:nvPr/>
        </p:nvGrpSpPr>
        <p:grpSpPr bwMode="auto">
          <a:xfrm>
            <a:off x="4800600" y="5657850"/>
            <a:ext cx="4038600" cy="546100"/>
            <a:chOff x="3072" y="3696"/>
            <a:chExt cx="2544" cy="344"/>
          </a:xfrm>
        </p:grpSpPr>
        <p:sp>
          <p:nvSpPr>
            <p:cNvPr id="159776" name="Rectangle 32"/>
            <p:cNvSpPr>
              <a:spLocks noChangeArrowheads="1"/>
            </p:cNvSpPr>
            <p:nvPr/>
          </p:nvSpPr>
          <p:spPr bwMode="auto">
            <a:xfrm>
              <a:off x="3072" y="3713"/>
              <a:ext cx="2544" cy="32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zh-CN" altLang="en-US" sz="2800" b="1">
                  <a:solidFill>
                    <a:srgbClr val="FF0000"/>
                  </a:solidFill>
                  <a:latin typeface="Times New Roman" pitchFamily="18" charset="0"/>
                  <a:ea typeface="宋体" pitchFamily="2" charset="-122"/>
                </a:rPr>
                <a:t>光栅常数：</a:t>
              </a:r>
            </a:p>
          </p:txBody>
        </p:sp>
        <p:graphicFrame>
          <p:nvGraphicFramePr>
            <p:cNvPr id="159777" name="Object 33"/>
            <p:cNvGraphicFramePr>
              <a:graphicFrameLocks noChangeAspect="1"/>
            </p:cNvGraphicFramePr>
            <p:nvPr/>
          </p:nvGraphicFramePr>
          <p:xfrm>
            <a:off x="4224" y="3696"/>
            <a:ext cx="1392" cy="314"/>
          </p:xfrm>
          <a:graphic>
            <a:graphicData uri="http://schemas.openxmlformats.org/presentationml/2006/ole">
              <mc:AlternateContent xmlns:mc="http://schemas.openxmlformats.org/markup-compatibility/2006">
                <mc:Choice xmlns:v="urn:schemas-microsoft-com:vml" Requires="v">
                  <p:oleObj spid="_x0000_s160591" name="Equation" r:id="rId12" imgW="1409088" imgH="317362" progId="Equation.3">
                    <p:embed/>
                  </p:oleObj>
                </mc:Choice>
                <mc:Fallback>
                  <p:oleObj name="Equation" r:id="rId12" imgW="1409088" imgH="317362" progId="Equation.3">
                    <p:embed/>
                    <p:pic>
                      <p:nvPicPr>
                        <p:cNvPr id="0" name="Picture 38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4" y="3696"/>
                          <a:ext cx="1392"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9778" name="Group 34"/>
          <p:cNvGrpSpPr>
            <a:grpSpLocks/>
          </p:cNvGrpSpPr>
          <p:nvPr/>
        </p:nvGrpSpPr>
        <p:grpSpPr bwMode="auto">
          <a:xfrm>
            <a:off x="6705600" y="1085850"/>
            <a:ext cx="1676400" cy="2209800"/>
            <a:chOff x="4272" y="816"/>
            <a:chExt cx="1056" cy="1392"/>
          </a:xfrm>
        </p:grpSpPr>
        <p:sp>
          <p:nvSpPr>
            <p:cNvPr id="159779" name="Line 35"/>
            <p:cNvSpPr>
              <a:spLocks noChangeShapeType="1"/>
            </p:cNvSpPr>
            <p:nvPr/>
          </p:nvSpPr>
          <p:spPr bwMode="auto">
            <a:xfrm flipV="1">
              <a:off x="4272" y="816"/>
              <a:ext cx="1056" cy="528"/>
            </a:xfrm>
            <a:prstGeom prst="line">
              <a:avLst/>
            </a:prstGeom>
            <a:noFill/>
            <a:ln w="19050">
              <a:solidFill>
                <a:srgbClr val="FF66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9780" name="Line 36"/>
            <p:cNvSpPr>
              <a:spLocks noChangeShapeType="1"/>
            </p:cNvSpPr>
            <p:nvPr/>
          </p:nvSpPr>
          <p:spPr bwMode="auto">
            <a:xfrm flipV="1">
              <a:off x="4272" y="1104"/>
              <a:ext cx="1056" cy="528"/>
            </a:xfrm>
            <a:prstGeom prst="line">
              <a:avLst/>
            </a:prstGeom>
            <a:noFill/>
            <a:ln w="19050">
              <a:solidFill>
                <a:srgbClr val="FF66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9781" name="Line 37"/>
            <p:cNvSpPr>
              <a:spLocks noChangeShapeType="1"/>
            </p:cNvSpPr>
            <p:nvPr/>
          </p:nvSpPr>
          <p:spPr bwMode="auto">
            <a:xfrm flipV="1">
              <a:off x="4272" y="1392"/>
              <a:ext cx="1056" cy="528"/>
            </a:xfrm>
            <a:prstGeom prst="line">
              <a:avLst/>
            </a:prstGeom>
            <a:noFill/>
            <a:ln w="19050">
              <a:solidFill>
                <a:srgbClr val="FF66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9782" name="Line 38"/>
            <p:cNvSpPr>
              <a:spLocks noChangeShapeType="1"/>
            </p:cNvSpPr>
            <p:nvPr/>
          </p:nvSpPr>
          <p:spPr bwMode="auto">
            <a:xfrm flipV="1">
              <a:off x="4272" y="1680"/>
              <a:ext cx="1056" cy="528"/>
            </a:xfrm>
            <a:prstGeom prst="line">
              <a:avLst/>
            </a:prstGeom>
            <a:noFill/>
            <a:ln w="19050">
              <a:solidFill>
                <a:srgbClr val="FF66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59783" name="AutoShape 39"/>
          <p:cNvSpPr>
            <a:spLocks noChangeArrowheads="1"/>
          </p:cNvSpPr>
          <p:nvPr/>
        </p:nvSpPr>
        <p:spPr bwMode="auto">
          <a:xfrm>
            <a:off x="4876800" y="3563938"/>
            <a:ext cx="1752600" cy="533400"/>
          </a:xfrm>
          <a:prstGeom prst="wedgeRectCallout">
            <a:avLst>
              <a:gd name="adj1" fmla="val -2991"/>
              <a:gd name="adj2" fmla="val -102977"/>
            </a:avLst>
          </a:prstGeom>
          <a:noFill/>
          <a:ln w="9525">
            <a:solidFill>
              <a:schemeClr val="tx1"/>
            </a:solidFill>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50000"/>
              </a:spcBef>
              <a:buFontTx/>
              <a:buNone/>
            </a:pPr>
            <a:r>
              <a:rPr lang="zh-CN" altLang="en-US" sz="2800" b="1">
                <a:latin typeface="Times New Roman" pitchFamily="18" charset="0"/>
                <a:ea typeface="宋体" pitchFamily="2" charset="-122"/>
              </a:rPr>
              <a:t>光栅常数</a:t>
            </a:r>
          </a:p>
        </p:txBody>
      </p:sp>
      <p:grpSp>
        <p:nvGrpSpPr>
          <p:cNvPr id="159784" name="Group 40"/>
          <p:cNvGrpSpPr>
            <a:grpSpLocks/>
          </p:cNvGrpSpPr>
          <p:nvPr/>
        </p:nvGrpSpPr>
        <p:grpSpPr bwMode="auto">
          <a:xfrm>
            <a:off x="6781800" y="628650"/>
            <a:ext cx="1295400" cy="1447800"/>
            <a:chOff x="4320" y="528"/>
            <a:chExt cx="816" cy="912"/>
          </a:xfrm>
        </p:grpSpPr>
        <p:sp>
          <p:nvSpPr>
            <p:cNvPr id="159785" name="Freeform 41"/>
            <p:cNvSpPr>
              <a:spLocks/>
            </p:cNvSpPr>
            <p:nvPr/>
          </p:nvSpPr>
          <p:spPr bwMode="auto">
            <a:xfrm>
              <a:off x="4608" y="1200"/>
              <a:ext cx="57" cy="153"/>
            </a:xfrm>
            <a:custGeom>
              <a:avLst/>
              <a:gdLst>
                <a:gd name="T0" fmla="*/ 0 w 57"/>
                <a:gd name="T1" fmla="*/ 0 h 153"/>
                <a:gd name="T2" fmla="*/ 0 w 57"/>
                <a:gd name="T3" fmla="*/ 18 h 153"/>
                <a:gd name="T4" fmla="*/ 5 w 57"/>
                <a:gd name="T5" fmla="*/ 19 h 153"/>
                <a:gd name="T6" fmla="*/ 5 w 57"/>
                <a:gd name="T7" fmla="*/ 10 h 153"/>
                <a:gd name="T8" fmla="*/ 2 w 57"/>
                <a:gd name="T9" fmla="*/ 18 h 153"/>
                <a:gd name="T10" fmla="*/ 6 w 57"/>
                <a:gd name="T11" fmla="*/ 20 h 153"/>
                <a:gd name="T12" fmla="*/ 10 w 57"/>
                <a:gd name="T13" fmla="*/ 12 h 153"/>
                <a:gd name="T14" fmla="*/ 3 w 57"/>
                <a:gd name="T15" fmla="*/ 18 h 153"/>
                <a:gd name="T16" fmla="*/ 8 w 57"/>
                <a:gd name="T17" fmla="*/ 22 h 153"/>
                <a:gd name="T18" fmla="*/ 12 w 57"/>
                <a:gd name="T19" fmla="*/ 27 h 153"/>
                <a:gd name="T20" fmla="*/ 17 w 57"/>
                <a:gd name="T21" fmla="*/ 33 h 153"/>
                <a:gd name="T22" fmla="*/ 23 w 57"/>
                <a:gd name="T23" fmla="*/ 26 h 153"/>
                <a:gd name="T24" fmla="*/ 15 w 57"/>
                <a:gd name="T25" fmla="*/ 30 h 153"/>
                <a:gd name="T26" fmla="*/ 19 w 57"/>
                <a:gd name="T27" fmla="*/ 37 h 153"/>
                <a:gd name="T28" fmla="*/ 22 w 57"/>
                <a:gd name="T29" fmla="*/ 45 h 153"/>
                <a:gd name="T30" fmla="*/ 26 w 57"/>
                <a:gd name="T31" fmla="*/ 55 h 153"/>
                <a:gd name="T32" fmla="*/ 31 w 57"/>
                <a:gd name="T33" fmla="*/ 76 h 153"/>
                <a:gd name="T34" fmla="*/ 40 w 57"/>
                <a:gd name="T35" fmla="*/ 72 h 153"/>
                <a:gd name="T36" fmla="*/ 31 w 57"/>
                <a:gd name="T37" fmla="*/ 72 h 153"/>
                <a:gd name="T38" fmla="*/ 35 w 57"/>
                <a:gd name="T39" fmla="*/ 97 h 153"/>
                <a:gd name="T40" fmla="*/ 38 w 57"/>
                <a:gd name="T41" fmla="*/ 124 h 153"/>
                <a:gd name="T42" fmla="*/ 39 w 57"/>
                <a:gd name="T43" fmla="*/ 153 h 153"/>
                <a:gd name="T44" fmla="*/ 57 w 57"/>
                <a:gd name="T45" fmla="*/ 153 h 153"/>
                <a:gd name="T46" fmla="*/ 56 w 57"/>
                <a:gd name="T47" fmla="*/ 124 h 153"/>
                <a:gd name="T48" fmla="*/ 53 w 57"/>
                <a:gd name="T49" fmla="*/ 97 h 153"/>
                <a:gd name="T50" fmla="*/ 49 w 57"/>
                <a:gd name="T51" fmla="*/ 72 h 153"/>
                <a:gd name="T52" fmla="*/ 48 w 57"/>
                <a:gd name="T53" fmla="*/ 69 h 153"/>
                <a:gd name="T54" fmla="*/ 43 w 57"/>
                <a:gd name="T55" fmla="*/ 48 h 153"/>
                <a:gd name="T56" fmla="*/ 39 w 57"/>
                <a:gd name="T57" fmla="*/ 38 h 153"/>
                <a:gd name="T58" fmla="*/ 36 w 57"/>
                <a:gd name="T59" fmla="*/ 30 h 153"/>
                <a:gd name="T60" fmla="*/ 32 w 57"/>
                <a:gd name="T61" fmla="*/ 23 h 153"/>
                <a:gd name="T62" fmla="*/ 30 w 57"/>
                <a:gd name="T63" fmla="*/ 20 h 153"/>
                <a:gd name="T64" fmla="*/ 25 w 57"/>
                <a:gd name="T65" fmla="*/ 14 h 153"/>
                <a:gd name="T66" fmla="*/ 21 w 57"/>
                <a:gd name="T67" fmla="*/ 9 h 153"/>
                <a:gd name="T68" fmla="*/ 16 w 57"/>
                <a:gd name="T69" fmla="*/ 5 h 153"/>
                <a:gd name="T70" fmla="*/ 13 w 57"/>
                <a:gd name="T71" fmla="*/ 3 h 153"/>
                <a:gd name="T72" fmla="*/ 9 w 57"/>
                <a:gd name="T73" fmla="*/ 1 h 153"/>
                <a:gd name="T74" fmla="*/ 5 w 57"/>
                <a:gd name="T75" fmla="*/ 1 h 153"/>
                <a:gd name="T76" fmla="*/ 0 w 57"/>
                <a:gd name="T7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 h="153">
                  <a:moveTo>
                    <a:pt x="0" y="0"/>
                  </a:moveTo>
                  <a:lnTo>
                    <a:pt x="0" y="18"/>
                  </a:lnTo>
                  <a:lnTo>
                    <a:pt x="5" y="19"/>
                  </a:lnTo>
                  <a:lnTo>
                    <a:pt x="5" y="10"/>
                  </a:lnTo>
                  <a:lnTo>
                    <a:pt x="2" y="18"/>
                  </a:lnTo>
                  <a:lnTo>
                    <a:pt x="6" y="20"/>
                  </a:lnTo>
                  <a:lnTo>
                    <a:pt x="10" y="12"/>
                  </a:lnTo>
                  <a:lnTo>
                    <a:pt x="3" y="18"/>
                  </a:lnTo>
                  <a:lnTo>
                    <a:pt x="8" y="22"/>
                  </a:lnTo>
                  <a:lnTo>
                    <a:pt x="12" y="27"/>
                  </a:lnTo>
                  <a:lnTo>
                    <a:pt x="17" y="33"/>
                  </a:lnTo>
                  <a:lnTo>
                    <a:pt x="23" y="26"/>
                  </a:lnTo>
                  <a:lnTo>
                    <a:pt x="15" y="30"/>
                  </a:lnTo>
                  <a:lnTo>
                    <a:pt x="19" y="37"/>
                  </a:lnTo>
                  <a:lnTo>
                    <a:pt x="22" y="45"/>
                  </a:lnTo>
                  <a:lnTo>
                    <a:pt x="26" y="55"/>
                  </a:lnTo>
                  <a:lnTo>
                    <a:pt x="31" y="76"/>
                  </a:lnTo>
                  <a:lnTo>
                    <a:pt x="40" y="72"/>
                  </a:lnTo>
                  <a:lnTo>
                    <a:pt x="31" y="72"/>
                  </a:lnTo>
                  <a:lnTo>
                    <a:pt x="35" y="97"/>
                  </a:lnTo>
                  <a:lnTo>
                    <a:pt x="38" y="124"/>
                  </a:lnTo>
                  <a:lnTo>
                    <a:pt x="39" y="153"/>
                  </a:lnTo>
                  <a:lnTo>
                    <a:pt x="57" y="153"/>
                  </a:lnTo>
                  <a:lnTo>
                    <a:pt x="56" y="124"/>
                  </a:lnTo>
                  <a:lnTo>
                    <a:pt x="53" y="97"/>
                  </a:lnTo>
                  <a:lnTo>
                    <a:pt x="49" y="72"/>
                  </a:lnTo>
                  <a:lnTo>
                    <a:pt x="48" y="69"/>
                  </a:lnTo>
                  <a:lnTo>
                    <a:pt x="43" y="48"/>
                  </a:lnTo>
                  <a:lnTo>
                    <a:pt x="39" y="38"/>
                  </a:lnTo>
                  <a:lnTo>
                    <a:pt x="36" y="30"/>
                  </a:lnTo>
                  <a:lnTo>
                    <a:pt x="32" y="23"/>
                  </a:lnTo>
                  <a:lnTo>
                    <a:pt x="30" y="20"/>
                  </a:lnTo>
                  <a:lnTo>
                    <a:pt x="25" y="14"/>
                  </a:lnTo>
                  <a:lnTo>
                    <a:pt x="21" y="9"/>
                  </a:lnTo>
                  <a:lnTo>
                    <a:pt x="16" y="5"/>
                  </a:lnTo>
                  <a:lnTo>
                    <a:pt x="13" y="3"/>
                  </a:lnTo>
                  <a:lnTo>
                    <a:pt x="9" y="1"/>
                  </a:lnTo>
                  <a:lnTo>
                    <a:pt x="5" y="1"/>
                  </a:lnTo>
                  <a:lnTo>
                    <a:pt x="0" y="0"/>
                  </a:lnTo>
                  <a:close/>
                </a:path>
              </a:pathLst>
            </a:custGeom>
            <a:solidFill>
              <a:srgbClr val="CCFFFF"/>
            </a:solidFill>
            <a:ln w="28575" cmpd="sng">
              <a:solidFill>
                <a:srgbClr val="FF0000"/>
              </a:solidFill>
              <a:round/>
              <a:headEnd/>
              <a:tailEnd/>
            </a:ln>
          </p:spPr>
          <p:txBody>
            <a:bodyPr/>
            <a:lstStyle/>
            <a:p>
              <a:endParaRPr lang="zh-CN" altLang="en-US"/>
            </a:p>
          </p:txBody>
        </p:sp>
        <p:graphicFrame>
          <p:nvGraphicFramePr>
            <p:cNvPr id="159786" name="Object 42"/>
            <p:cNvGraphicFramePr>
              <a:graphicFrameLocks noChangeAspect="1"/>
            </p:cNvGraphicFramePr>
            <p:nvPr/>
          </p:nvGraphicFramePr>
          <p:xfrm>
            <a:off x="4713" y="1048"/>
            <a:ext cx="280" cy="392"/>
          </p:xfrm>
          <a:graphic>
            <a:graphicData uri="http://schemas.openxmlformats.org/presentationml/2006/ole">
              <mc:AlternateContent xmlns:mc="http://schemas.openxmlformats.org/markup-compatibility/2006">
                <mc:Choice xmlns:v="urn:schemas-microsoft-com:vml" Requires="v">
                  <p:oleObj spid="_x0000_s160592" name="Equation" r:id="rId14" imgW="152280" imgH="228600" progId="Equation.3">
                    <p:embed/>
                  </p:oleObj>
                </mc:Choice>
                <mc:Fallback>
                  <p:oleObj name="Equation" r:id="rId14" imgW="152280" imgH="228600" progId="Equation.3">
                    <p:embed/>
                    <p:pic>
                      <p:nvPicPr>
                        <p:cNvPr id="0" name="Picture 38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13" y="1048"/>
                          <a:ext cx="280" cy="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87" name="AutoShape 43"/>
            <p:cNvSpPr>
              <a:spLocks noChangeArrowheads="1"/>
            </p:cNvSpPr>
            <p:nvPr/>
          </p:nvSpPr>
          <p:spPr bwMode="auto">
            <a:xfrm>
              <a:off x="4320" y="528"/>
              <a:ext cx="816" cy="336"/>
            </a:xfrm>
            <a:prstGeom prst="wedgeRectCallout">
              <a:avLst>
                <a:gd name="adj1" fmla="val -25856"/>
                <a:gd name="adj2" fmla="val 173810"/>
              </a:avLst>
            </a:prstGeom>
            <a:gradFill rotWithShape="0">
              <a:gsLst>
                <a:gs pos="0">
                  <a:srgbClr val="FFCCCC"/>
                </a:gs>
                <a:gs pos="50000">
                  <a:srgbClr val="FFCCCC">
                    <a:gamma/>
                    <a:tint val="0"/>
                    <a:invGamma/>
                  </a:srgbClr>
                </a:gs>
                <a:gs pos="100000">
                  <a:srgbClr val="FFCCCC"/>
                </a:gs>
              </a:gsLst>
              <a:lin ang="5400000" scaled="1"/>
            </a:gradFill>
            <a:ln w="9525">
              <a:solidFill>
                <a:srgbClr val="FF0000"/>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50000"/>
                </a:spcBef>
                <a:buFontTx/>
                <a:buNone/>
              </a:pPr>
              <a:r>
                <a:rPr lang="zh-CN" altLang="en-US" sz="2800" b="1">
                  <a:latin typeface="宋体" pitchFamily="2" charset="-122"/>
                  <a:ea typeface="宋体" pitchFamily="2" charset="-122"/>
                </a:rPr>
                <a:t>衍射角</a:t>
              </a:r>
            </a:p>
          </p:txBody>
        </p:sp>
      </p:grpSp>
      <p:grpSp>
        <p:nvGrpSpPr>
          <p:cNvPr id="159788" name="Group 44"/>
          <p:cNvGrpSpPr>
            <a:grpSpLocks/>
          </p:cNvGrpSpPr>
          <p:nvPr/>
        </p:nvGrpSpPr>
        <p:grpSpPr bwMode="auto">
          <a:xfrm>
            <a:off x="4800600" y="4591050"/>
            <a:ext cx="4419600" cy="1095375"/>
            <a:chOff x="3024" y="3024"/>
            <a:chExt cx="2784" cy="690"/>
          </a:xfrm>
        </p:grpSpPr>
        <p:graphicFrame>
          <p:nvGraphicFramePr>
            <p:cNvPr id="159789" name="Object 45"/>
            <p:cNvGraphicFramePr>
              <a:graphicFrameLocks noChangeAspect="1"/>
            </p:cNvGraphicFramePr>
            <p:nvPr/>
          </p:nvGraphicFramePr>
          <p:xfrm>
            <a:off x="3107" y="3113"/>
            <a:ext cx="260" cy="286"/>
          </p:xfrm>
          <a:graphic>
            <a:graphicData uri="http://schemas.openxmlformats.org/presentationml/2006/ole">
              <mc:AlternateContent xmlns:mc="http://schemas.openxmlformats.org/markup-compatibility/2006">
                <mc:Choice xmlns:v="urn:schemas-microsoft-com:vml" Requires="v">
                  <p:oleObj spid="_x0000_s160593" name="Equation" r:id="rId16" imgW="126835" imgH="139518" progId="">
                    <p:embed/>
                  </p:oleObj>
                </mc:Choice>
                <mc:Fallback>
                  <p:oleObj name="Equation" r:id="rId16" imgW="126835" imgH="139518" progId="">
                    <p:embed/>
                    <p:pic>
                      <p:nvPicPr>
                        <p:cNvPr id="0" name="Picture 39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07" y="3113"/>
                          <a:ext cx="260"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90" name="Text Box 46"/>
            <p:cNvSpPr txBox="1">
              <a:spLocks noChangeArrowheads="1"/>
            </p:cNvSpPr>
            <p:nvPr/>
          </p:nvSpPr>
          <p:spPr bwMode="auto">
            <a:xfrm>
              <a:off x="3364" y="3024"/>
              <a:ext cx="22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latin typeface="Times New Roman" pitchFamily="18" charset="0"/>
                  <a:ea typeface="宋体" pitchFamily="2" charset="-122"/>
                </a:rPr>
                <a:t>：透光部分的宽度</a:t>
              </a:r>
            </a:p>
          </p:txBody>
        </p:sp>
        <p:grpSp>
          <p:nvGrpSpPr>
            <p:cNvPr id="159791" name="Group 47"/>
            <p:cNvGrpSpPr>
              <a:grpSpLocks/>
            </p:cNvGrpSpPr>
            <p:nvPr/>
          </p:nvGrpSpPr>
          <p:grpSpPr bwMode="auto">
            <a:xfrm>
              <a:off x="3132" y="3345"/>
              <a:ext cx="2676" cy="369"/>
              <a:chOff x="3180" y="3423"/>
              <a:chExt cx="2676" cy="369"/>
            </a:xfrm>
          </p:grpSpPr>
          <p:graphicFrame>
            <p:nvGraphicFramePr>
              <p:cNvPr id="159792" name="Object 48"/>
              <p:cNvGraphicFramePr>
                <a:graphicFrameLocks noChangeAspect="1"/>
              </p:cNvGraphicFramePr>
              <p:nvPr/>
            </p:nvGraphicFramePr>
            <p:xfrm>
              <a:off x="3180" y="3430"/>
              <a:ext cx="257" cy="362"/>
            </p:xfrm>
            <a:graphic>
              <a:graphicData uri="http://schemas.openxmlformats.org/presentationml/2006/ole">
                <mc:AlternateContent xmlns:mc="http://schemas.openxmlformats.org/markup-compatibility/2006">
                  <mc:Choice xmlns:v="urn:schemas-microsoft-com:vml" Requires="v">
                    <p:oleObj spid="_x0000_s160594" name="Equation" r:id="rId18" imgW="126725" imgH="177415" progId="">
                      <p:embed/>
                    </p:oleObj>
                  </mc:Choice>
                  <mc:Fallback>
                    <p:oleObj name="Equation" r:id="rId18" imgW="126725" imgH="177415" progId="">
                      <p:embed/>
                      <p:pic>
                        <p:nvPicPr>
                          <p:cNvPr id="0" name="Picture 39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80" y="3430"/>
                            <a:ext cx="257" cy="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93" name="Rectangle 49"/>
              <p:cNvSpPr>
                <a:spLocks noChangeArrowheads="1"/>
              </p:cNvSpPr>
              <p:nvPr/>
            </p:nvSpPr>
            <p:spPr bwMode="auto">
              <a:xfrm>
                <a:off x="3411" y="3423"/>
                <a:ext cx="24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latin typeface="Times New Roman" pitchFamily="18" charset="0"/>
                    <a:ea typeface="宋体" pitchFamily="2" charset="-122"/>
                  </a:rPr>
                  <a:t>：不透光部分的宽度</a:t>
                </a:r>
              </a:p>
            </p:txBody>
          </p:sp>
        </p:grpSp>
        <p:sp>
          <p:nvSpPr>
            <p:cNvPr id="159794" name="AutoShape 50"/>
            <p:cNvSpPr>
              <a:spLocks noChangeArrowheads="1"/>
            </p:cNvSpPr>
            <p:nvPr/>
          </p:nvSpPr>
          <p:spPr bwMode="auto">
            <a:xfrm>
              <a:off x="3024" y="3105"/>
              <a:ext cx="2544" cy="528"/>
            </a:xfrm>
            <a:prstGeom prst="bracketPair">
              <a:avLst>
                <a:gd name="adj" fmla="val 16667"/>
              </a:avLst>
            </a:prstGeom>
            <a:noFill/>
            <a:ln w="28575">
              <a:solidFill>
                <a:schemeClr val="tx1"/>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9795" name="Text Box 51"/>
          <p:cNvSpPr txBox="1">
            <a:spLocks noChangeArrowheads="1"/>
          </p:cNvSpPr>
          <p:nvPr/>
        </p:nvSpPr>
        <p:spPr bwMode="auto">
          <a:xfrm>
            <a:off x="284163" y="260350"/>
            <a:ext cx="464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FF"/>
                </a:solidFill>
                <a:ea typeface="宋体" pitchFamily="2" charset="-122"/>
              </a:rPr>
              <a:t>光栅衍射条纹的形成</a:t>
            </a:r>
          </a:p>
        </p:txBody>
      </p:sp>
      <p:sp>
        <p:nvSpPr>
          <p:cNvPr id="159796" name="Text Box 52"/>
          <p:cNvSpPr txBox="1">
            <a:spLocks noChangeArrowheads="1"/>
          </p:cNvSpPr>
          <p:nvPr/>
        </p:nvSpPr>
        <p:spPr bwMode="auto">
          <a:xfrm>
            <a:off x="179388" y="908050"/>
            <a:ext cx="432117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buFontTx/>
              <a:buNone/>
            </a:pPr>
            <a:r>
              <a:rPr lang="zh-CN" altLang="en-US" sz="2800" b="1">
                <a:ea typeface="宋体" pitchFamily="2" charset="-122"/>
              </a:rPr>
              <a:t>      光栅衍射</a:t>
            </a:r>
            <a:r>
              <a:rPr kumimoji="1" lang="zh-CN" altLang="en-US" sz="2800" b="1">
                <a:ea typeface="宋体" pitchFamily="2" charset="-122"/>
              </a:rPr>
              <a:t>是单缝衍射和缝间光线干涉两种效应的叠加，</a:t>
            </a:r>
            <a:r>
              <a:rPr kumimoji="1" lang="zh-CN" altLang="en-US" sz="2800" b="1">
                <a:solidFill>
                  <a:srgbClr val="FF0000"/>
                </a:solidFill>
                <a:ea typeface="宋体" pitchFamily="2" charset="-122"/>
              </a:rPr>
              <a:t>亮纹的位置决定于缝间光线干涉的结果</a:t>
            </a:r>
            <a:r>
              <a:rPr kumimoji="1" lang="zh-CN" altLang="en-US" sz="2800" b="1">
                <a:ea typeface="宋体" pitchFamily="2" charset="-122"/>
              </a:rPr>
              <a:t>。</a:t>
            </a:r>
          </a:p>
        </p:txBody>
      </p:sp>
      <p:grpSp>
        <p:nvGrpSpPr>
          <p:cNvPr id="159797" name="Group 53"/>
          <p:cNvGrpSpPr>
            <a:grpSpLocks/>
          </p:cNvGrpSpPr>
          <p:nvPr/>
        </p:nvGrpSpPr>
        <p:grpSpPr bwMode="auto">
          <a:xfrm>
            <a:off x="6700838" y="2859088"/>
            <a:ext cx="1601787" cy="1749425"/>
            <a:chOff x="4272" y="1920"/>
            <a:chExt cx="1009" cy="1102"/>
          </a:xfrm>
        </p:grpSpPr>
        <p:sp>
          <p:nvSpPr>
            <p:cNvPr id="159798" name="Freeform 54"/>
            <p:cNvSpPr>
              <a:spLocks/>
            </p:cNvSpPr>
            <p:nvPr/>
          </p:nvSpPr>
          <p:spPr bwMode="auto">
            <a:xfrm>
              <a:off x="4272" y="1920"/>
              <a:ext cx="432" cy="732"/>
            </a:xfrm>
            <a:custGeom>
              <a:avLst/>
              <a:gdLst>
                <a:gd name="T0" fmla="*/ 0 w 432"/>
                <a:gd name="T1" fmla="*/ 0 h 732"/>
                <a:gd name="T2" fmla="*/ 432 w 432"/>
                <a:gd name="T3" fmla="*/ 732 h 732"/>
              </a:gdLst>
              <a:ahLst/>
              <a:cxnLst>
                <a:cxn ang="0">
                  <a:pos x="T0" y="T1"/>
                </a:cxn>
                <a:cxn ang="0">
                  <a:pos x="T2" y="T3"/>
                </a:cxn>
              </a:cxnLst>
              <a:rect l="0" t="0" r="r" b="b"/>
              <a:pathLst>
                <a:path w="432" h="732">
                  <a:moveTo>
                    <a:pt x="0" y="0"/>
                  </a:moveTo>
                  <a:lnTo>
                    <a:pt x="432" y="732"/>
                  </a:lnTo>
                </a:path>
              </a:pathLst>
            </a:custGeom>
            <a:noFill/>
            <a:ln w="28575">
              <a:solidFill>
                <a:srgbClr val="0000FF"/>
              </a:solidFill>
              <a:prstDash val="dash"/>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9" name="Freeform 55"/>
            <p:cNvSpPr>
              <a:spLocks/>
            </p:cNvSpPr>
            <p:nvPr/>
          </p:nvSpPr>
          <p:spPr bwMode="auto">
            <a:xfrm>
              <a:off x="4272" y="2208"/>
              <a:ext cx="294" cy="504"/>
            </a:xfrm>
            <a:custGeom>
              <a:avLst/>
              <a:gdLst>
                <a:gd name="T0" fmla="*/ 0 w 294"/>
                <a:gd name="T1" fmla="*/ 0 h 504"/>
                <a:gd name="T2" fmla="*/ 294 w 294"/>
                <a:gd name="T3" fmla="*/ 504 h 504"/>
              </a:gdLst>
              <a:ahLst/>
              <a:cxnLst>
                <a:cxn ang="0">
                  <a:pos x="T0" y="T1"/>
                </a:cxn>
                <a:cxn ang="0">
                  <a:pos x="T2" y="T3"/>
                </a:cxn>
              </a:cxnLst>
              <a:rect l="0" t="0" r="r" b="b"/>
              <a:pathLst>
                <a:path w="294" h="504">
                  <a:moveTo>
                    <a:pt x="0" y="0"/>
                  </a:moveTo>
                  <a:lnTo>
                    <a:pt x="294" y="504"/>
                  </a:lnTo>
                </a:path>
              </a:pathLst>
            </a:custGeom>
            <a:noFill/>
            <a:ln w="28575">
              <a:solidFill>
                <a:srgbClr val="0000FF"/>
              </a:solidFill>
              <a:prstDash val="dash"/>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800" name="Freeform 56"/>
            <p:cNvSpPr>
              <a:spLocks/>
            </p:cNvSpPr>
            <p:nvPr/>
          </p:nvSpPr>
          <p:spPr bwMode="auto">
            <a:xfrm>
              <a:off x="4320" y="2592"/>
              <a:ext cx="204" cy="120"/>
            </a:xfrm>
            <a:custGeom>
              <a:avLst/>
              <a:gdLst>
                <a:gd name="T0" fmla="*/ 0 w 204"/>
                <a:gd name="T1" fmla="*/ 120 h 120"/>
                <a:gd name="T2" fmla="*/ 204 w 204"/>
                <a:gd name="T3" fmla="*/ 0 h 120"/>
              </a:gdLst>
              <a:ahLst/>
              <a:cxnLst>
                <a:cxn ang="0">
                  <a:pos x="T0" y="T1"/>
                </a:cxn>
                <a:cxn ang="0">
                  <a:pos x="T2" y="T3"/>
                </a:cxn>
              </a:cxnLst>
              <a:rect l="0" t="0" r="r" b="b"/>
              <a:pathLst>
                <a:path w="204" h="120">
                  <a:moveTo>
                    <a:pt x="0" y="120"/>
                  </a:moveTo>
                  <a:lnTo>
                    <a:pt x="204" y="0"/>
                  </a:lnTo>
                </a:path>
              </a:pathLst>
            </a:custGeom>
            <a:noFill/>
            <a:ln w="28575" cmpd="sng">
              <a:solidFill>
                <a:srgbClr val="0000FF"/>
              </a:solidFill>
              <a:round/>
              <a:headEnd type="none" w="sm" len="lg"/>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801" name="Freeform 57"/>
            <p:cNvSpPr>
              <a:spLocks/>
            </p:cNvSpPr>
            <p:nvPr/>
          </p:nvSpPr>
          <p:spPr bwMode="auto">
            <a:xfrm>
              <a:off x="4632" y="2400"/>
              <a:ext cx="240" cy="144"/>
            </a:xfrm>
            <a:custGeom>
              <a:avLst/>
              <a:gdLst>
                <a:gd name="T0" fmla="*/ 0 w 240"/>
                <a:gd name="T1" fmla="*/ 144 h 144"/>
                <a:gd name="T2" fmla="*/ 240 w 240"/>
                <a:gd name="T3" fmla="*/ 0 h 144"/>
              </a:gdLst>
              <a:ahLst/>
              <a:cxnLst>
                <a:cxn ang="0">
                  <a:pos x="T0" y="T1"/>
                </a:cxn>
                <a:cxn ang="0">
                  <a:pos x="T2" y="T3"/>
                </a:cxn>
              </a:cxnLst>
              <a:rect l="0" t="0" r="r" b="b"/>
              <a:pathLst>
                <a:path w="240" h="144">
                  <a:moveTo>
                    <a:pt x="0" y="144"/>
                  </a:moveTo>
                  <a:lnTo>
                    <a:pt x="240" y="0"/>
                  </a:lnTo>
                </a:path>
              </a:pathLst>
            </a:custGeom>
            <a:noFill/>
            <a:ln w="28575" cmpd="sng">
              <a:solidFill>
                <a:srgbClr val="0000FF"/>
              </a:solidFill>
              <a:round/>
              <a:headEnd type="triangl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9802" name="Object 58"/>
            <p:cNvGraphicFramePr>
              <a:graphicFrameLocks noChangeAspect="1"/>
            </p:cNvGraphicFramePr>
            <p:nvPr/>
          </p:nvGraphicFramePr>
          <p:xfrm>
            <a:off x="4510" y="2710"/>
            <a:ext cx="771" cy="312"/>
          </p:xfrm>
          <a:graphic>
            <a:graphicData uri="http://schemas.openxmlformats.org/presentationml/2006/ole">
              <mc:AlternateContent xmlns:mc="http://schemas.openxmlformats.org/markup-compatibility/2006">
                <mc:Choice xmlns:v="urn:schemas-microsoft-com:vml" Requires="v">
                  <p:oleObj spid="_x0000_s160595" name="Equation" r:id="rId20" imgW="583920" imgH="228600" progId="">
                    <p:embed/>
                  </p:oleObj>
                </mc:Choice>
                <mc:Fallback>
                  <p:oleObj name="Equation" r:id="rId20" imgW="583920" imgH="228600" progId="">
                    <p:embed/>
                    <p:pic>
                      <p:nvPicPr>
                        <p:cNvPr id="0" name="Picture 39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10" y="2710"/>
                          <a:ext cx="771" cy="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CC0099"/>
                              </a:solidFill>
                              <a:miter lim="800000"/>
                              <a:headEnd/>
                              <a:tailEnd/>
                            </a14:hiddenLine>
                          </a:ext>
                        </a:extLst>
                      </p:spPr>
                    </p:pic>
                  </p:oleObj>
                </mc:Fallback>
              </mc:AlternateContent>
            </a:graphicData>
          </a:graphic>
        </p:graphicFrame>
      </p:grpSp>
      <p:sp>
        <p:nvSpPr>
          <p:cNvPr id="159803" name="Text Box 59"/>
          <p:cNvSpPr txBox="1">
            <a:spLocks noChangeArrowheads="1"/>
          </p:cNvSpPr>
          <p:nvPr/>
        </p:nvSpPr>
        <p:spPr bwMode="auto">
          <a:xfrm>
            <a:off x="250825" y="5300663"/>
            <a:ext cx="424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FF0000"/>
                </a:solidFill>
                <a:ea typeface="宋体" pitchFamily="2" charset="-122"/>
              </a:rPr>
              <a:t>思考：明纹中心在何处？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59746"/>
                                        </p:tgtEl>
                                        <p:attrNameLst>
                                          <p:attrName>style.visibility</p:attrName>
                                        </p:attrNameLst>
                                      </p:cBhvr>
                                      <p:to>
                                        <p:strVal val="visible"/>
                                      </p:to>
                                    </p:set>
                                    <p:animEffect transition="in" filter="box(out)">
                                      <p:cBhvr>
                                        <p:cTn id="7" dur="500"/>
                                        <p:tgtEl>
                                          <p:spTgt spid="159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9754"/>
                                        </p:tgtEl>
                                        <p:attrNameLst>
                                          <p:attrName>style.visibility</p:attrName>
                                        </p:attrNameLst>
                                      </p:cBhvr>
                                      <p:to>
                                        <p:strVal val="visible"/>
                                      </p:to>
                                    </p:set>
                                    <p:animEffect transition="in" filter="blinds(horizontal)">
                                      <p:cBhvr>
                                        <p:cTn id="12" dur="500"/>
                                        <p:tgtEl>
                                          <p:spTgt spid="1597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59788"/>
                                        </p:tgtEl>
                                        <p:attrNameLst>
                                          <p:attrName>style.visibility</p:attrName>
                                        </p:attrNameLst>
                                      </p:cBhvr>
                                      <p:to>
                                        <p:strVal val="visible"/>
                                      </p:to>
                                    </p:set>
                                    <p:animEffect transition="in" filter="blinds(horizontal)">
                                      <p:cBhvr>
                                        <p:cTn id="17" dur="500"/>
                                        <p:tgtEl>
                                          <p:spTgt spid="1597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nodeType="clickEffect">
                                  <p:stCondLst>
                                    <p:cond delay="0"/>
                                  </p:stCondLst>
                                  <p:childTnLst>
                                    <p:set>
                                      <p:cBhvr>
                                        <p:cTn id="21" dur="1" fill="hold">
                                          <p:stCondLst>
                                            <p:cond delay="0"/>
                                          </p:stCondLst>
                                        </p:cTn>
                                        <p:tgtEl>
                                          <p:spTgt spid="159766"/>
                                        </p:tgtEl>
                                        <p:attrNameLst>
                                          <p:attrName>style.visibility</p:attrName>
                                        </p:attrNameLst>
                                      </p:cBhvr>
                                      <p:to>
                                        <p:strVal val="visible"/>
                                      </p:to>
                                    </p:set>
                                    <p:animEffect transition="in" filter="barn(outHorizontal)">
                                      <p:cBhvr>
                                        <p:cTn id="22" dur="500"/>
                                        <p:tgtEl>
                                          <p:spTgt spid="1597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159783"/>
                                        </p:tgtEl>
                                        <p:attrNameLst>
                                          <p:attrName>style.visibility</p:attrName>
                                        </p:attrNameLst>
                                      </p:cBhvr>
                                      <p:to>
                                        <p:strVal val="visible"/>
                                      </p:to>
                                    </p:set>
                                    <p:animEffect transition="in" filter="strips(downLeft)">
                                      <p:cBhvr>
                                        <p:cTn id="27" dur="500"/>
                                        <p:tgtEl>
                                          <p:spTgt spid="15978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59775"/>
                                        </p:tgtEl>
                                        <p:attrNameLst>
                                          <p:attrName>style.visibility</p:attrName>
                                        </p:attrNameLst>
                                      </p:cBhvr>
                                      <p:to>
                                        <p:strVal val="visible"/>
                                      </p:to>
                                    </p:set>
                                    <p:animEffect transition="in" filter="blinds(horizontal)">
                                      <p:cBhvr>
                                        <p:cTn id="32" dur="500"/>
                                        <p:tgtEl>
                                          <p:spTgt spid="15977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nodeType="clickEffect">
                                  <p:stCondLst>
                                    <p:cond delay="0"/>
                                  </p:stCondLst>
                                  <p:childTnLst>
                                    <p:set>
                                      <p:cBhvr>
                                        <p:cTn id="36" dur="1" fill="hold">
                                          <p:stCondLst>
                                            <p:cond delay="0"/>
                                          </p:stCondLst>
                                        </p:cTn>
                                        <p:tgtEl>
                                          <p:spTgt spid="159778"/>
                                        </p:tgtEl>
                                        <p:attrNameLst>
                                          <p:attrName>style.visibility</p:attrName>
                                        </p:attrNameLst>
                                      </p:cBhvr>
                                      <p:to>
                                        <p:strVal val="visible"/>
                                      </p:to>
                                    </p:set>
                                    <p:animEffect transition="in" filter="strips(upRight)">
                                      <p:cBhvr>
                                        <p:cTn id="37" dur="500"/>
                                        <p:tgtEl>
                                          <p:spTgt spid="15977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4" fill="hold" nodeType="clickEffect">
                                  <p:stCondLst>
                                    <p:cond delay="0"/>
                                  </p:stCondLst>
                                  <p:childTnLst>
                                    <p:set>
                                      <p:cBhvr>
                                        <p:cTn id="41" dur="1" fill="hold">
                                          <p:stCondLst>
                                            <p:cond delay="0"/>
                                          </p:stCondLst>
                                        </p:cTn>
                                        <p:tgtEl>
                                          <p:spTgt spid="159784"/>
                                        </p:tgtEl>
                                        <p:attrNameLst>
                                          <p:attrName>style.visibility</p:attrName>
                                        </p:attrNameLst>
                                      </p:cBhvr>
                                      <p:to>
                                        <p:strVal val="visible"/>
                                      </p:to>
                                    </p:set>
                                    <p:anim calcmode="lin" valueType="num">
                                      <p:cBhvr>
                                        <p:cTn id="42" dur="500" fill="hold"/>
                                        <p:tgtEl>
                                          <p:spTgt spid="159784"/>
                                        </p:tgtEl>
                                        <p:attrNameLst>
                                          <p:attrName>ppt_x</p:attrName>
                                        </p:attrNameLst>
                                      </p:cBhvr>
                                      <p:tavLst>
                                        <p:tav tm="0">
                                          <p:val>
                                            <p:strVal val="#ppt_x"/>
                                          </p:val>
                                        </p:tav>
                                        <p:tav tm="100000">
                                          <p:val>
                                            <p:strVal val="#ppt_x"/>
                                          </p:val>
                                        </p:tav>
                                      </p:tavLst>
                                    </p:anim>
                                    <p:anim calcmode="lin" valueType="num">
                                      <p:cBhvr>
                                        <p:cTn id="43" dur="500" fill="hold"/>
                                        <p:tgtEl>
                                          <p:spTgt spid="159784"/>
                                        </p:tgtEl>
                                        <p:attrNameLst>
                                          <p:attrName>ppt_y</p:attrName>
                                        </p:attrNameLst>
                                      </p:cBhvr>
                                      <p:tavLst>
                                        <p:tav tm="0">
                                          <p:val>
                                            <p:strVal val="#ppt_y+#ppt_h/2"/>
                                          </p:val>
                                        </p:tav>
                                        <p:tav tm="100000">
                                          <p:val>
                                            <p:strVal val="#ppt_y"/>
                                          </p:val>
                                        </p:tav>
                                      </p:tavLst>
                                    </p:anim>
                                    <p:anim calcmode="lin" valueType="num">
                                      <p:cBhvr>
                                        <p:cTn id="44" dur="500" fill="hold"/>
                                        <p:tgtEl>
                                          <p:spTgt spid="159784"/>
                                        </p:tgtEl>
                                        <p:attrNameLst>
                                          <p:attrName>ppt_w</p:attrName>
                                        </p:attrNameLst>
                                      </p:cBhvr>
                                      <p:tavLst>
                                        <p:tav tm="0">
                                          <p:val>
                                            <p:strVal val="#ppt_w"/>
                                          </p:val>
                                        </p:tav>
                                        <p:tav tm="100000">
                                          <p:val>
                                            <p:strVal val="#ppt_w"/>
                                          </p:val>
                                        </p:tav>
                                      </p:tavLst>
                                    </p:anim>
                                    <p:anim calcmode="lin" valueType="num">
                                      <p:cBhvr>
                                        <p:cTn id="45" dur="500" fill="hold"/>
                                        <p:tgtEl>
                                          <p:spTgt spid="159784"/>
                                        </p:tgtEl>
                                        <p:attrNameLst>
                                          <p:attrName>ppt_h</p:attrName>
                                        </p:attrNameLst>
                                      </p:cBhvr>
                                      <p:tavLst>
                                        <p:tav tm="0">
                                          <p:val>
                                            <p:fltVal val="0"/>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59796"/>
                                        </p:tgtEl>
                                        <p:attrNameLst>
                                          <p:attrName>style.visibility</p:attrName>
                                        </p:attrNameLst>
                                      </p:cBhvr>
                                      <p:to>
                                        <p:strVal val="visible"/>
                                      </p:to>
                                    </p:set>
                                    <p:animEffect transition="in" filter="blinds(horizontal)">
                                      <p:cBhvr>
                                        <p:cTn id="50" dur="500"/>
                                        <p:tgtEl>
                                          <p:spTgt spid="15979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59773"/>
                                        </p:tgtEl>
                                        <p:attrNameLst>
                                          <p:attrName>style.visibility</p:attrName>
                                        </p:attrNameLst>
                                      </p:cBhvr>
                                      <p:to>
                                        <p:strVal val="visible"/>
                                      </p:to>
                                    </p:set>
                                    <p:animEffect transition="in" filter="blinds(horizontal)">
                                      <p:cBhvr>
                                        <p:cTn id="55" dur="500"/>
                                        <p:tgtEl>
                                          <p:spTgt spid="15977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8" presetClass="entr" presetSubtype="6" fill="hold" nodeType="clickEffect">
                                  <p:stCondLst>
                                    <p:cond delay="0"/>
                                  </p:stCondLst>
                                  <p:childTnLst>
                                    <p:set>
                                      <p:cBhvr>
                                        <p:cTn id="59" dur="1" fill="hold">
                                          <p:stCondLst>
                                            <p:cond delay="0"/>
                                          </p:stCondLst>
                                        </p:cTn>
                                        <p:tgtEl>
                                          <p:spTgt spid="159797"/>
                                        </p:tgtEl>
                                        <p:attrNameLst>
                                          <p:attrName>style.visibility</p:attrName>
                                        </p:attrNameLst>
                                      </p:cBhvr>
                                      <p:to>
                                        <p:strVal val="visible"/>
                                      </p:to>
                                    </p:set>
                                    <p:animEffect transition="in" filter="strips(downRight)">
                                      <p:cBhvr>
                                        <p:cTn id="60" dur="500"/>
                                        <p:tgtEl>
                                          <p:spTgt spid="15979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159774"/>
                                        </p:tgtEl>
                                        <p:attrNameLst>
                                          <p:attrName>style.visibility</p:attrName>
                                        </p:attrNameLst>
                                      </p:cBhvr>
                                      <p:to>
                                        <p:strVal val="visible"/>
                                      </p:to>
                                    </p:set>
                                    <p:animEffect transition="in" filter="blinds(horizontal)">
                                      <p:cBhvr>
                                        <p:cTn id="65" dur="500"/>
                                        <p:tgtEl>
                                          <p:spTgt spid="15977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59803"/>
                                        </p:tgtEl>
                                        <p:attrNameLst>
                                          <p:attrName>style.visibility</p:attrName>
                                        </p:attrNameLst>
                                      </p:cBhvr>
                                      <p:to>
                                        <p:strVal val="visible"/>
                                      </p:to>
                                    </p:set>
                                    <p:animEffect transition="in" filter="blinds(horizontal)">
                                      <p:cBhvr>
                                        <p:cTn id="70" dur="500"/>
                                        <p:tgtEl>
                                          <p:spTgt spid="159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73" grpId="0" autoUpdateAnimBg="0"/>
      <p:bldP spid="159783" grpId="0" animBg="1" autoUpdateAnimBg="0"/>
      <p:bldP spid="159796" grpId="0" autoUpdateAnimBg="0"/>
      <p:bldP spid="159803"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矩形 89"/>
          <p:cNvSpPr/>
          <p:nvPr/>
        </p:nvSpPr>
        <p:spPr bwMode="auto">
          <a:xfrm>
            <a:off x="0" y="0"/>
            <a:ext cx="9144000" cy="6858000"/>
          </a:xfrm>
          <a:prstGeom prst="rect">
            <a:avLst/>
          </a:prstGeom>
          <a:solidFill>
            <a:schemeClr val="accent5">
              <a:lumMod val="75000"/>
              <a:alpha val="9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49154"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49155" name="Rectangle 10"/>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49156" name="Rectangle 13"/>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grpSp>
        <p:nvGrpSpPr>
          <p:cNvPr id="2" name="Group 17"/>
          <p:cNvGrpSpPr>
            <a:grpSpLocks/>
          </p:cNvGrpSpPr>
          <p:nvPr/>
        </p:nvGrpSpPr>
        <p:grpSpPr bwMode="auto">
          <a:xfrm>
            <a:off x="395536" y="2852936"/>
            <a:ext cx="7326313" cy="1655763"/>
            <a:chOff x="332" y="255"/>
            <a:chExt cx="4615" cy="1043"/>
          </a:xfrm>
        </p:grpSpPr>
        <p:sp>
          <p:nvSpPr>
            <p:cNvPr id="49164" name="Rectangle 5"/>
            <p:cNvSpPr>
              <a:spLocks noChangeArrowheads="1"/>
            </p:cNvSpPr>
            <p:nvPr/>
          </p:nvSpPr>
          <p:spPr bwMode="auto">
            <a:xfrm>
              <a:off x="332" y="255"/>
              <a:ext cx="46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800" dirty="0"/>
                <a:t> </a:t>
              </a:r>
              <a:r>
                <a:rPr lang="zh-CN" altLang="en-US" sz="2400" dirty="0">
                  <a:solidFill>
                    <a:schemeClr val="bg1"/>
                  </a:solidFill>
                </a:rPr>
                <a:t>如图对应于衍射角     但相邻两缝发生的光到达</a:t>
              </a:r>
              <a:r>
                <a:rPr lang="en-US" altLang="zh-CN" sz="2400" i="1" dirty="0">
                  <a:solidFill>
                    <a:schemeClr val="bg1"/>
                  </a:solidFill>
                </a:rPr>
                <a:t>P</a:t>
              </a:r>
              <a:r>
                <a:rPr lang="zh-CN" altLang="en-US" sz="2400" dirty="0">
                  <a:solidFill>
                    <a:schemeClr val="bg1"/>
                  </a:solidFill>
                </a:rPr>
                <a:t>点的</a:t>
              </a:r>
            </a:p>
          </p:txBody>
        </p:sp>
        <p:graphicFrame>
          <p:nvGraphicFramePr>
            <p:cNvPr id="49165" name="Object 6"/>
            <p:cNvGraphicFramePr>
              <a:graphicFrameLocks noChangeAspect="1"/>
            </p:cNvGraphicFramePr>
            <p:nvPr/>
          </p:nvGraphicFramePr>
          <p:xfrm>
            <a:off x="2064" y="346"/>
            <a:ext cx="167" cy="197"/>
          </p:xfrm>
          <a:graphic>
            <a:graphicData uri="http://schemas.openxmlformats.org/presentationml/2006/ole">
              <mc:AlternateContent xmlns:mc="http://schemas.openxmlformats.org/markup-compatibility/2006">
                <mc:Choice xmlns:v="urn:schemas-microsoft-com:vml" Requires="v">
                  <p:oleObj spid="_x0000_s331232" name="Equation" r:id="rId4" imgW="139579" imgH="164957" progId="">
                    <p:embed/>
                  </p:oleObj>
                </mc:Choice>
                <mc:Fallback>
                  <p:oleObj name="Equation" r:id="rId4" imgW="139579" imgH="164957" progId="">
                    <p:embed/>
                    <p:pic>
                      <p:nvPicPr>
                        <p:cNvPr id="0" name="Picture 2"/>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064" y="346"/>
                          <a:ext cx="167" cy="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6" name="Rectangle 8"/>
            <p:cNvSpPr>
              <a:spLocks noChangeArrowheads="1"/>
            </p:cNvSpPr>
            <p:nvPr/>
          </p:nvSpPr>
          <p:spPr bwMode="auto">
            <a:xfrm>
              <a:off x="385" y="618"/>
              <a:ext cx="11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dirty="0">
                  <a:solidFill>
                    <a:schemeClr val="bg1"/>
                  </a:solidFill>
                </a:rPr>
                <a:t>光程差都是</a:t>
              </a:r>
              <a:r>
                <a:rPr lang="zh-CN" altLang="en-US" sz="2800" dirty="0">
                  <a:solidFill>
                    <a:schemeClr val="bg1"/>
                  </a:solidFill>
                </a:rPr>
                <a:t> </a:t>
              </a:r>
            </a:p>
          </p:txBody>
        </p:sp>
        <p:graphicFrame>
          <p:nvGraphicFramePr>
            <p:cNvPr id="49167" name="Object 9"/>
            <p:cNvGraphicFramePr>
              <a:graphicFrameLocks noChangeAspect="1"/>
            </p:cNvGraphicFramePr>
            <p:nvPr/>
          </p:nvGraphicFramePr>
          <p:xfrm>
            <a:off x="1429" y="663"/>
            <a:ext cx="1216" cy="243"/>
          </p:xfrm>
          <a:graphic>
            <a:graphicData uri="http://schemas.openxmlformats.org/presentationml/2006/ole">
              <mc:AlternateContent xmlns:mc="http://schemas.openxmlformats.org/markup-compatibility/2006">
                <mc:Choice xmlns:v="urn:schemas-microsoft-com:vml" Requires="v">
                  <p:oleObj spid="_x0000_s331233" name="Equation" r:id="rId6" imgW="1016000" imgH="203200" progId="">
                    <p:embed/>
                  </p:oleObj>
                </mc:Choice>
                <mc:Fallback>
                  <p:oleObj name="Equation" r:id="rId6" imgW="1016000" imgH="203200" progId="">
                    <p:embed/>
                    <p:pic>
                      <p:nvPicPr>
                        <p:cNvPr id="0" name="Picture 3"/>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1429" y="663"/>
                          <a:ext cx="1216"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8" name="Rectangle 11"/>
            <p:cNvSpPr>
              <a:spLocks noChangeArrowheads="1"/>
            </p:cNvSpPr>
            <p:nvPr/>
          </p:nvSpPr>
          <p:spPr bwMode="auto">
            <a:xfrm>
              <a:off x="2699" y="637"/>
              <a:ext cx="2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a:solidFill>
                    <a:schemeClr val="bg1"/>
                  </a:solidFill>
                </a:rPr>
                <a:t>，当其为    的整数倍时，</a:t>
              </a:r>
            </a:p>
          </p:txBody>
        </p:sp>
        <p:graphicFrame>
          <p:nvGraphicFramePr>
            <p:cNvPr id="49169" name="Object 12"/>
            <p:cNvGraphicFramePr>
              <a:graphicFrameLocks noChangeAspect="1"/>
            </p:cNvGraphicFramePr>
            <p:nvPr/>
          </p:nvGraphicFramePr>
          <p:xfrm>
            <a:off x="3560" y="709"/>
            <a:ext cx="167" cy="213"/>
          </p:xfrm>
          <a:graphic>
            <a:graphicData uri="http://schemas.openxmlformats.org/presentationml/2006/ole">
              <mc:AlternateContent xmlns:mc="http://schemas.openxmlformats.org/markup-compatibility/2006">
                <mc:Choice xmlns:v="urn:schemas-microsoft-com:vml" Requires="v">
                  <p:oleObj spid="_x0000_s331234" name="Equation" r:id="rId8" imgW="139579" imgH="177646" progId="">
                    <p:embed/>
                  </p:oleObj>
                </mc:Choice>
                <mc:Fallback>
                  <p:oleObj name="Equation" r:id="rId8" imgW="139579" imgH="177646" progId="">
                    <p:embed/>
                    <p:pic>
                      <p:nvPicPr>
                        <p:cNvPr id="0" name="Picture 4"/>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560" y="709"/>
                          <a:ext cx="167" cy="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70" name="Rectangle 14"/>
            <p:cNvSpPr>
              <a:spLocks noChangeArrowheads="1"/>
            </p:cNvSpPr>
            <p:nvPr/>
          </p:nvSpPr>
          <p:spPr bwMode="auto">
            <a:xfrm>
              <a:off x="385" y="971"/>
              <a:ext cx="39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dirty="0">
                  <a:solidFill>
                    <a:schemeClr val="bg1"/>
                  </a:solidFill>
                </a:rPr>
                <a:t>各光线到</a:t>
              </a:r>
              <a:r>
                <a:rPr lang="en-US" altLang="zh-CN" sz="2400" i="1" dirty="0">
                  <a:solidFill>
                    <a:schemeClr val="bg1"/>
                  </a:solidFill>
                </a:rPr>
                <a:t>P</a:t>
              </a:r>
              <a:r>
                <a:rPr lang="zh-CN" altLang="en-US" sz="2400" dirty="0">
                  <a:solidFill>
                    <a:schemeClr val="bg1"/>
                  </a:solidFill>
                </a:rPr>
                <a:t>点因相干叠加而加强，形成明纹</a:t>
              </a:r>
              <a:r>
                <a:rPr lang="zh-CN" altLang="en-US" sz="2800" dirty="0">
                  <a:solidFill>
                    <a:schemeClr val="bg1"/>
                  </a:solidFill>
                </a:rPr>
                <a:t> 。</a:t>
              </a:r>
            </a:p>
          </p:txBody>
        </p:sp>
      </p:grpSp>
      <p:sp>
        <p:nvSpPr>
          <p:cNvPr id="49158" name="Rectangle 18"/>
          <p:cNvSpPr>
            <a:spLocks noChangeArrowheads="1"/>
          </p:cNvSpPr>
          <p:nvPr/>
        </p:nvSpPr>
        <p:spPr bwMode="auto">
          <a:xfrm>
            <a:off x="323850" y="20955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kumimoji="1" lang="zh-CN" altLang="en-US" sz="2800" b="1" dirty="0">
                <a:solidFill>
                  <a:srgbClr val="FFFF66"/>
                </a:solidFill>
              </a:rPr>
              <a:t>光栅方程</a:t>
            </a:r>
          </a:p>
        </p:txBody>
      </p:sp>
      <p:sp>
        <p:nvSpPr>
          <p:cNvPr id="289812" name="Rectangle 20"/>
          <p:cNvSpPr>
            <a:spLocks noChangeArrowheads="1"/>
          </p:cNvSpPr>
          <p:nvPr/>
        </p:nvSpPr>
        <p:spPr bwMode="auto">
          <a:xfrm>
            <a:off x="467544" y="4653136"/>
            <a:ext cx="4557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dirty="0">
                <a:solidFill>
                  <a:schemeClr val="bg1"/>
                </a:solidFill>
              </a:rPr>
              <a:t>故光栅衍射产生</a:t>
            </a:r>
            <a:r>
              <a:rPr lang="zh-CN" altLang="en-US" sz="2800" b="1" dirty="0">
                <a:solidFill>
                  <a:schemeClr val="bg1"/>
                </a:solidFill>
              </a:rPr>
              <a:t>明纹的条件</a:t>
            </a:r>
            <a:r>
              <a:rPr lang="zh-CN" altLang="en-US" sz="2800" dirty="0">
                <a:solidFill>
                  <a:schemeClr val="bg1"/>
                </a:solidFill>
              </a:rPr>
              <a:t> </a:t>
            </a:r>
          </a:p>
        </p:txBody>
      </p:sp>
      <p:sp>
        <p:nvSpPr>
          <p:cNvPr id="49160" name="Rectangle 2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graphicFrame>
        <p:nvGraphicFramePr>
          <p:cNvPr id="289813" name="Object 21"/>
          <p:cNvGraphicFramePr>
            <a:graphicFrameLocks noChangeAspect="1"/>
          </p:cNvGraphicFramePr>
          <p:nvPr/>
        </p:nvGraphicFramePr>
        <p:xfrm>
          <a:off x="395536" y="5373216"/>
          <a:ext cx="6121400" cy="527050"/>
        </p:xfrm>
        <a:graphic>
          <a:graphicData uri="http://schemas.openxmlformats.org/presentationml/2006/ole">
            <mc:AlternateContent xmlns:mc="http://schemas.openxmlformats.org/markup-compatibility/2006">
              <mc:Choice xmlns:v="urn:schemas-microsoft-com:vml" Requires="v">
                <p:oleObj spid="_x0000_s331235" name="Equation" r:id="rId10" imgW="2540000" imgH="215900" progId="Equation.DSMT4">
                  <p:embed/>
                </p:oleObj>
              </mc:Choice>
              <mc:Fallback>
                <p:oleObj name="Equation" r:id="rId10" imgW="2540000" imgH="21590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536" y="5373216"/>
                        <a:ext cx="6121400"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9816" name="Rectangle 24"/>
          <p:cNvSpPr>
            <a:spLocks noChangeArrowheads="1"/>
          </p:cNvSpPr>
          <p:nvPr/>
        </p:nvSpPr>
        <p:spPr bwMode="auto">
          <a:xfrm>
            <a:off x="755576" y="5949280"/>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dirty="0">
                <a:solidFill>
                  <a:schemeClr val="bg1"/>
                </a:solidFill>
              </a:rPr>
              <a:t>上式称为光栅方程。</a:t>
            </a:r>
          </a:p>
        </p:txBody>
      </p:sp>
      <p:grpSp>
        <p:nvGrpSpPr>
          <p:cNvPr id="3" name="Group 78"/>
          <p:cNvGrpSpPr>
            <a:grpSpLocks/>
          </p:cNvGrpSpPr>
          <p:nvPr/>
        </p:nvGrpSpPr>
        <p:grpSpPr bwMode="auto">
          <a:xfrm>
            <a:off x="2267744" y="260648"/>
            <a:ext cx="6083300" cy="2525712"/>
            <a:chOff x="612" y="1344"/>
            <a:chExt cx="3832" cy="1591"/>
          </a:xfrm>
        </p:grpSpPr>
        <p:sp>
          <p:nvSpPr>
            <p:cNvPr id="20" name="Arc 2"/>
            <p:cNvSpPr>
              <a:spLocks/>
            </p:cNvSpPr>
            <p:nvPr/>
          </p:nvSpPr>
          <p:spPr bwMode="auto">
            <a:xfrm rot="1696153">
              <a:off x="1801" y="1880"/>
              <a:ext cx="66" cy="148"/>
            </a:xfrm>
            <a:custGeom>
              <a:avLst/>
              <a:gdLst>
                <a:gd name="T0" fmla="*/ 0 w 19216"/>
                <a:gd name="T1" fmla="*/ 0 h 21600"/>
                <a:gd name="T2" fmla="*/ 0 w 19216"/>
                <a:gd name="T3" fmla="*/ 0 h 21600"/>
                <a:gd name="T4" fmla="*/ 0 w 19216"/>
                <a:gd name="T5" fmla="*/ 0 h 21600"/>
                <a:gd name="T6" fmla="*/ 0 60000 65536"/>
                <a:gd name="T7" fmla="*/ 0 60000 65536"/>
                <a:gd name="T8" fmla="*/ 0 60000 65536"/>
                <a:gd name="T9" fmla="*/ 0 w 19216"/>
                <a:gd name="T10" fmla="*/ 0 h 21600"/>
                <a:gd name="T11" fmla="*/ 19216 w 19216"/>
                <a:gd name="T12" fmla="*/ 21600 h 21600"/>
              </a:gdLst>
              <a:ahLst/>
              <a:cxnLst>
                <a:cxn ang="T6">
                  <a:pos x="T0" y="T1"/>
                </a:cxn>
                <a:cxn ang="T7">
                  <a:pos x="T2" y="T3"/>
                </a:cxn>
                <a:cxn ang="T8">
                  <a:pos x="T4" y="T5"/>
                </a:cxn>
              </a:cxnLst>
              <a:rect l="T9" t="T10" r="T11" b="T12"/>
              <a:pathLst>
                <a:path w="19216" h="21600" fill="none" extrusionOk="0">
                  <a:moveTo>
                    <a:pt x="-1" y="0"/>
                  </a:moveTo>
                  <a:cubicBezTo>
                    <a:pt x="8098" y="0"/>
                    <a:pt x="15516" y="4530"/>
                    <a:pt x="19215" y="11735"/>
                  </a:cubicBezTo>
                </a:path>
                <a:path w="19216" h="21600" stroke="0" extrusionOk="0">
                  <a:moveTo>
                    <a:pt x="-1" y="0"/>
                  </a:moveTo>
                  <a:cubicBezTo>
                    <a:pt x="8098" y="0"/>
                    <a:pt x="15516" y="4530"/>
                    <a:pt x="19215" y="11735"/>
                  </a:cubicBezTo>
                  <a:lnTo>
                    <a:pt x="0" y="21600"/>
                  </a:lnTo>
                  <a:lnTo>
                    <a:pt x="-1" y="0"/>
                  </a:ln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Line 3"/>
            <p:cNvSpPr>
              <a:spLocks noChangeShapeType="1"/>
            </p:cNvSpPr>
            <p:nvPr/>
          </p:nvSpPr>
          <p:spPr bwMode="auto">
            <a:xfrm rot="21540000" flipV="1">
              <a:off x="2330" y="1692"/>
              <a:ext cx="1225" cy="272"/>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4"/>
            <p:cNvSpPr>
              <a:spLocks noChangeShapeType="1"/>
            </p:cNvSpPr>
            <p:nvPr/>
          </p:nvSpPr>
          <p:spPr bwMode="auto">
            <a:xfrm>
              <a:off x="2318" y="1640"/>
              <a:ext cx="1225" cy="46"/>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5"/>
            <p:cNvSpPr>
              <a:spLocks noChangeAspect="1" noChangeShapeType="1"/>
            </p:cNvSpPr>
            <p:nvPr/>
          </p:nvSpPr>
          <p:spPr bwMode="auto">
            <a:xfrm rot="-60000">
              <a:off x="2291" y="1444"/>
              <a:ext cx="1270" cy="245"/>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6"/>
            <p:cNvSpPr>
              <a:spLocks noChangeShapeType="1"/>
            </p:cNvSpPr>
            <p:nvPr/>
          </p:nvSpPr>
          <p:spPr bwMode="auto">
            <a:xfrm>
              <a:off x="1447" y="1998"/>
              <a:ext cx="2113" cy="0"/>
            </a:xfrm>
            <a:prstGeom prst="line">
              <a:avLst/>
            </a:prstGeom>
            <a:noFill/>
            <a:ln w="12700">
              <a:solidFill>
                <a:schemeClr val="bg1"/>
              </a:solidFill>
              <a:prstDash val="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5" name="Line 8"/>
            <p:cNvSpPr>
              <a:spLocks noChangeShapeType="1"/>
            </p:cNvSpPr>
            <p:nvPr/>
          </p:nvSpPr>
          <p:spPr bwMode="auto">
            <a:xfrm>
              <a:off x="1000" y="1617"/>
              <a:ext cx="435" cy="0"/>
            </a:xfrm>
            <a:prstGeom prst="line">
              <a:avLst/>
            </a:prstGeom>
            <a:noFill/>
            <a:ln w="28575">
              <a:solidFill>
                <a:srgbClr val="00FFFF"/>
              </a:solidFill>
              <a:round/>
              <a:headE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6" name="Line 9"/>
            <p:cNvSpPr>
              <a:spLocks noChangeShapeType="1"/>
            </p:cNvSpPr>
            <p:nvPr/>
          </p:nvSpPr>
          <p:spPr bwMode="auto">
            <a:xfrm>
              <a:off x="1000" y="1968"/>
              <a:ext cx="435" cy="0"/>
            </a:xfrm>
            <a:prstGeom prst="line">
              <a:avLst/>
            </a:prstGeom>
            <a:noFill/>
            <a:ln w="28575">
              <a:solidFill>
                <a:srgbClr val="00FFFF"/>
              </a:solidFill>
              <a:round/>
              <a:headE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7" name="Line 10"/>
            <p:cNvSpPr>
              <a:spLocks noChangeShapeType="1"/>
            </p:cNvSpPr>
            <p:nvPr/>
          </p:nvSpPr>
          <p:spPr bwMode="auto">
            <a:xfrm>
              <a:off x="1000" y="2324"/>
              <a:ext cx="435" cy="0"/>
            </a:xfrm>
            <a:prstGeom prst="line">
              <a:avLst/>
            </a:prstGeom>
            <a:noFill/>
            <a:ln w="28575">
              <a:solidFill>
                <a:srgbClr val="00FFFF"/>
              </a:solidFill>
              <a:round/>
              <a:headE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8" name="Line 11"/>
            <p:cNvSpPr>
              <a:spLocks noChangeShapeType="1"/>
            </p:cNvSpPr>
            <p:nvPr/>
          </p:nvSpPr>
          <p:spPr bwMode="auto">
            <a:xfrm>
              <a:off x="1120" y="1617"/>
              <a:ext cx="113" cy="0"/>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9" name="Line 12"/>
            <p:cNvSpPr>
              <a:spLocks noChangeShapeType="1"/>
            </p:cNvSpPr>
            <p:nvPr/>
          </p:nvSpPr>
          <p:spPr bwMode="auto">
            <a:xfrm>
              <a:off x="1120" y="1967"/>
              <a:ext cx="113" cy="0"/>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0" name="Line 13"/>
            <p:cNvSpPr>
              <a:spLocks noChangeShapeType="1"/>
            </p:cNvSpPr>
            <p:nvPr/>
          </p:nvSpPr>
          <p:spPr bwMode="auto">
            <a:xfrm>
              <a:off x="1120" y="2325"/>
              <a:ext cx="113" cy="0"/>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1" name="Line 14"/>
            <p:cNvSpPr>
              <a:spLocks noChangeShapeType="1"/>
            </p:cNvSpPr>
            <p:nvPr/>
          </p:nvSpPr>
          <p:spPr bwMode="auto">
            <a:xfrm>
              <a:off x="1000" y="1795"/>
              <a:ext cx="435" cy="0"/>
            </a:xfrm>
            <a:prstGeom prst="line">
              <a:avLst/>
            </a:prstGeom>
            <a:noFill/>
            <a:ln w="28575">
              <a:solidFill>
                <a:srgbClr val="00FFFF"/>
              </a:solidFill>
              <a:round/>
              <a:headE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2" name="Line 15"/>
            <p:cNvSpPr>
              <a:spLocks noChangeShapeType="1"/>
            </p:cNvSpPr>
            <p:nvPr/>
          </p:nvSpPr>
          <p:spPr bwMode="auto">
            <a:xfrm>
              <a:off x="1120" y="1795"/>
              <a:ext cx="113" cy="0"/>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 name="Line 16"/>
            <p:cNvSpPr>
              <a:spLocks noChangeShapeType="1"/>
            </p:cNvSpPr>
            <p:nvPr/>
          </p:nvSpPr>
          <p:spPr bwMode="auto">
            <a:xfrm>
              <a:off x="1000" y="2150"/>
              <a:ext cx="435" cy="0"/>
            </a:xfrm>
            <a:prstGeom prst="line">
              <a:avLst/>
            </a:prstGeom>
            <a:noFill/>
            <a:ln w="28575">
              <a:solidFill>
                <a:srgbClr val="00FFFF"/>
              </a:solidFill>
              <a:round/>
              <a:headE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4" name="Line 17"/>
            <p:cNvSpPr>
              <a:spLocks noChangeShapeType="1"/>
            </p:cNvSpPr>
            <p:nvPr/>
          </p:nvSpPr>
          <p:spPr bwMode="auto">
            <a:xfrm>
              <a:off x="1120" y="2150"/>
              <a:ext cx="113" cy="0"/>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5" name="Line 18"/>
            <p:cNvSpPr>
              <a:spLocks noChangeShapeType="1"/>
            </p:cNvSpPr>
            <p:nvPr/>
          </p:nvSpPr>
          <p:spPr bwMode="auto">
            <a:xfrm>
              <a:off x="3563" y="1344"/>
              <a:ext cx="0" cy="1412"/>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aphicFrame>
          <p:nvGraphicFramePr>
            <p:cNvPr id="36" name="Object 19"/>
            <p:cNvGraphicFramePr>
              <a:graphicFrameLocks noChangeAspect="1"/>
            </p:cNvGraphicFramePr>
            <p:nvPr/>
          </p:nvGraphicFramePr>
          <p:xfrm>
            <a:off x="2880" y="2433"/>
            <a:ext cx="143" cy="200"/>
          </p:xfrm>
          <a:graphic>
            <a:graphicData uri="http://schemas.openxmlformats.org/presentationml/2006/ole">
              <mc:AlternateContent xmlns:mc="http://schemas.openxmlformats.org/markup-compatibility/2006">
                <mc:Choice xmlns:v="urn:schemas-microsoft-com:vml" Requires="v">
                  <p:oleObj spid="_x0000_s331236" name="公式" r:id="rId12" imgW="285480" imgH="412560" progId="Equation.3">
                    <p:embed/>
                  </p:oleObj>
                </mc:Choice>
                <mc:Fallback>
                  <p:oleObj name="公式" r:id="rId12" imgW="285480" imgH="41256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80" y="2433"/>
                          <a:ext cx="143"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Line 20"/>
            <p:cNvSpPr>
              <a:spLocks noChangeShapeType="1"/>
            </p:cNvSpPr>
            <p:nvPr/>
          </p:nvSpPr>
          <p:spPr bwMode="auto">
            <a:xfrm>
              <a:off x="2267" y="2676"/>
              <a:ext cx="1296" cy="0"/>
            </a:xfrm>
            <a:prstGeom prst="line">
              <a:avLst/>
            </a:prstGeom>
            <a:noFill/>
            <a:ln w="19050">
              <a:solidFill>
                <a:schemeClr val="bg1"/>
              </a:solidFill>
              <a:round/>
              <a:headEnd type="triangle" w="sm" len="lg"/>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8" name="Line 21"/>
            <p:cNvSpPr>
              <a:spLocks noChangeShapeType="1"/>
            </p:cNvSpPr>
            <p:nvPr/>
          </p:nvSpPr>
          <p:spPr bwMode="auto">
            <a:xfrm>
              <a:off x="2267" y="2472"/>
              <a:ext cx="0" cy="24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 name="Oval 22"/>
            <p:cNvSpPr>
              <a:spLocks noChangeArrowheads="1"/>
            </p:cNvSpPr>
            <p:nvPr/>
          </p:nvSpPr>
          <p:spPr bwMode="auto">
            <a:xfrm>
              <a:off x="2199" y="1390"/>
              <a:ext cx="136" cy="1270"/>
            </a:xfrm>
            <a:prstGeom prst="ellipse">
              <a:avLst/>
            </a:prstGeom>
            <a:gradFill rotWithShape="1">
              <a:gsLst>
                <a:gs pos="0">
                  <a:srgbClr val="00CCFF">
                    <a:gamma/>
                    <a:shade val="46275"/>
                    <a:invGamma/>
                  </a:srgbClr>
                </a:gs>
                <a:gs pos="50000">
                  <a:srgbClr val="00CCFF">
                    <a:alpha val="63000"/>
                  </a:srgbClr>
                </a:gs>
                <a:gs pos="100000">
                  <a:srgbClr val="00CCFF">
                    <a:gamma/>
                    <a:shade val="46275"/>
                    <a:invGamma/>
                  </a:srgbClr>
                </a:gs>
              </a:gsLst>
              <a:lin ang="0" scaled="1"/>
            </a:gradFill>
            <a:ln w="9525" algn="ctr">
              <a:noFill/>
              <a:round/>
              <a:headEnd/>
              <a:tailEnd/>
            </a:ln>
            <a:effectLst/>
          </p:spPr>
          <p:txBody>
            <a:bodyPr anchor="ctr">
              <a:spAutoFit/>
            </a:bodyPr>
            <a:lstStyle/>
            <a:p>
              <a:pPr>
                <a:defRPr/>
              </a:pPr>
              <a:endParaRPr lang="zh-CN" altLang="en-US"/>
            </a:p>
          </p:txBody>
        </p:sp>
        <p:grpSp>
          <p:nvGrpSpPr>
            <p:cNvPr id="4" name="Group 23"/>
            <p:cNvGrpSpPr>
              <a:grpSpLocks/>
            </p:cNvGrpSpPr>
            <p:nvPr/>
          </p:nvGrpSpPr>
          <p:grpSpPr bwMode="auto">
            <a:xfrm>
              <a:off x="1429" y="1565"/>
              <a:ext cx="81" cy="944"/>
              <a:chOff x="1338" y="1117"/>
              <a:chExt cx="81" cy="944"/>
            </a:xfrm>
          </p:grpSpPr>
          <p:sp>
            <p:nvSpPr>
              <p:cNvPr id="81" name="Rectangle 24"/>
              <p:cNvSpPr>
                <a:spLocks noChangeAspect="1" noChangeArrowheads="1"/>
              </p:cNvSpPr>
              <p:nvPr/>
            </p:nvSpPr>
            <p:spPr bwMode="auto">
              <a:xfrm>
                <a:off x="1338" y="1117"/>
                <a:ext cx="59" cy="944"/>
              </a:xfrm>
              <a:prstGeom prst="rect">
                <a:avLst/>
              </a:prstGeom>
              <a:solidFill>
                <a:srgbClr val="FFFFFF">
                  <a:alpha val="72156"/>
                </a:srgbClr>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82" name="Line 25"/>
              <p:cNvSpPr>
                <a:spLocks noChangeAspect="1" noChangeShapeType="1"/>
              </p:cNvSpPr>
              <p:nvPr/>
            </p:nvSpPr>
            <p:spPr bwMode="auto">
              <a:xfrm>
                <a:off x="1398" y="1122"/>
                <a:ext cx="1" cy="936"/>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AutoShape 26"/>
              <p:cNvSpPr>
                <a:spLocks noChangeArrowheads="1"/>
              </p:cNvSpPr>
              <p:nvPr/>
            </p:nvSpPr>
            <p:spPr bwMode="auto">
              <a:xfrm rot="5400000">
                <a:off x="1367" y="1205"/>
                <a:ext cx="68" cy="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800 h 21600"/>
                  <a:gd name="T14" fmla="*/ 17153 w 21600"/>
                  <a:gd name="T15" fmla="*/ 174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tx1"/>
              </a:solidFill>
              <a:ln w="9525">
                <a:solidFill>
                  <a:schemeClr val="tx1"/>
                </a:solidFill>
                <a:miter lim="800000"/>
                <a:headEnd/>
                <a:tailEnd/>
              </a:ln>
            </p:spPr>
            <p:txBody>
              <a:bodyPr wrap="none" anchor="ctr"/>
              <a:lstStyle/>
              <a:p>
                <a:endParaRPr lang="zh-CN" altLang="en-US"/>
              </a:p>
            </p:txBody>
          </p:sp>
          <p:sp>
            <p:nvSpPr>
              <p:cNvPr id="84" name="AutoShape 27"/>
              <p:cNvSpPr>
                <a:spLocks noChangeArrowheads="1"/>
              </p:cNvSpPr>
              <p:nvPr/>
            </p:nvSpPr>
            <p:spPr bwMode="auto">
              <a:xfrm rot="5400000">
                <a:off x="1367" y="1381"/>
                <a:ext cx="68" cy="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800 h 21600"/>
                  <a:gd name="T14" fmla="*/ 17153 w 21600"/>
                  <a:gd name="T15" fmla="*/ 174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tx1"/>
              </a:solidFill>
              <a:ln w="9525">
                <a:solidFill>
                  <a:schemeClr val="tx1"/>
                </a:solidFill>
                <a:miter lim="800000"/>
                <a:headEnd/>
                <a:tailEnd/>
              </a:ln>
            </p:spPr>
            <p:txBody>
              <a:bodyPr wrap="none" anchor="ctr"/>
              <a:lstStyle/>
              <a:p>
                <a:endParaRPr lang="zh-CN" altLang="en-US"/>
              </a:p>
            </p:txBody>
          </p:sp>
          <p:sp>
            <p:nvSpPr>
              <p:cNvPr id="85" name="AutoShape 28"/>
              <p:cNvSpPr>
                <a:spLocks noChangeArrowheads="1"/>
              </p:cNvSpPr>
              <p:nvPr/>
            </p:nvSpPr>
            <p:spPr bwMode="auto">
              <a:xfrm rot="5400000">
                <a:off x="1367" y="1558"/>
                <a:ext cx="68" cy="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800 h 21600"/>
                  <a:gd name="T14" fmla="*/ 17153 w 21600"/>
                  <a:gd name="T15" fmla="*/ 174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tx1"/>
              </a:solidFill>
              <a:ln w="9525">
                <a:solidFill>
                  <a:schemeClr val="tx1"/>
                </a:solidFill>
                <a:miter lim="800000"/>
                <a:headEnd/>
                <a:tailEnd/>
              </a:ln>
            </p:spPr>
            <p:txBody>
              <a:bodyPr wrap="none" anchor="ctr"/>
              <a:lstStyle/>
              <a:p>
                <a:endParaRPr lang="zh-CN" altLang="en-US"/>
              </a:p>
            </p:txBody>
          </p:sp>
          <p:sp>
            <p:nvSpPr>
              <p:cNvPr id="86" name="AutoShape 29"/>
              <p:cNvSpPr>
                <a:spLocks noChangeArrowheads="1"/>
              </p:cNvSpPr>
              <p:nvPr/>
            </p:nvSpPr>
            <p:spPr bwMode="auto">
              <a:xfrm rot="5400000">
                <a:off x="1367" y="1734"/>
                <a:ext cx="68" cy="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800 h 21600"/>
                  <a:gd name="T14" fmla="*/ 17153 w 21600"/>
                  <a:gd name="T15" fmla="*/ 174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tx1"/>
              </a:solidFill>
              <a:ln w="9525">
                <a:solidFill>
                  <a:schemeClr val="tx1"/>
                </a:solidFill>
                <a:miter lim="800000"/>
                <a:headEnd/>
                <a:tailEnd/>
              </a:ln>
            </p:spPr>
            <p:txBody>
              <a:bodyPr wrap="none" anchor="ctr"/>
              <a:lstStyle/>
              <a:p>
                <a:endParaRPr lang="zh-CN" altLang="en-US"/>
              </a:p>
            </p:txBody>
          </p:sp>
          <p:sp>
            <p:nvSpPr>
              <p:cNvPr id="87" name="AutoShape 30"/>
              <p:cNvSpPr>
                <a:spLocks noChangeArrowheads="1"/>
              </p:cNvSpPr>
              <p:nvPr/>
            </p:nvSpPr>
            <p:spPr bwMode="auto">
              <a:xfrm rot="5400000">
                <a:off x="1367" y="1911"/>
                <a:ext cx="68" cy="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800 h 21600"/>
                  <a:gd name="T14" fmla="*/ 17153 w 21600"/>
                  <a:gd name="T15" fmla="*/ 174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tx1"/>
              </a:solidFill>
              <a:ln w="9525">
                <a:solidFill>
                  <a:schemeClr val="tx1"/>
                </a:solidFill>
                <a:miter lim="800000"/>
                <a:headEnd/>
                <a:tailEnd/>
              </a:ln>
            </p:spPr>
            <p:txBody>
              <a:bodyPr wrap="none" anchor="ctr"/>
              <a:lstStyle/>
              <a:p>
                <a:endParaRPr lang="zh-CN" altLang="en-US"/>
              </a:p>
            </p:txBody>
          </p:sp>
        </p:grpSp>
        <p:sp>
          <p:nvSpPr>
            <p:cNvPr id="41" name="Line 31"/>
            <p:cNvSpPr>
              <a:spLocks noChangeAspect="1" noChangeShapeType="1"/>
            </p:cNvSpPr>
            <p:nvPr/>
          </p:nvSpPr>
          <p:spPr bwMode="auto">
            <a:xfrm rot="180000" flipV="1">
              <a:off x="1474" y="1389"/>
              <a:ext cx="757" cy="241"/>
            </a:xfrm>
            <a:prstGeom prst="line">
              <a:avLst/>
            </a:prstGeom>
            <a:noFill/>
            <a:ln w="28575">
              <a:solidFill>
                <a:srgbClr val="00FFFF"/>
              </a:solidFill>
              <a:round/>
              <a:headE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2" name="Line 32"/>
            <p:cNvSpPr>
              <a:spLocks noChangeShapeType="1"/>
            </p:cNvSpPr>
            <p:nvPr/>
          </p:nvSpPr>
          <p:spPr bwMode="auto">
            <a:xfrm rot="-900000">
              <a:off x="1763" y="1516"/>
              <a:ext cx="113" cy="0"/>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 name="Line 33"/>
            <p:cNvSpPr>
              <a:spLocks noChangeAspect="1" noChangeShapeType="1"/>
            </p:cNvSpPr>
            <p:nvPr/>
          </p:nvSpPr>
          <p:spPr bwMode="auto">
            <a:xfrm rot="180000" flipV="1">
              <a:off x="1473" y="1579"/>
              <a:ext cx="735" cy="234"/>
            </a:xfrm>
            <a:prstGeom prst="line">
              <a:avLst/>
            </a:prstGeom>
            <a:noFill/>
            <a:ln w="28575">
              <a:solidFill>
                <a:srgbClr val="00FFFF"/>
              </a:solidFill>
              <a:round/>
              <a:headE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4" name="Line 34"/>
            <p:cNvSpPr>
              <a:spLocks noChangeShapeType="1"/>
            </p:cNvSpPr>
            <p:nvPr/>
          </p:nvSpPr>
          <p:spPr bwMode="auto">
            <a:xfrm rot="-840000">
              <a:off x="1763" y="1702"/>
              <a:ext cx="113" cy="0"/>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 name="Line 35"/>
            <p:cNvSpPr>
              <a:spLocks noChangeAspect="1" noChangeShapeType="1"/>
            </p:cNvSpPr>
            <p:nvPr/>
          </p:nvSpPr>
          <p:spPr bwMode="auto">
            <a:xfrm rot="180000" flipV="1">
              <a:off x="1476" y="1762"/>
              <a:ext cx="719" cy="229"/>
            </a:xfrm>
            <a:prstGeom prst="line">
              <a:avLst/>
            </a:prstGeom>
            <a:noFill/>
            <a:ln w="28575">
              <a:solidFill>
                <a:srgbClr val="00FFFF"/>
              </a:solidFill>
              <a:round/>
              <a:headE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6" name="Line 36"/>
            <p:cNvSpPr>
              <a:spLocks noChangeShapeType="1"/>
            </p:cNvSpPr>
            <p:nvPr/>
          </p:nvSpPr>
          <p:spPr bwMode="auto">
            <a:xfrm rot="-900000">
              <a:off x="1763" y="1878"/>
              <a:ext cx="113" cy="0"/>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7" name="Line 37"/>
            <p:cNvSpPr>
              <a:spLocks noChangeAspect="1" noChangeShapeType="1"/>
            </p:cNvSpPr>
            <p:nvPr/>
          </p:nvSpPr>
          <p:spPr bwMode="auto">
            <a:xfrm rot="180000" flipV="1">
              <a:off x="1474" y="1939"/>
              <a:ext cx="719" cy="229"/>
            </a:xfrm>
            <a:prstGeom prst="line">
              <a:avLst/>
            </a:prstGeom>
            <a:noFill/>
            <a:ln w="28575">
              <a:solidFill>
                <a:srgbClr val="00FFFF"/>
              </a:solidFill>
              <a:round/>
              <a:headE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8" name="Line 38"/>
            <p:cNvSpPr>
              <a:spLocks noChangeShapeType="1"/>
            </p:cNvSpPr>
            <p:nvPr/>
          </p:nvSpPr>
          <p:spPr bwMode="auto">
            <a:xfrm rot="-900000">
              <a:off x="1761" y="2058"/>
              <a:ext cx="113" cy="0"/>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9" name="Line 39"/>
            <p:cNvSpPr>
              <a:spLocks noChangeAspect="1" noChangeShapeType="1"/>
            </p:cNvSpPr>
            <p:nvPr/>
          </p:nvSpPr>
          <p:spPr bwMode="auto">
            <a:xfrm rot="180000" flipV="1">
              <a:off x="1473" y="2112"/>
              <a:ext cx="725" cy="231"/>
            </a:xfrm>
            <a:prstGeom prst="line">
              <a:avLst/>
            </a:prstGeom>
            <a:noFill/>
            <a:ln w="28575">
              <a:solidFill>
                <a:srgbClr val="00FFFF"/>
              </a:solidFill>
              <a:round/>
              <a:headE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0" name="Line 40"/>
            <p:cNvSpPr>
              <a:spLocks noChangeShapeType="1"/>
            </p:cNvSpPr>
            <p:nvPr/>
          </p:nvSpPr>
          <p:spPr bwMode="auto">
            <a:xfrm rot="-900000">
              <a:off x="1761" y="2230"/>
              <a:ext cx="113" cy="0"/>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1" name="Line 41"/>
            <p:cNvSpPr>
              <a:spLocks noChangeAspect="1" noChangeShapeType="1"/>
            </p:cNvSpPr>
            <p:nvPr/>
          </p:nvSpPr>
          <p:spPr bwMode="auto">
            <a:xfrm rot="180000" flipV="1">
              <a:off x="2200" y="1623"/>
              <a:ext cx="1355" cy="432"/>
            </a:xfrm>
            <a:prstGeom prst="line">
              <a:avLst/>
            </a:prstGeom>
            <a:noFill/>
            <a:ln w="12700">
              <a:solidFill>
                <a:schemeClr val="bg1"/>
              </a:solidFill>
              <a:prstDash val="dash"/>
              <a:round/>
              <a:headE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aphicFrame>
          <p:nvGraphicFramePr>
            <p:cNvPr id="52" name="Object 42"/>
            <p:cNvGraphicFramePr>
              <a:graphicFrameLocks noChangeAspect="1"/>
            </p:cNvGraphicFramePr>
            <p:nvPr/>
          </p:nvGraphicFramePr>
          <p:xfrm>
            <a:off x="3632" y="1586"/>
            <a:ext cx="143" cy="148"/>
          </p:xfrm>
          <a:graphic>
            <a:graphicData uri="http://schemas.openxmlformats.org/presentationml/2006/ole">
              <mc:AlternateContent xmlns:mc="http://schemas.openxmlformats.org/markup-compatibility/2006">
                <mc:Choice xmlns:v="urn:schemas-microsoft-com:vml" Requires="v">
                  <p:oleObj spid="_x0000_s331237" name="公式" r:id="rId14" imgW="285480" imgH="306720" progId="Equation.3">
                    <p:embed/>
                  </p:oleObj>
                </mc:Choice>
                <mc:Fallback>
                  <p:oleObj name="公式" r:id="rId14" imgW="285480" imgH="306720" progId="Equation.3">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2" y="1586"/>
                          <a:ext cx="143" cy="1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Line 43"/>
            <p:cNvSpPr>
              <a:spLocks noChangeAspect="1" noChangeShapeType="1"/>
            </p:cNvSpPr>
            <p:nvPr/>
          </p:nvSpPr>
          <p:spPr bwMode="auto">
            <a:xfrm rot="-120000">
              <a:off x="2707" y="1526"/>
              <a:ext cx="114" cy="23"/>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4" name="Line 44"/>
            <p:cNvSpPr>
              <a:spLocks noChangeAspect="1" noChangeShapeType="1"/>
            </p:cNvSpPr>
            <p:nvPr/>
          </p:nvSpPr>
          <p:spPr bwMode="auto">
            <a:xfrm rot="120000">
              <a:off x="2698" y="1655"/>
              <a:ext cx="114" cy="1"/>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5" name="Line 45"/>
            <p:cNvSpPr>
              <a:spLocks noChangeShapeType="1"/>
            </p:cNvSpPr>
            <p:nvPr/>
          </p:nvSpPr>
          <p:spPr bwMode="auto">
            <a:xfrm rot="21540000" flipV="1">
              <a:off x="2324" y="1698"/>
              <a:ext cx="1225" cy="91"/>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46"/>
            <p:cNvSpPr>
              <a:spLocks noChangeAspect="1" noChangeShapeType="1"/>
            </p:cNvSpPr>
            <p:nvPr/>
          </p:nvSpPr>
          <p:spPr bwMode="auto">
            <a:xfrm rot="-300000">
              <a:off x="2699" y="1758"/>
              <a:ext cx="114" cy="1"/>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7" name="Line 47"/>
            <p:cNvSpPr>
              <a:spLocks noChangeAspect="1" noChangeShapeType="1"/>
            </p:cNvSpPr>
            <p:nvPr/>
          </p:nvSpPr>
          <p:spPr bwMode="auto">
            <a:xfrm flipV="1">
              <a:off x="2738" y="1852"/>
              <a:ext cx="91" cy="23"/>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 name="Line 48"/>
            <p:cNvSpPr>
              <a:spLocks noChangeShapeType="1"/>
            </p:cNvSpPr>
            <p:nvPr/>
          </p:nvSpPr>
          <p:spPr bwMode="auto">
            <a:xfrm rot="21540000" flipV="1">
              <a:off x="2324" y="1701"/>
              <a:ext cx="1225" cy="453"/>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49"/>
            <p:cNvSpPr>
              <a:spLocks noChangeAspect="1" noChangeShapeType="1"/>
            </p:cNvSpPr>
            <p:nvPr/>
          </p:nvSpPr>
          <p:spPr bwMode="auto">
            <a:xfrm rot="21420000" flipV="1">
              <a:off x="2766" y="1959"/>
              <a:ext cx="95" cy="31"/>
            </a:xfrm>
            <a:prstGeom prst="line">
              <a:avLst/>
            </a:prstGeom>
            <a:noFill/>
            <a:ln w="28575">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0" name="Rectangle 50"/>
            <p:cNvSpPr>
              <a:spLocks noChangeArrowheads="1"/>
            </p:cNvSpPr>
            <p:nvPr/>
          </p:nvSpPr>
          <p:spPr bwMode="auto">
            <a:xfrm>
              <a:off x="3511" y="1435"/>
              <a:ext cx="26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0"/>
                </a:spcBef>
                <a:buFontTx/>
                <a:buNone/>
              </a:pPr>
              <a:r>
                <a:rPr kumimoji="1" lang="en-US" altLang="zh-CN" sz="4800" b="1">
                  <a:solidFill>
                    <a:srgbClr val="FF9900"/>
                  </a:solidFill>
                  <a:latin typeface="Times New Roman" pitchFamily="18" charset="0"/>
                </a:rPr>
                <a:t>·</a:t>
              </a:r>
            </a:p>
          </p:txBody>
        </p:sp>
        <p:graphicFrame>
          <p:nvGraphicFramePr>
            <p:cNvPr id="61" name="Object 51"/>
            <p:cNvGraphicFramePr>
              <a:graphicFrameLocks noChangeAspect="1"/>
            </p:cNvGraphicFramePr>
            <p:nvPr/>
          </p:nvGraphicFramePr>
          <p:xfrm>
            <a:off x="1935" y="1832"/>
            <a:ext cx="129" cy="155"/>
          </p:xfrm>
          <a:graphic>
            <a:graphicData uri="http://schemas.openxmlformats.org/presentationml/2006/ole">
              <mc:AlternateContent xmlns:mc="http://schemas.openxmlformats.org/markup-compatibility/2006">
                <mc:Choice xmlns:v="urn:schemas-microsoft-com:vml" Requires="v">
                  <p:oleObj spid="_x0000_s331238" name="公式" r:id="rId16" imgW="264240" imgH="317520" progId="Equation.3">
                    <p:embed/>
                  </p:oleObj>
                </mc:Choice>
                <mc:Fallback>
                  <p:oleObj name="公式" r:id="rId16" imgW="264240" imgH="317520" progId="Equation.3">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35" y="1832"/>
                          <a:ext cx="129" cy="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52"/>
            <p:cNvGrpSpPr>
              <a:grpSpLocks/>
            </p:cNvGrpSpPr>
            <p:nvPr/>
          </p:nvGrpSpPr>
          <p:grpSpPr bwMode="auto">
            <a:xfrm>
              <a:off x="4170" y="1389"/>
              <a:ext cx="274" cy="1315"/>
              <a:chOff x="4420" y="210"/>
              <a:chExt cx="274" cy="2766"/>
            </a:xfrm>
          </p:grpSpPr>
          <p:sp>
            <p:nvSpPr>
              <p:cNvPr id="73" name="Rectangle 53"/>
              <p:cNvSpPr>
                <a:spLocks noChangeArrowheads="1"/>
              </p:cNvSpPr>
              <p:nvPr/>
            </p:nvSpPr>
            <p:spPr bwMode="auto">
              <a:xfrm rot="5400000">
                <a:off x="3176" y="1457"/>
                <a:ext cx="2766" cy="271"/>
              </a:xfrm>
              <a:prstGeom prst="rect">
                <a:avLst/>
              </a:prstGeom>
              <a:solidFill>
                <a:srgbClr val="000000">
                  <a:alpha val="39999"/>
                </a:srgbClr>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74" name="Line 54"/>
              <p:cNvSpPr>
                <a:spLocks noChangeShapeType="1"/>
              </p:cNvSpPr>
              <p:nvPr/>
            </p:nvSpPr>
            <p:spPr bwMode="auto">
              <a:xfrm>
                <a:off x="4420" y="1601"/>
                <a:ext cx="272" cy="0"/>
              </a:xfrm>
              <a:prstGeom prst="line">
                <a:avLst/>
              </a:prstGeom>
              <a:noFill/>
              <a:ln w="3175">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55"/>
              <p:cNvSpPr>
                <a:spLocks noChangeShapeType="1"/>
              </p:cNvSpPr>
              <p:nvPr/>
            </p:nvSpPr>
            <p:spPr bwMode="auto">
              <a:xfrm>
                <a:off x="4420" y="2024"/>
                <a:ext cx="272" cy="0"/>
              </a:xfrm>
              <a:prstGeom prst="line">
                <a:avLst/>
              </a:prstGeom>
              <a:noFill/>
              <a:ln w="3175">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56"/>
              <p:cNvSpPr>
                <a:spLocks noChangeShapeType="1"/>
              </p:cNvSpPr>
              <p:nvPr/>
            </p:nvSpPr>
            <p:spPr bwMode="auto">
              <a:xfrm>
                <a:off x="4420" y="2447"/>
                <a:ext cx="272" cy="0"/>
              </a:xfrm>
              <a:prstGeom prst="line">
                <a:avLst/>
              </a:prstGeom>
              <a:noFill/>
              <a:ln w="3175">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57"/>
              <p:cNvSpPr>
                <a:spLocks noChangeShapeType="1"/>
              </p:cNvSpPr>
              <p:nvPr/>
            </p:nvSpPr>
            <p:spPr bwMode="auto">
              <a:xfrm>
                <a:off x="4420" y="2871"/>
                <a:ext cx="272" cy="0"/>
              </a:xfrm>
              <a:prstGeom prst="line">
                <a:avLst/>
              </a:prstGeom>
              <a:noFill/>
              <a:ln w="3175">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58"/>
              <p:cNvSpPr>
                <a:spLocks noChangeShapeType="1"/>
              </p:cNvSpPr>
              <p:nvPr/>
            </p:nvSpPr>
            <p:spPr bwMode="auto">
              <a:xfrm>
                <a:off x="4420" y="310"/>
                <a:ext cx="272" cy="0"/>
              </a:xfrm>
              <a:prstGeom prst="line">
                <a:avLst/>
              </a:prstGeom>
              <a:noFill/>
              <a:ln w="3175">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59"/>
              <p:cNvSpPr>
                <a:spLocks noChangeShapeType="1"/>
              </p:cNvSpPr>
              <p:nvPr/>
            </p:nvSpPr>
            <p:spPr bwMode="auto">
              <a:xfrm>
                <a:off x="4420" y="733"/>
                <a:ext cx="272" cy="0"/>
              </a:xfrm>
              <a:prstGeom prst="line">
                <a:avLst/>
              </a:prstGeom>
              <a:noFill/>
              <a:ln w="3175">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60"/>
              <p:cNvSpPr>
                <a:spLocks noChangeShapeType="1"/>
              </p:cNvSpPr>
              <p:nvPr/>
            </p:nvSpPr>
            <p:spPr bwMode="auto">
              <a:xfrm>
                <a:off x="4420" y="1157"/>
                <a:ext cx="272" cy="0"/>
              </a:xfrm>
              <a:prstGeom prst="line">
                <a:avLst/>
              </a:prstGeom>
              <a:noFill/>
              <a:ln w="3175">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3" name="Line 61"/>
            <p:cNvSpPr>
              <a:spLocks noChangeShapeType="1"/>
            </p:cNvSpPr>
            <p:nvPr/>
          </p:nvSpPr>
          <p:spPr bwMode="auto">
            <a:xfrm>
              <a:off x="1026" y="2150"/>
              <a:ext cx="0" cy="170"/>
            </a:xfrm>
            <a:prstGeom prst="line">
              <a:avLst/>
            </a:prstGeom>
            <a:noFill/>
            <a:ln w="19050">
              <a:solidFill>
                <a:schemeClr val="bg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4" name="Object 62"/>
            <p:cNvGraphicFramePr>
              <a:graphicFrameLocks noChangeAspect="1"/>
            </p:cNvGraphicFramePr>
            <p:nvPr/>
          </p:nvGraphicFramePr>
          <p:xfrm>
            <a:off x="612" y="2160"/>
            <a:ext cx="392" cy="200"/>
          </p:xfrm>
          <a:graphic>
            <a:graphicData uri="http://schemas.openxmlformats.org/presentationml/2006/ole">
              <mc:AlternateContent xmlns:mc="http://schemas.openxmlformats.org/markup-compatibility/2006">
                <mc:Choice xmlns:v="urn:schemas-microsoft-com:vml" Requires="v">
                  <p:oleObj spid="_x0000_s331239" name="公式" r:id="rId18" imgW="359640" imgH="180000" progId="Equation.3">
                    <p:embed/>
                  </p:oleObj>
                </mc:Choice>
                <mc:Fallback>
                  <p:oleObj name="公式" r:id="rId18" imgW="359640" imgH="180000" progId="Equation.3">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2" y="2160"/>
                          <a:ext cx="392" cy="200"/>
                        </a:xfrm>
                        <a:prstGeom prst="rect">
                          <a:avLst/>
                        </a:prstGeom>
                        <a:noFill/>
                        <a:ln>
                          <a:noFill/>
                        </a:ln>
                        <a:extLst>
                          <a:ext uri="{909E8E84-426E-40DD-AFC4-6F175D3DCCD1}">
                            <a14:hiddenFill xmlns:a14="http://schemas.microsoft.com/office/drawing/2010/main">
                              <a:solidFill>
                                <a:srgbClr val="CCE8C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65" name="Text Box 63"/>
            <p:cNvSpPr txBox="1">
              <a:spLocks noChangeArrowheads="1"/>
            </p:cNvSpPr>
            <p:nvPr/>
          </p:nvSpPr>
          <p:spPr bwMode="auto">
            <a:xfrm>
              <a:off x="893" y="1344"/>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solidFill>
                    <a:srgbClr val="00FFFF"/>
                  </a:solidFill>
                  <a:latin typeface="Times New Roman" pitchFamily="18" charset="0"/>
                </a:rPr>
                <a:t>λ</a:t>
              </a:r>
            </a:p>
          </p:txBody>
        </p:sp>
        <p:graphicFrame>
          <p:nvGraphicFramePr>
            <p:cNvPr id="66" name="Object 64"/>
            <p:cNvGraphicFramePr>
              <a:graphicFrameLocks noChangeAspect="1"/>
            </p:cNvGraphicFramePr>
            <p:nvPr/>
          </p:nvGraphicFramePr>
          <p:xfrm>
            <a:off x="1292" y="2704"/>
            <a:ext cx="907" cy="231"/>
          </p:xfrm>
          <a:graphic>
            <a:graphicData uri="http://schemas.openxmlformats.org/presentationml/2006/ole">
              <mc:AlternateContent xmlns:mc="http://schemas.openxmlformats.org/markup-compatibility/2006">
                <mc:Choice xmlns:v="urn:schemas-microsoft-com:vml" Requires="v">
                  <p:oleObj spid="_x0000_s331240" name="公式" r:id="rId20" imgW="867240" imgH="200880" progId="Equation.3">
                    <p:embed/>
                  </p:oleObj>
                </mc:Choice>
                <mc:Fallback>
                  <p:oleObj name="公式" r:id="rId20" imgW="867240" imgH="200880" progId="Equation.3">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92" y="2704"/>
                          <a:ext cx="90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 name="Line 65"/>
            <p:cNvSpPr>
              <a:spLocks noChangeAspect="1" noChangeShapeType="1"/>
            </p:cNvSpPr>
            <p:nvPr/>
          </p:nvSpPr>
          <p:spPr bwMode="auto">
            <a:xfrm rot="-120000">
              <a:off x="1472" y="2374"/>
              <a:ext cx="86" cy="336"/>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66"/>
            <p:cNvSpPr>
              <a:spLocks noChangeShapeType="1"/>
            </p:cNvSpPr>
            <p:nvPr/>
          </p:nvSpPr>
          <p:spPr bwMode="auto">
            <a:xfrm rot="780000" flipH="1">
              <a:off x="1610" y="2608"/>
              <a:ext cx="91" cy="60"/>
            </a:xfrm>
            <a:prstGeom prst="line">
              <a:avLst/>
            </a:prstGeom>
            <a:noFill/>
            <a:ln w="190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 name="Line 67"/>
            <p:cNvSpPr>
              <a:spLocks noChangeAspect="1" noChangeShapeType="1"/>
            </p:cNvSpPr>
            <p:nvPr/>
          </p:nvSpPr>
          <p:spPr bwMode="auto">
            <a:xfrm rot="120000" flipH="1">
              <a:off x="1449" y="2675"/>
              <a:ext cx="99" cy="41"/>
            </a:xfrm>
            <a:prstGeom prst="line">
              <a:avLst/>
            </a:prstGeom>
            <a:noFill/>
            <a:ln w="19050">
              <a:solidFill>
                <a:srgbClr val="FFFF00"/>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0" name="Line 68"/>
            <p:cNvSpPr>
              <a:spLocks noChangeShapeType="1"/>
            </p:cNvSpPr>
            <p:nvPr/>
          </p:nvSpPr>
          <p:spPr bwMode="auto">
            <a:xfrm rot="180000">
              <a:off x="1460" y="2203"/>
              <a:ext cx="173" cy="4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69"/>
            <p:cNvSpPr>
              <a:spLocks noChangeAspect="1" noChangeShapeType="1"/>
            </p:cNvSpPr>
            <p:nvPr/>
          </p:nvSpPr>
          <p:spPr bwMode="auto">
            <a:xfrm rot="480000" flipH="1">
              <a:off x="1464" y="2334"/>
              <a:ext cx="59" cy="24"/>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Text Box 76"/>
            <p:cNvSpPr txBox="1">
              <a:spLocks noChangeArrowheads="1"/>
            </p:cNvSpPr>
            <p:nvPr/>
          </p:nvSpPr>
          <p:spPr bwMode="auto">
            <a:xfrm>
              <a:off x="3548" y="1841"/>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000">
                  <a:solidFill>
                    <a:srgbClr val="FFFF66"/>
                  </a:solidFill>
                  <a:latin typeface="Times New Roman" pitchFamily="18" charset="0"/>
                </a:rPr>
                <a:t>C</a:t>
              </a:r>
            </a:p>
          </p:txBody>
        </p:sp>
      </p:grpSp>
      <p:sp>
        <p:nvSpPr>
          <p:cNvPr id="88" name="圆角矩形 87"/>
          <p:cNvSpPr/>
          <p:nvPr/>
        </p:nvSpPr>
        <p:spPr>
          <a:xfrm>
            <a:off x="251520" y="4625752"/>
            <a:ext cx="8640960" cy="2232248"/>
          </a:xfrm>
          <a:prstGeom prst="round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 Box 55"/>
          <p:cNvSpPr txBox="1">
            <a:spLocks noChangeArrowheads="1"/>
          </p:cNvSpPr>
          <p:nvPr/>
        </p:nvSpPr>
        <p:spPr bwMode="auto">
          <a:xfrm>
            <a:off x="3923928" y="6165304"/>
            <a:ext cx="48734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FontTx/>
              <a:buNone/>
            </a:pPr>
            <a:r>
              <a:rPr lang="zh-CN" altLang="en-US" sz="2800" b="1" dirty="0">
                <a:solidFill>
                  <a:srgbClr val="FFFF00"/>
                </a:solidFill>
                <a:ea typeface="宋体" pitchFamily="2" charset="-122"/>
              </a:rPr>
              <a:t>条纹对称分布在中央明纹两侧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0-#ppt_w/2"/>
                                          </p:val>
                                        </p:tav>
                                        <p:tav tm="100000">
                                          <p:val>
                                            <p:strVal val="#ppt_x"/>
                                          </p:val>
                                        </p:tav>
                                      </p:tavLst>
                                    </p:anim>
                                    <p:anim calcmode="lin" valueType="num">
                                      <p:cBhvr additive="base">
                                        <p:cTn id="8" dur="3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9812"/>
                                        </p:tgtEl>
                                        <p:attrNameLst>
                                          <p:attrName>style.visibility</p:attrName>
                                        </p:attrNameLst>
                                      </p:cBhvr>
                                      <p:to>
                                        <p:strVal val="visible"/>
                                      </p:to>
                                    </p:set>
                                    <p:anim calcmode="lin" valueType="num">
                                      <p:cBhvr additive="base">
                                        <p:cTn id="13" dur="2000" fill="hold"/>
                                        <p:tgtEl>
                                          <p:spTgt spid="289812"/>
                                        </p:tgtEl>
                                        <p:attrNameLst>
                                          <p:attrName>ppt_x</p:attrName>
                                        </p:attrNameLst>
                                      </p:cBhvr>
                                      <p:tavLst>
                                        <p:tav tm="0">
                                          <p:val>
                                            <p:strVal val="0-#ppt_w/2"/>
                                          </p:val>
                                        </p:tav>
                                        <p:tav tm="100000">
                                          <p:val>
                                            <p:strVal val="#ppt_x"/>
                                          </p:val>
                                        </p:tav>
                                      </p:tavLst>
                                    </p:anim>
                                    <p:anim calcmode="lin" valueType="num">
                                      <p:cBhvr additive="base">
                                        <p:cTn id="14" dur="2000" fill="hold"/>
                                        <p:tgtEl>
                                          <p:spTgt spid="28981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89813"/>
                                        </p:tgtEl>
                                        <p:attrNameLst>
                                          <p:attrName>style.visibility</p:attrName>
                                        </p:attrNameLst>
                                      </p:cBhvr>
                                      <p:to>
                                        <p:strVal val="visible"/>
                                      </p:to>
                                    </p:set>
                                    <p:anim calcmode="lin" valueType="num">
                                      <p:cBhvr additive="base">
                                        <p:cTn id="19" dur="2000" fill="hold"/>
                                        <p:tgtEl>
                                          <p:spTgt spid="289813"/>
                                        </p:tgtEl>
                                        <p:attrNameLst>
                                          <p:attrName>ppt_x</p:attrName>
                                        </p:attrNameLst>
                                      </p:cBhvr>
                                      <p:tavLst>
                                        <p:tav tm="0">
                                          <p:val>
                                            <p:strVal val="0-#ppt_w/2"/>
                                          </p:val>
                                        </p:tav>
                                        <p:tav tm="100000">
                                          <p:val>
                                            <p:strVal val="#ppt_x"/>
                                          </p:val>
                                        </p:tav>
                                      </p:tavLst>
                                    </p:anim>
                                    <p:anim calcmode="lin" valueType="num">
                                      <p:cBhvr additive="base">
                                        <p:cTn id="20" dur="2000" fill="hold"/>
                                        <p:tgtEl>
                                          <p:spTgt spid="28981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9816"/>
                                        </p:tgtEl>
                                        <p:attrNameLst>
                                          <p:attrName>style.visibility</p:attrName>
                                        </p:attrNameLst>
                                      </p:cBhvr>
                                      <p:to>
                                        <p:strVal val="visible"/>
                                      </p:to>
                                    </p:set>
                                    <p:anim calcmode="lin" valueType="num">
                                      <p:cBhvr additive="base">
                                        <p:cTn id="25" dur="500" fill="hold"/>
                                        <p:tgtEl>
                                          <p:spTgt spid="289816"/>
                                        </p:tgtEl>
                                        <p:attrNameLst>
                                          <p:attrName>ppt_x</p:attrName>
                                        </p:attrNameLst>
                                      </p:cBhvr>
                                      <p:tavLst>
                                        <p:tav tm="0">
                                          <p:val>
                                            <p:strVal val="#ppt_x"/>
                                          </p:val>
                                        </p:tav>
                                        <p:tav tm="100000">
                                          <p:val>
                                            <p:strVal val="#ppt_x"/>
                                          </p:val>
                                        </p:tav>
                                      </p:tavLst>
                                    </p:anim>
                                    <p:anim calcmode="lin" valueType="num">
                                      <p:cBhvr additive="base">
                                        <p:cTn id="26" dur="500" fill="hold"/>
                                        <p:tgtEl>
                                          <p:spTgt spid="2898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wipe(left)">
                                      <p:cBhvr>
                                        <p:cTn id="3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12" grpId="0"/>
      <p:bldP spid="289816" grpId="0"/>
      <p:bldP spid="8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p:cNvSpPr txBox="1">
            <a:spLocks noChangeArrowheads="1"/>
          </p:cNvSpPr>
          <p:nvPr/>
        </p:nvSpPr>
        <p:spPr bwMode="auto">
          <a:xfrm>
            <a:off x="1042988" y="333375"/>
            <a:ext cx="1816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FontTx/>
              <a:buNone/>
            </a:pPr>
            <a:r>
              <a:rPr lang="zh-CN" altLang="en-US" sz="3200" b="1">
                <a:solidFill>
                  <a:srgbClr val="CC0000"/>
                </a:solidFill>
                <a:effectLst>
                  <a:outerShdw blurRad="38100" dist="38100" dir="2700000" algn="tl">
                    <a:srgbClr val="C0C0C0"/>
                  </a:outerShdw>
                </a:effectLst>
                <a:ea typeface="宋体" pitchFamily="2" charset="-122"/>
              </a:rPr>
              <a:t>光栅方程</a:t>
            </a:r>
          </a:p>
        </p:txBody>
      </p:sp>
      <p:grpSp>
        <p:nvGrpSpPr>
          <p:cNvPr id="160824" name="Group 56"/>
          <p:cNvGrpSpPr>
            <a:grpSpLocks/>
          </p:cNvGrpSpPr>
          <p:nvPr/>
        </p:nvGrpSpPr>
        <p:grpSpPr bwMode="auto">
          <a:xfrm>
            <a:off x="2051050" y="1063625"/>
            <a:ext cx="4824413" cy="2878138"/>
            <a:chOff x="1292" y="663"/>
            <a:chExt cx="3039" cy="1813"/>
          </a:xfrm>
        </p:grpSpPr>
        <p:grpSp>
          <p:nvGrpSpPr>
            <p:cNvPr id="160773" name="Group 5"/>
            <p:cNvGrpSpPr>
              <a:grpSpLocks/>
            </p:cNvGrpSpPr>
            <p:nvPr/>
          </p:nvGrpSpPr>
          <p:grpSpPr bwMode="auto">
            <a:xfrm>
              <a:off x="1821" y="677"/>
              <a:ext cx="65" cy="1799"/>
              <a:chOff x="966" y="1017"/>
              <a:chExt cx="118" cy="2925"/>
            </a:xfrm>
          </p:grpSpPr>
          <p:sp>
            <p:nvSpPr>
              <p:cNvPr id="160774" name="Rectangle 6"/>
              <p:cNvSpPr>
                <a:spLocks noChangeArrowheads="1"/>
              </p:cNvSpPr>
              <p:nvPr/>
            </p:nvSpPr>
            <p:spPr bwMode="auto">
              <a:xfrm>
                <a:off x="981" y="1017"/>
                <a:ext cx="80" cy="2925"/>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5" name="Rectangle 7"/>
              <p:cNvSpPr>
                <a:spLocks noChangeArrowheads="1"/>
              </p:cNvSpPr>
              <p:nvPr/>
            </p:nvSpPr>
            <p:spPr bwMode="auto">
              <a:xfrm>
                <a:off x="972" y="2270"/>
                <a:ext cx="102" cy="40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6" name="Rectangle 8"/>
              <p:cNvSpPr>
                <a:spLocks noChangeArrowheads="1"/>
              </p:cNvSpPr>
              <p:nvPr/>
            </p:nvSpPr>
            <p:spPr bwMode="auto">
              <a:xfrm>
                <a:off x="966" y="1395"/>
                <a:ext cx="102" cy="40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7" name="Rectangle 9"/>
              <p:cNvSpPr>
                <a:spLocks noChangeArrowheads="1"/>
              </p:cNvSpPr>
              <p:nvPr/>
            </p:nvSpPr>
            <p:spPr bwMode="auto">
              <a:xfrm>
                <a:off x="982" y="3128"/>
                <a:ext cx="102" cy="40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0778" name="Line 10"/>
            <p:cNvSpPr>
              <a:spLocks noChangeShapeType="1"/>
            </p:cNvSpPr>
            <p:nvPr/>
          </p:nvSpPr>
          <p:spPr bwMode="auto">
            <a:xfrm>
              <a:off x="1871" y="892"/>
              <a:ext cx="0" cy="285"/>
            </a:xfrm>
            <a:prstGeom prst="line">
              <a:avLst/>
            </a:prstGeom>
            <a:noFill/>
            <a:ln w="28575" cap="rnd">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79" name="WordArt 11"/>
            <p:cNvSpPr>
              <a:spLocks noChangeArrowheads="1" noChangeShapeType="1" noTextEdit="1"/>
            </p:cNvSpPr>
            <p:nvPr/>
          </p:nvSpPr>
          <p:spPr bwMode="auto">
            <a:xfrm>
              <a:off x="1351" y="1429"/>
              <a:ext cx="119" cy="13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9412"/>
                </a:avLst>
              </a:prstTxWarp>
            </a:bodyPr>
            <a:lstStyle/>
            <a:p>
              <a:pPr algn="ctr"/>
              <a:r>
                <a:rPr lang="en-US" altLang="zh-CN" sz="3600" i="1" kern="10">
                  <a:ln w="9525">
                    <a:solidFill>
                      <a:srgbClr val="FF0000"/>
                    </a:solidFill>
                    <a:round/>
                    <a:headEnd/>
                    <a:tailEnd/>
                  </a:ln>
                  <a:solidFill>
                    <a:srgbClr val="FF0000"/>
                  </a:solidFill>
                  <a:latin typeface="Symbol"/>
                </a:rPr>
                <a:t>l</a:t>
              </a:r>
              <a:endParaRPr lang="zh-CN" altLang="en-US" sz="3600" i="1" kern="10">
                <a:ln w="9525">
                  <a:solidFill>
                    <a:srgbClr val="FF0000"/>
                  </a:solidFill>
                  <a:round/>
                  <a:headEnd/>
                  <a:tailEnd/>
                </a:ln>
                <a:solidFill>
                  <a:srgbClr val="FF0000"/>
                </a:solidFill>
                <a:latin typeface="Symbol"/>
              </a:endParaRPr>
            </a:p>
          </p:txBody>
        </p:sp>
        <p:sp>
          <p:nvSpPr>
            <p:cNvPr id="160780" name="WordArt 12"/>
            <p:cNvSpPr>
              <a:spLocks noChangeArrowheads="1" noChangeShapeType="1" noTextEdit="1"/>
            </p:cNvSpPr>
            <p:nvPr/>
          </p:nvSpPr>
          <p:spPr bwMode="auto">
            <a:xfrm>
              <a:off x="1582" y="1054"/>
              <a:ext cx="144" cy="19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i="1" kern="10">
                  <a:ln w="9525">
                    <a:solidFill>
                      <a:schemeClr val="tx2"/>
                    </a:solidFill>
                    <a:round/>
                    <a:headEnd/>
                    <a:tailEnd/>
                  </a:ln>
                  <a:solidFill>
                    <a:schemeClr val="tx2"/>
                  </a:solidFill>
                  <a:latin typeface="Times New Roman"/>
                  <a:cs typeface="Times New Roman"/>
                </a:rPr>
                <a:t>d</a:t>
              </a:r>
              <a:endParaRPr lang="zh-CN" altLang="en-US" sz="3600" i="1" kern="10">
                <a:ln w="9525">
                  <a:solidFill>
                    <a:schemeClr val="tx2"/>
                  </a:solidFill>
                  <a:round/>
                  <a:headEnd/>
                  <a:tailEnd/>
                </a:ln>
                <a:solidFill>
                  <a:schemeClr val="tx2"/>
                </a:solidFill>
                <a:latin typeface="Times New Roman"/>
                <a:cs typeface="Times New Roman"/>
              </a:endParaRPr>
            </a:p>
          </p:txBody>
        </p:sp>
        <p:sp>
          <p:nvSpPr>
            <p:cNvPr id="160782" name="Line 14"/>
            <p:cNvSpPr>
              <a:spLocks noChangeShapeType="1"/>
            </p:cNvSpPr>
            <p:nvPr/>
          </p:nvSpPr>
          <p:spPr bwMode="auto">
            <a:xfrm>
              <a:off x="1292" y="781"/>
              <a:ext cx="272"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83" name="Line 15"/>
            <p:cNvSpPr>
              <a:spLocks noChangeShapeType="1"/>
            </p:cNvSpPr>
            <p:nvPr/>
          </p:nvSpPr>
          <p:spPr bwMode="auto">
            <a:xfrm>
              <a:off x="1292" y="1764"/>
              <a:ext cx="272"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84" name="Line 16"/>
            <p:cNvSpPr>
              <a:spLocks noChangeShapeType="1"/>
            </p:cNvSpPr>
            <p:nvPr/>
          </p:nvSpPr>
          <p:spPr bwMode="auto">
            <a:xfrm>
              <a:off x="1292" y="1260"/>
              <a:ext cx="272"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85" name="Line 17"/>
            <p:cNvSpPr>
              <a:spLocks noChangeShapeType="1"/>
            </p:cNvSpPr>
            <p:nvPr/>
          </p:nvSpPr>
          <p:spPr bwMode="auto">
            <a:xfrm>
              <a:off x="1292" y="2215"/>
              <a:ext cx="272"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86" name="Line 18"/>
            <p:cNvSpPr>
              <a:spLocks noChangeShapeType="1"/>
            </p:cNvSpPr>
            <p:nvPr/>
          </p:nvSpPr>
          <p:spPr bwMode="auto">
            <a:xfrm>
              <a:off x="1868" y="1426"/>
              <a:ext cx="0" cy="286"/>
            </a:xfrm>
            <a:prstGeom prst="line">
              <a:avLst/>
            </a:prstGeom>
            <a:noFill/>
            <a:ln w="28575" cap="rnd">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87" name="Line 19"/>
            <p:cNvSpPr>
              <a:spLocks noChangeShapeType="1"/>
            </p:cNvSpPr>
            <p:nvPr/>
          </p:nvSpPr>
          <p:spPr bwMode="auto">
            <a:xfrm>
              <a:off x="1872" y="1961"/>
              <a:ext cx="0" cy="286"/>
            </a:xfrm>
            <a:prstGeom prst="line">
              <a:avLst/>
            </a:prstGeom>
            <a:noFill/>
            <a:ln w="28575" cap="rnd">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88" name="Line 20"/>
            <p:cNvSpPr>
              <a:spLocks noChangeShapeType="1"/>
            </p:cNvSpPr>
            <p:nvPr/>
          </p:nvSpPr>
          <p:spPr bwMode="auto">
            <a:xfrm>
              <a:off x="1645" y="906"/>
              <a:ext cx="14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90" name="Line 22"/>
            <p:cNvSpPr>
              <a:spLocks noChangeShapeType="1"/>
            </p:cNvSpPr>
            <p:nvPr/>
          </p:nvSpPr>
          <p:spPr bwMode="auto">
            <a:xfrm>
              <a:off x="1638" y="1419"/>
              <a:ext cx="14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91" name="Line 23"/>
            <p:cNvSpPr>
              <a:spLocks noChangeShapeType="1"/>
            </p:cNvSpPr>
            <p:nvPr/>
          </p:nvSpPr>
          <p:spPr bwMode="auto">
            <a:xfrm rot="120000">
              <a:off x="1754" y="900"/>
              <a:ext cx="20" cy="539"/>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93" name="Rectangle 25"/>
            <p:cNvSpPr>
              <a:spLocks noChangeArrowheads="1"/>
            </p:cNvSpPr>
            <p:nvPr/>
          </p:nvSpPr>
          <p:spPr bwMode="auto">
            <a:xfrm>
              <a:off x="1803" y="1975"/>
              <a:ext cx="35" cy="24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0794" name="Group 26"/>
            <p:cNvGrpSpPr>
              <a:grpSpLocks/>
            </p:cNvGrpSpPr>
            <p:nvPr/>
          </p:nvGrpSpPr>
          <p:grpSpPr bwMode="auto">
            <a:xfrm>
              <a:off x="1447" y="663"/>
              <a:ext cx="2884" cy="1804"/>
              <a:chOff x="282" y="995"/>
              <a:chExt cx="5263" cy="2932"/>
            </a:xfrm>
          </p:grpSpPr>
          <p:sp>
            <p:nvSpPr>
              <p:cNvPr id="160795" name="Line 27"/>
              <p:cNvSpPr>
                <a:spLocks noChangeShapeType="1"/>
              </p:cNvSpPr>
              <p:nvPr/>
            </p:nvSpPr>
            <p:spPr bwMode="auto">
              <a:xfrm>
                <a:off x="5207" y="995"/>
                <a:ext cx="0" cy="289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0796" name="Group 28"/>
              <p:cNvGrpSpPr>
                <a:grpSpLocks/>
              </p:cNvGrpSpPr>
              <p:nvPr/>
            </p:nvGrpSpPr>
            <p:grpSpPr bwMode="auto">
              <a:xfrm>
                <a:off x="1737" y="1082"/>
                <a:ext cx="271" cy="2824"/>
                <a:chOff x="2302" y="1083"/>
                <a:chExt cx="271" cy="2824"/>
              </a:xfrm>
            </p:grpSpPr>
            <p:sp>
              <p:nvSpPr>
                <p:cNvPr id="160797" name="Oval 29"/>
                <p:cNvSpPr>
                  <a:spLocks noChangeArrowheads="1"/>
                </p:cNvSpPr>
                <p:nvPr/>
              </p:nvSpPr>
              <p:spPr bwMode="auto">
                <a:xfrm>
                  <a:off x="2302" y="1083"/>
                  <a:ext cx="271" cy="2824"/>
                </a:xfrm>
                <a:prstGeom prst="ellipse">
                  <a:avLst/>
                </a:prstGeom>
                <a:gradFill rotWithShape="0">
                  <a:gsLst>
                    <a:gs pos="0">
                      <a:srgbClr val="66FFFF"/>
                    </a:gs>
                    <a:gs pos="100000">
                      <a:srgbClr val="99CCFF"/>
                    </a:gs>
                  </a:gsLst>
                  <a:lin ang="2700000" scaled="1"/>
                </a:gradFill>
                <a:ln w="9525">
                  <a:solidFill>
                    <a:srgbClr val="00448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8" name="Rectangle 30"/>
                <p:cNvSpPr>
                  <a:spLocks noChangeArrowheads="1"/>
                </p:cNvSpPr>
                <p:nvPr/>
              </p:nvSpPr>
              <p:spPr bwMode="auto">
                <a:xfrm>
                  <a:off x="2417" y="1096"/>
                  <a:ext cx="56" cy="2778"/>
                </a:xfrm>
                <a:prstGeom prst="rect">
                  <a:avLst/>
                </a:prstGeom>
                <a:solidFill>
                  <a:srgbClr val="CCFF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0799" name="Line 31"/>
              <p:cNvSpPr>
                <a:spLocks noChangeShapeType="1"/>
              </p:cNvSpPr>
              <p:nvPr/>
            </p:nvSpPr>
            <p:spPr bwMode="auto">
              <a:xfrm>
                <a:off x="1057" y="1395"/>
                <a:ext cx="825" cy="259"/>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00" name="Line 32"/>
              <p:cNvSpPr>
                <a:spLocks noChangeShapeType="1"/>
              </p:cNvSpPr>
              <p:nvPr/>
            </p:nvSpPr>
            <p:spPr bwMode="auto">
              <a:xfrm>
                <a:off x="1063" y="2256"/>
                <a:ext cx="4145" cy="1219"/>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01" name="Line 33"/>
              <p:cNvSpPr>
                <a:spLocks noChangeShapeType="1"/>
              </p:cNvSpPr>
              <p:nvPr/>
            </p:nvSpPr>
            <p:spPr bwMode="auto">
              <a:xfrm>
                <a:off x="1876" y="1649"/>
                <a:ext cx="3343" cy="183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02" name="Line 34"/>
              <p:cNvSpPr>
                <a:spLocks noChangeShapeType="1"/>
              </p:cNvSpPr>
              <p:nvPr/>
            </p:nvSpPr>
            <p:spPr bwMode="auto">
              <a:xfrm>
                <a:off x="1887" y="3366"/>
                <a:ext cx="3332" cy="11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03" name="Line 35"/>
              <p:cNvSpPr>
                <a:spLocks noChangeShapeType="1"/>
              </p:cNvSpPr>
              <p:nvPr/>
            </p:nvSpPr>
            <p:spPr bwMode="auto">
              <a:xfrm flipV="1">
                <a:off x="1062" y="1459"/>
                <a:ext cx="226" cy="811"/>
              </a:xfrm>
              <a:prstGeom prst="line">
                <a:avLst/>
              </a:prstGeom>
              <a:noFill/>
              <a:ln w="1905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04" name="Line 36"/>
              <p:cNvSpPr>
                <a:spLocks noChangeShapeType="1"/>
              </p:cNvSpPr>
              <p:nvPr/>
            </p:nvSpPr>
            <p:spPr bwMode="auto">
              <a:xfrm>
                <a:off x="282" y="2496"/>
                <a:ext cx="5263" cy="0"/>
              </a:xfrm>
              <a:prstGeom prst="line">
                <a:avLst/>
              </a:prstGeom>
              <a:noFill/>
              <a:ln w="2857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05" name="Line 37"/>
              <p:cNvSpPr>
                <a:spLocks noChangeShapeType="1"/>
              </p:cNvSpPr>
              <p:nvPr/>
            </p:nvSpPr>
            <p:spPr bwMode="auto">
              <a:xfrm>
                <a:off x="1052" y="3117"/>
                <a:ext cx="825" cy="259"/>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06" name="Line 38"/>
              <p:cNvSpPr>
                <a:spLocks noChangeShapeType="1"/>
              </p:cNvSpPr>
              <p:nvPr/>
            </p:nvSpPr>
            <p:spPr bwMode="auto">
              <a:xfrm>
                <a:off x="1239" y="1668"/>
                <a:ext cx="193" cy="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07" name="Line 39"/>
              <p:cNvSpPr>
                <a:spLocks noChangeShapeType="1"/>
              </p:cNvSpPr>
              <p:nvPr/>
            </p:nvSpPr>
            <p:spPr bwMode="auto">
              <a:xfrm rot="5400000">
                <a:off x="1362" y="1598"/>
                <a:ext cx="193" cy="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08" name="Arc 40"/>
              <p:cNvSpPr>
                <a:spLocks/>
              </p:cNvSpPr>
              <p:nvPr/>
            </p:nvSpPr>
            <p:spPr bwMode="auto">
              <a:xfrm>
                <a:off x="2622" y="2489"/>
                <a:ext cx="147" cy="237"/>
              </a:xfrm>
              <a:custGeom>
                <a:avLst/>
                <a:gdLst>
                  <a:gd name="G0" fmla="+- 0 0 0"/>
                  <a:gd name="G1" fmla="+- 11578 0 0"/>
                  <a:gd name="G2" fmla="+- 21600 0 0"/>
                  <a:gd name="T0" fmla="*/ 18235 w 21600"/>
                  <a:gd name="T1" fmla="*/ 0 h 32215"/>
                  <a:gd name="T2" fmla="*/ 6377 w 21600"/>
                  <a:gd name="T3" fmla="*/ 32215 h 32215"/>
                  <a:gd name="T4" fmla="*/ 0 w 21600"/>
                  <a:gd name="T5" fmla="*/ 11578 h 32215"/>
                </a:gdLst>
                <a:ahLst/>
                <a:cxnLst>
                  <a:cxn ang="0">
                    <a:pos x="T0" y="T1"/>
                  </a:cxn>
                  <a:cxn ang="0">
                    <a:pos x="T2" y="T3"/>
                  </a:cxn>
                  <a:cxn ang="0">
                    <a:pos x="T4" y="T5"/>
                  </a:cxn>
                </a:cxnLst>
                <a:rect l="0" t="0" r="r" b="b"/>
                <a:pathLst>
                  <a:path w="21600" h="32215" fill="none" extrusionOk="0">
                    <a:moveTo>
                      <a:pt x="18234" y="0"/>
                    </a:moveTo>
                    <a:cubicBezTo>
                      <a:pt x="20432" y="3461"/>
                      <a:pt x="21600" y="7477"/>
                      <a:pt x="21600" y="11578"/>
                    </a:cubicBezTo>
                    <a:cubicBezTo>
                      <a:pt x="21600" y="21050"/>
                      <a:pt x="15427" y="29418"/>
                      <a:pt x="6377" y="32215"/>
                    </a:cubicBezTo>
                  </a:path>
                  <a:path w="21600" h="32215" stroke="0" extrusionOk="0">
                    <a:moveTo>
                      <a:pt x="18234" y="0"/>
                    </a:moveTo>
                    <a:cubicBezTo>
                      <a:pt x="20432" y="3461"/>
                      <a:pt x="21600" y="7477"/>
                      <a:pt x="21600" y="11578"/>
                    </a:cubicBezTo>
                    <a:cubicBezTo>
                      <a:pt x="21600" y="21050"/>
                      <a:pt x="15427" y="29418"/>
                      <a:pt x="6377" y="32215"/>
                    </a:cubicBezTo>
                    <a:lnTo>
                      <a:pt x="0" y="11578"/>
                    </a:lnTo>
                    <a:close/>
                  </a:path>
                </a:pathLst>
              </a:custGeom>
              <a:noFill/>
              <a:ln w="38100">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09" name="Arc 41"/>
              <p:cNvSpPr>
                <a:spLocks/>
              </p:cNvSpPr>
              <p:nvPr/>
            </p:nvSpPr>
            <p:spPr bwMode="auto">
              <a:xfrm rot="10120351" flipH="1">
                <a:off x="990" y="1798"/>
                <a:ext cx="201" cy="218"/>
              </a:xfrm>
              <a:custGeom>
                <a:avLst/>
                <a:gdLst>
                  <a:gd name="G0" fmla="+- 0 0 0"/>
                  <a:gd name="G1" fmla="+- 0 0 0"/>
                  <a:gd name="G2" fmla="+- 21600 0 0"/>
                  <a:gd name="T0" fmla="*/ 16167 w 16167"/>
                  <a:gd name="T1" fmla="*/ 14324 h 20637"/>
                  <a:gd name="T2" fmla="*/ 6377 w 16167"/>
                  <a:gd name="T3" fmla="*/ 20637 h 20637"/>
                  <a:gd name="T4" fmla="*/ 0 w 16167"/>
                  <a:gd name="T5" fmla="*/ 0 h 20637"/>
                </a:gdLst>
                <a:ahLst/>
                <a:cxnLst>
                  <a:cxn ang="0">
                    <a:pos x="T0" y="T1"/>
                  </a:cxn>
                  <a:cxn ang="0">
                    <a:pos x="T2" y="T3"/>
                  </a:cxn>
                  <a:cxn ang="0">
                    <a:pos x="T4" y="T5"/>
                  </a:cxn>
                </a:cxnLst>
                <a:rect l="0" t="0" r="r" b="b"/>
                <a:pathLst>
                  <a:path w="16167" h="20637" fill="none" extrusionOk="0">
                    <a:moveTo>
                      <a:pt x="16167" y="14324"/>
                    </a:moveTo>
                    <a:cubicBezTo>
                      <a:pt x="13543" y="17285"/>
                      <a:pt x="10157" y="19469"/>
                      <a:pt x="6377" y="20637"/>
                    </a:cubicBezTo>
                  </a:path>
                  <a:path w="16167" h="20637" stroke="0" extrusionOk="0">
                    <a:moveTo>
                      <a:pt x="16167" y="14324"/>
                    </a:moveTo>
                    <a:cubicBezTo>
                      <a:pt x="13543" y="17285"/>
                      <a:pt x="10157" y="19469"/>
                      <a:pt x="6377" y="20637"/>
                    </a:cubicBezTo>
                    <a:lnTo>
                      <a:pt x="0" y="0"/>
                    </a:lnTo>
                    <a:close/>
                  </a:path>
                </a:pathLst>
              </a:custGeom>
              <a:noFill/>
              <a:ln w="381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10" name="WordArt 42"/>
              <p:cNvSpPr>
                <a:spLocks noChangeArrowheads="1" noChangeShapeType="1" noTextEdit="1"/>
              </p:cNvSpPr>
              <p:nvPr/>
            </p:nvSpPr>
            <p:spPr bwMode="auto">
              <a:xfrm>
                <a:off x="3448" y="3697"/>
                <a:ext cx="188" cy="23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f</a:t>
                </a:r>
                <a:endParaRPr lang="zh-CN" altLang="en-US" sz="3600" i="1" kern="10">
                  <a:ln w="9525">
                    <a:solidFill>
                      <a:schemeClr val="tx1"/>
                    </a:solidFill>
                    <a:round/>
                    <a:headEnd/>
                    <a:tailEnd/>
                  </a:ln>
                  <a:latin typeface="Times New Roman"/>
                  <a:cs typeface="Times New Roman"/>
                </a:endParaRPr>
              </a:p>
            </p:txBody>
          </p:sp>
          <p:sp>
            <p:nvSpPr>
              <p:cNvPr id="160811" name="WordArt 43"/>
              <p:cNvSpPr>
                <a:spLocks noChangeArrowheads="1" noChangeShapeType="1" noTextEdit="1"/>
              </p:cNvSpPr>
              <p:nvPr/>
            </p:nvSpPr>
            <p:spPr bwMode="auto">
              <a:xfrm>
                <a:off x="5281" y="3387"/>
                <a:ext cx="192" cy="20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160812" name="WordArt 44"/>
              <p:cNvSpPr>
                <a:spLocks noChangeArrowheads="1" noChangeShapeType="1" noTextEdit="1"/>
              </p:cNvSpPr>
              <p:nvPr/>
            </p:nvSpPr>
            <p:spPr bwMode="auto">
              <a:xfrm>
                <a:off x="5289" y="2255"/>
                <a:ext cx="128" cy="18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800" i="1" kern="10">
                    <a:ln w="9525">
                      <a:solidFill>
                        <a:srgbClr val="000000"/>
                      </a:solidFill>
                      <a:round/>
                      <a:headEnd/>
                      <a:tailEnd/>
                    </a:ln>
                    <a:solidFill>
                      <a:srgbClr val="000000"/>
                    </a:solidFill>
                    <a:latin typeface="Times New Roman"/>
                    <a:cs typeface="Times New Roman"/>
                  </a:rPr>
                  <a:t>O</a:t>
                </a:r>
                <a:endParaRPr lang="zh-CN" altLang="en-US" sz="800" i="1" kern="10">
                  <a:ln w="9525">
                    <a:solidFill>
                      <a:srgbClr val="000000"/>
                    </a:solidFill>
                    <a:round/>
                    <a:headEnd/>
                    <a:tailEnd/>
                  </a:ln>
                  <a:solidFill>
                    <a:srgbClr val="000000"/>
                  </a:solidFill>
                  <a:latin typeface="Times New Roman"/>
                  <a:cs typeface="Times New Roman"/>
                </a:endParaRPr>
              </a:p>
            </p:txBody>
          </p:sp>
          <p:sp>
            <p:nvSpPr>
              <p:cNvPr id="160813" name="WordArt 45"/>
              <p:cNvSpPr>
                <a:spLocks noChangeArrowheads="1" noChangeShapeType="1" noTextEdit="1"/>
              </p:cNvSpPr>
              <p:nvPr/>
            </p:nvSpPr>
            <p:spPr bwMode="auto">
              <a:xfrm>
                <a:off x="1209" y="1963"/>
                <a:ext cx="140" cy="17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i="1" kern="10">
                    <a:ln w="9525">
                      <a:solidFill>
                        <a:srgbClr val="008000"/>
                      </a:solidFill>
                      <a:round/>
                      <a:headEnd/>
                      <a:tailEnd/>
                    </a:ln>
                    <a:solidFill>
                      <a:srgbClr val="006600"/>
                    </a:solidFill>
                    <a:latin typeface="Symbol"/>
                  </a:rPr>
                  <a:t>q</a:t>
                </a:r>
                <a:endParaRPr lang="zh-CN" altLang="en-US" sz="3600" i="1" kern="10">
                  <a:ln w="9525">
                    <a:solidFill>
                      <a:srgbClr val="008000"/>
                    </a:solidFill>
                    <a:round/>
                    <a:headEnd/>
                    <a:tailEnd/>
                  </a:ln>
                  <a:solidFill>
                    <a:srgbClr val="006600"/>
                  </a:solidFill>
                  <a:latin typeface="Symbol"/>
                </a:endParaRPr>
              </a:p>
            </p:txBody>
          </p:sp>
          <p:sp>
            <p:nvSpPr>
              <p:cNvPr id="160814" name="WordArt 46"/>
              <p:cNvSpPr>
                <a:spLocks noChangeArrowheads="1" noChangeShapeType="1" noTextEdit="1"/>
              </p:cNvSpPr>
              <p:nvPr/>
            </p:nvSpPr>
            <p:spPr bwMode="auto">
              <a:xfrm>
                <a:off x="2875" y="2534"/>
                <a:ext cx="140" cy="17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i="1" kern="10">
                    <a:ln w="9525">
                      <a:solidFill>
                        <a:srgbClr val="008000"/>
                      </a:solidFill>
                      <a:round/>
                      <a:headEnd/>
                      <a:tailEnd/>
                    </a:ln>
                    <a:solidFill>
                      <a:srgbClr val="006600"/>
                    </a:solidFill>
                    <a:latin typeface="Symbol"/>
                  </a:rPr>
                  <a:t>q</a:t>
                </a:r>
                <a:endParaRPr lang="zh-CN" altLang="en-US" sz="3600" i="1" kern="10">
                  <a:ln w="9525">
                    <a:solidFill>
                      <a:srgbClr val="008000"/>
                    </a:solidFill>
                    <a:round/>
                    <a:headEnd/>
                    <a:tailEnd/>
                  </a:ln>
                  <a:solidFill>
                    <a:srgbClr val="006600"/>
                  </a:solidFill>
                  <a:latin typeface="Symbol"/>
                </a:endParaRPr>
              </a:p>
            </p:txBody>
          </p:sp>
          <p:sp>
            <p:nvSpPr>
              <p:cNvPr id="160815" name="Line 47"/>
              <p:cNvSpPr>
                <a:spLocks noChangeShapeType="1"/>
              </p:cNvSpPr>
              <p:nvPr/>
            </p:nvSpPr>
            <p:spPr bwMode="auto">
              <a:xfrm>
                <a:off x="1055" y="1409"/>
                <a:ext cx="233" cy="71"/>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16" name="Line 48"/>
              <p:cNvSpPr>
                <a:spLocks noChangeShapeType="1"/>
              </p:cNvSpPr>
              <p:nvPr/>
            </p:nvSpPr>
            <p:spPr bwMode="auto">
              <a:xfrm>
                <a:off x="3851" y="3817"/>
                <a:ext cx="1344"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17" name="Line 49"/>
              <p:cNvSpPr>
                <a:spLocks noChangeShapeType="1"/>
              </p:cNvSpPr>
              <p:nvPr/>
            </p:nvSpPr>
            <p:spPr bwMode="auto">
              <a:xfrm flipH="1">
                <a:off x="1858" y="3812"/>
                <a:ext cx="1344"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18" name="Line 50"/>
              <p:cNvSpPr>
                <a:spLocks noChangeShapeType="1"/>
              </p:cNvSpPr>
              <p:nvPr/>
            </p:nvSpPr>
            <p:spPr bwMode="auto">
              <a:xfrm>
                <a:off x="1490" y="1535"/>
                <a:ext cx="203" cy="56"/>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19" name="Line 51"/>
              <p:cNvSpPr>
                <a:spLocks noChangeShapeType="1"/>
              </p:cNvSpPr>
              <p:nvPr/>
            </p:nvSpPr>
            <p:spPr bwMode="auto">
              <a:xfrm>
                <a:off x="1395" y="3224"/>
                <a:ext cx="203" cy="56"/>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820" name="Line 52"/>
              <p:cNvSpPr>
                <a:spLocks noChangeShapeType="1"/>
              </p:cNvSpPr>
              <p:nvPr/>
            </p:nvSpPr>
            <p:spPr bwMode="auto">
              <a:xfrm>
                <a:off x="1446" y="2373"/>
                <a:ext cx="203" cy="56"/>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60822" name="Object 54"/>
          <p:cNvGraphicFramePr>
            <a:graphicFrameLocks noChangeAspect="1"/>
          </p:cNvGraphicFramePr>
          <p:nvPr/>
        </p:nvGraphicFramePr>
        <p:xfrm>
          <a:off x="2054225" y="4497388"/>
          <a:ext cx="5408613" cy="639762"/>
        </p:xfrm>
        <a:graphic>
          <a:graphicData uri="http://schemas.openxmlformats.org/presentationml/2006/ole">
            <mc:AlternateContent xmlns:mc="http://schemas.openxmlformats.org/markup-compatibility/2006">
              <mc:Choice xmlns:v="urn:schemas-microsoft-com:vml" Requires="v">
                <p:oleObj spid="_x0000_s160913" name="Equation" r:id="rId3" imgW="1714500" imgH="203200" progId="">
                  <p:embed/>
                </p:oleObj>
              </mc:Choice>
              <mc:Fallback>
                <p:oleObj name="Equation" r:id="rId3" imgW="1714500" imgH="203200" progId="">
                  <p:embed/>
                  <p:pic>
                    <p:nvPicPr>
                      <p:cNvPr id="0" name="Picture 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4225" y="4497388"/>
                        <a:ext cx="5408613"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823" name="Text Box 55"/>
          <p:cNvSpPr txBox="1">
            <a:spLocks noChangeArrowheads="1"/>
          </p:cNvSpPr>
          <p:nvPr/>
        </p:nvSpPr>
        <p:spPr bwMode="auto">
          <a:xfrm>
            <a:off x="3122613" y="5337175"/>
            <a:ext cx="4827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FontTx/>
              <a:buNone/>
            </a:pPr>
            <a:r>
              <a:rPr lang="zh-CN" altLang="en-US" sz="2800" b="1">
                <a:solidFill>
                  <a:srgbClr val="0000FF"/>
                </a:solidFill>
                <a:ea typeface="宋体" pitchFamily="2" charset="-122"/>
              </a:rPr>
              <a:t>条纹对成分布在中央明纹两侧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60822"/>
                                        </p:tgtEl>
                                        <p:attrNameLst>
                                          <p:attrName>style.visibility</p:attrName>
                                        </p:attrNameLst>
                                      </p:cBhvr>
                                      <p:to>
                                        <p:strVal val="visible"/>
                                      </p:to>
                                    </p:set>
                                    <p:animEffect transition="in" filter="wipe(left)">
                                      <p:cBhvr>
                                        <p:cTn id="7" dur="500"/>
                                        <p:tgtEl>
                                          <p:spTgt spid="1608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0823"/>
                                        </p:tgtEl>
                                        <p:attrNameLst>
                                          <p:attrName>style.visibility</p:attrName>
                                        </p:attrNameLst>
                                      </p:cBhvr>
                                      <p:to>
                                        <p:strVal val="visible"/>
                                      </p:to>
                                    </p:set>
                                    <p:animEffect transition="in" filter="wipe(left)">
                                      <p:cBhvr>
                                        <p:cTn id="12" dur="500"/>
                                        <p:tgtEl>
                                          <p:spTgt spid="160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23"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圆角矩形 30"/>
          <p:cNvSpPr/>
          <p:nvPr/>
        </p:nvSpPr>
        <p:spPr>
          <a:xfrm>
            <a:off x="120" y="0"/>
            <a:ext cx="9143760" cy="9398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66" name="Text Box 2"/>
          <p:cNvSpPr txBox="1">
            <a:spLocks noChangeArrowheads="1"/>
          </p:cNvSpPr>
          <p:nvPr/>
        </p:nvSpPr>
        <p:spPr bwMode="auto">
          <a:xfrm>
            <a:off x="250825" y="260350"/>
            <a:ext cx="1255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1" lang="zh-CN" altLang="zh-CN" sz="2800" b="1">
                <a:solidFill>
                  <a:srgbClr val="CC0000"/>
                </a:solidFill>
                <a:effectLst>
                  <a:outerShdw blurRad="38100" dist="38100" dir="2700000" algn="tl">
                    <a:srgbClr val="C0C0C0"/>
                  </a:outerShdw>
                </a:effectLst>
                <a:latin typeface="Times New Roman" pitchFamily="18" charset="0"/>
                <a:ea typeface="宋体" pitchFamily="2" charset="-122"/>
              </a:rPr>
              <a:t>讨论：</a:t>
            </a:r>
            <a:endParaRPr kumimoji="1" lang="zh-CN" altLang="en-US" sz="2800" b="1">
              <a:solidFill>
                <a:srgbClr val="CC0000"/>
              </a:solidFill>
              <a:effectLst>
                <a:outerShdw blurRad="38100" dist="38100" dir="2700000" algn="tl">
                  <a:srgbClr val="C0C0C0"/>
                </a:outerShdw>
              </a:effectLst>
              <a:latin typeface="Times New Roman" pitchFamily="18" charset="0"/>
              <a:ea typeface="宋体" pitchFamily="2" charset="-122"/>
            </a:endParaRPr>
          </a:p>
        </p:txBody>
      </p:sp>
      <p:sp>
        <p:nvSpPr>
          <p:cNvPr id="164867" name="Rectangle 3"/>
          <p:cNvSpPr>
            <a:spLocks noChangeArrowheads="1"/>
          </p:cNvSpPr>
          <p:nvPr/>
        </p:nvSpPr>
        <p:spPr bwMode="auto">
          <a:xfrm>
            <a:off x="1692275" y="260350"/>
            <a:ext cx="5256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buFontTx/>
              <a:buNone/>
            </a:pPr>
            <a:r>
              <a:rPr kumimoji="1" lang="en-US" altLang="zh-CN" sz="2800" b="1">
                <a:solidFill>
                  <a:srgbClr val="000066"/>
                </a:solidFill>
                <a:latin typeface="Bookman Old Style" pitchFamily="18" charset="0"/>
                <a:ea typeface="宋体" pitchFamily="2" charset="-122"/>
              </a:rPr>
              <a:t>1</a:t>
            </a:r>
            <a:r>
              <a:rPr kumimoji="1" lang="zh-CN" altLang="en-US" sz="2800" b="1">
                <a:solidFill>
                  <a:srgbClr val="000066"/>
                </a:solidFill>
                <a:latin typeface="Bookman Old Style" pitchFamily="18" charset="0"/>
                <a:ea typeface="宋体" pitchFamily="2" charset="-122"/>
              </a:rPr>
              <a:t>、主极大（亮纹）的位置</a:t>
            </a:r>
          </a:p>
        </p:txBody>
      </p:sp>
      <p:graphicFrame>
        <p:nvGraphicFramePr>
          <p:cNvPr id="164868" name="Object 4"/>
          <p:cNvGraphicFramePr>
            <a:graphicFrameLocks noChangeAspect="1"/>
          </p:cNvGraphicFramePr>
          <p:nvPr/>
        </p:nvGraphicFramePr>
        <p:xfrm>
          <a:off x="2112963" y="1139825"/>
          <a:ext cx="5103812" cy="560388"/>
        </p:xfrm>
        <a:graphic>
          <a:graphicData uri="http://schemas.openxmlformats.org/presentationml/2006/ole">
            <mc:AlternateContent xmlns:mc="http://schemas.openxmlformats.org/markup-compatibility/2006">
              <mc:Choice xmlns:v="urn:schemas-microsoft-com:vml" Requires="v">
                <p:oleObj spid="_x0000_s352759" name="Equation" r:id="rId3" imgW="2157840" imgH="254160" progId="">
                  <p:embed/>
                </p:oleObj>
              </mc:Choice>
              <mc:Fallback>
                <p:oleObj name="Equation" r:id="rId3" imgW="2157840" imgH="254160" progId="">
                  <p:embed/>
                  <p:pic>
                    <p:nvPicPr>
                      <p:cNvPr id="0" name="Picture 6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963" y="1139825"/>
                        <a:ext cx="5103812"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69" name="Rectangle 5"/>
          <p:cNvSpPr>
            <a:spLocks noChangeArrowheads="1"/>
          </p:cNvSpPr>
          <p:nvPr/>
        </p:nvSpPr>
        <p:spPr bwMode="auto">
          <a:xfrm>
            <a:off x="971550" y="1916113"/>
            <a:ext cx="7265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FontTx/>
              <a:buNone/>
            </a:pPr>
            <a:r>
              <a:rPr kumimoji="1" lang="zh-CN" altLang="en-US" sz="2800" b="1">
                <a:ea typeface="宋体" pitchFamily="2" charset="-122"/>
              </a:rPr>
              <a:t>主极大的条件可用</a:t>
            </a:r>
            <a:r>
              <a:rPr kumimoji="1" lang="zh-CN" altLang="en-US" sz="2800" b="1">
                <a:solidFill>
                  <a:srgbClr val="CC0000"/>
                </a:solidFill>
                <a:ea typeface="宋体" pitchFamily="2" charset="-122"/>
              </a:rPr>
              <a:t>用光矢量   的叠加</a:t>
            </a:r>
            <a:r>
              <a:rPr kumimoji="1" lang="zh-CN" altLang="en-US" sz="2800" b="1">
                <a:ea typeface="宋体" pitchFamily="2" charset="-122"/>
              </a:rPr>
              <a:t>来解释。</a:t>
            </a:r>
          </a:p>
        </p:txBody>
      </p:sp>
      <p:graphicFrame>
        <p:nvGraphicFramePr>
          <p:cNvPr id="164870" name="Object 6"/>
          <p:cNvGraphicFramePr>
            <a:graphicFrameLocks noChangeAspect="1"/>
          </p:cNvGraphicFramePr>
          <p:nvPr/>
        </p:nvGraphicFramePr>
        <p:xfrm>
          <a:off x="1403350" y="2565400"/>
          <a:ext cx="792163" cy="604838"/>
        </p:xfrm>
        <a:graphic>
          <a:graphicData uri="http://schemas.openxmlformats.org/presentationml/2006/ole">
            <mc:AlternateContent xmlns:mc="http://schemas.openxmlformats.org/markup-compatibility/2006">
              <mc:Choice xmlns:v="urn:schemas-microsoft-com:vml" Requires="v">
                <p:oleObj spid="_x0000_s352760" name="Equation" r:id="rId5" imgW="266469" imgH="203024" progId="">
                  <p:embed/>
                </p:oleObj>
              </mc:Choice>
              <mc:Fallback>
                <p:oleObj name="Equation" r:id="rId5" imgW="266469" imgH="203024" progId="">
                  <p:embed/>
                  <p:pic>
                    <p:nvPicPr>
                      <p:cNvPr id="0" name="Picture 6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2565400"/>
                        <a:ext cx="792163"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871" name="Object 7"/>
          <p:cNvGraphicFramePr>
            <a:graphicFrameLocks noChangeAspect="1"/>
          </p:cNvGraphicFramePr>
          <p:nvPr/>
        </p:nvGraphicFramePr>
        <p:xfrm>
          <a:off x="2195513" y="2636838"/>
          <a:ext cx="541337" cy="720725"/>
        </p:xfrm>
        <a:graphic>
          <a:graphicData uri="http://schemas.openxmlformats.org/presentationml/2006/ole">
            <mc:AlternateContent xmlns:mc="http://schemas.openxmlformats.org/markup-compatibility/2006">
              <mc:Choice xmlns:v="urn:schemas-microsoft-com:vml" Requires="v">
                <p:oleObj spid="_x0000_s352761" name="Equation" r:id="rId7" imgW="190417" imgH="253890" progId="">
                  <p:embed/>
                </p:oleObj>
              </mc:Choice>
              <mc:Fallback>
                <p:oleObj name="Equation" r:id="rId7" imgW="190417" imgH="253890" progId="">
                  <p:embed/>
                  <p:pic>
                    <p:nvPicPr>
                      <p:cNvPr id="0" name="Picture 6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2636838"/>
                        <a:ext cx="541337"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872" name="Object 8"/>
          <p:cNvGraphicFramePr>
            <a:graphicFrameLocks noChangeAspect="1"/>
          </p:cNvGraphicFramePr>
          <p:nvPr/>
        </p:nvGraphicFramePr>
        <p:xfrm>
          <a:off x="2627313" y="2636838"/>
          <a:ext cx="830262" cy="720725"/>
        </p:xfrm>
        <a:graphic>
          <a:graphicData uri="http://schemas.openxmlformats.org/presentationml/2006/ole">
            <mc:AlternateContent xmlns:mc="http://schemas.openxmlformats.org/markup-compatibility/2006">
              <mc:Choice xmlns:v="urn:schemas-microsoft-com:vml" Requires="v">
                <p:oleObj spid="_x0000_s352762" name="Equation" r:id="rId9" imgW="291973" imgH="253890" progId="">
                  <p:embed/>
                </p:oleObj>
              </mc:Choice>
              <mc:Fallback>
                <p:oleObj name="Equation" r:id="rId9" imgW="291973" imgH="253890" progId="">
                  <p:embed/>
                  <p:pic>
                    <p:nvPicPr>
                      <p:cNvPr id="0" name="Picture 6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7313" y="2636838"/>
                        <a:ext cx="830262"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873" name="Object 9"/>
          <p:cNvGraphicFramePr>
            <a:graphicFrameLocks noChangeAspect="1"/>
          </p:cNvGraphicFramePr>
          <p:nvPr/>
        </p:nvGraphicFramePr>
        <p:xfrm>
          <a:off x="3419475" y="2636838"/>
          <a:ext cx="830263" cy="720725"/>
        </p:xfrm>
        <a:graphic>
          <a:graphicData uri="http://schemas.openxmlformats.org/presentationml/2006/ole">
            <mc:AlternateContent xmlns:mc="http://schemas.openxmlformats.org/markup-compatibility/2006">
              <mc:Choice xmlns:v="urn:schemas-microsoft-com:vml" Requires="v">
                <p:oleObj spid="_x0000_s352763" name="Equation" r:id="rId11" imgW="291973" imgH="253890" progId="">
                  <p:embed/>
                </p:oleObj>
              </mc:Choice>
              <mc:Fallback>
                <p:oleObj name="Equation" r:id="rId11" imgW="291973" imgH="253890" progId="">
                  <p:embed/>
                  <p:pic>
                    <p:nvPicPr>
                      <p:cNvPr id="0" name="Picture 6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9475" y="2636838"/>
                        <a:ext cx="830263"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874" name="Object 10"/>
          <p:cNvGraphicFramePr>
            <a:graphicFrameLocks noChangeAspect="1"/>
          </p:cNvGraphicFramePr>
          <p:nvPr/>
        </p:nvGraphicFramePr>
        <p:xfrm>
          <a:off x="4427538" y="2781300"/>
          <a:ext cx="1119187" cy="431800"/>
        </p:xfrm>
        <a:graphic>
          <a:graphicData uri="http://schemas.openxmlformats.org/presentationml/2006/ole">
            <mc:AlternateContent xmlns:mc="http://schemas.openxmlformats.org/markup-compatibility/2006">
              <mc:Choice xmlns:v="urn:schemas-microsoft-com:vml" Requires="v">
                <p:oleObj spid="_x0000_s352764" name="Equation" r:id="rId13" imgW="393529" imgH="152334" progId="">
                  <p:embed/>
                </p:oleObj>
              </mc:Choice>
              <mc:Fallback>
                <p:oleObj name="Equation" r:id="rId13" imgW="393529" imgH="152334" progId="">
                  <p:embed/>
                  <p:pic>
                    <p:nvPicPr>
                      <p:cNvPr id="0" name="Picture 6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7538" y="2781300"/>
                        <a:ext cx="1119187"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875" name="Object 11"/>
          <p:cNvGraphicFramePr>
            <a:graphicFrameLocks noChangeAspect="1"/>
          </p:cNvGraphicFramePr>
          <p:nvPr/>
        </p:nvGraphicFramePr>
        <p:xfrm>
          <a:off x="5508625" y="2636838"/>
          <a:ext cx="901700" cy="720725"/>
        </p:xfrm>
        <a:graphic>
          <a:graphicData uri="http://schemas.openxmlformats.org/presentationml/2006/ole">
            <mc:AlternateContent xmlns:mc="http://schemas.openxmlformats.org/markup-compatibility/2006">
              <mc:Choice xmlns:v="urn:schemas-microsoft-com:vml" Requires="v">
                <p:oleObj spid="_x0000_s352765" name="Equation" r:id="rId15" imgW="317225" imgH="253780" progId="">
                  <p:embed/>
                </p:oleObj>
              </mc:Choice>
              <mc:Fallback>
                <p:oleObj name="Equation" r:id="rId15" imgW="317225" imgH="253780" progId="">
                  <p:embed/>
                  <p:pic>
                    <p:nvPicPr>
                      <p:cNvPr id="0" name="Picture 66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08625" y="2636838"/>
                        <a:ext cx="90170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76" name="Line 12"/>
          <p:cNvSpPr>
            <a:spLocks noChangeShapeType="1"/>
          </p:cNvSpPr>
          <p:nvPr/>
        </p:nvSpPr>
        <p:spPr bwMode="auto">
          <a:xfrm>
            <a:off x="1331913" y="6065838"/>
            <a:ext cx="10080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877" name="Line 13"/>
          <p:cNvSpPr>
            <a:spLocks noChangeShapeType="1"/>
          </p:cNvSpPr>
          <p:nvPr/>
        </p:nvSpPr>
        <p:spPr bwMode="auto">
          <a:xfrm flipV="1">
            <a:off x="2339975" y="5489575"/>
            <a:ext cx="719138" cy="57626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4878" name="Object 14"/>
          <p:cNvGraphicFramePr>
            <a:graphicFrameLocks noChangeAspect="1"/>
          </p:cNvGraphicFramePr>
          <p:nvPr/>
        </p:nvGraphicFramePr>
        <p:xfrm>
          <a:off x="1547813" y="6137275"/>
          <a:ext cx="541337" cy="720725"/>
        </p:xfrm>
        <a:graphic>
          <a:graphicData uri="http://schemas.openxmlformats.org/presentationml/2006/ole">
            <mc:AlternateContent xmlns:mc="http://schemas.openxmlformats.org/markup-compatibility/2006">
              <mc:Choice xmlns:v="urn:schemas-microsoft-com:vml" Requires="v">
                <p:oleObj spid="_x0000_s352766" name="Equation" r:id="rId17" imgW="190417" imgH="253890" progId="">
                  <p:embed/>
                </p:oleObj>
              </mc:Choice>
              <mc:Fallback>
                <p:oleObj name="Equation" r:id="rId17" imgW="190417" imgH="253890" progId="">
                  <p:embed/>
                  <p:pic>
                    <p:nvPicPr>
                      <p:cNvPr id="0" name="Picture 6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6137275"/>
                        <a:ext cx="541337"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879" name="Object 15"/>
          <p:cNvGraphicFramePr>
            <a:graphicFrameLocks noChangeAspect="1"/>
          </p:cNvGraphicFramePr>
          <p:nvPr/>
        </p:nvGraphicFramePr>
        <p:xfrm>
          <a:off x="3276600" y="5200650"/>
          <a:ext cx="577850" cy="720725"/>
        </p:xfrm>
        <a:graphic>
          <a:graphicData uri="http://schemas.openxmlformats.org/presentationml/2006/ole">
            <mc:AlternateContent xmlns:mc="http://schemas.openxmlformats.org/markup-compatibility/2006">
              <mc:Choice xmlns:v="urn:schemas-microsoft-com:vml" Requires="v">
                <p:oleObj spid="_x0000_s352767" name="Equation" r:id="rId18" imgW="203024" imgH="253780" progId="">
                  <p:embed/>
                </p:oleObj>
              </mc:Choice>
              <mc:Fallback>
                <p:oleObj name="Equation" r:id="rId18" imgW="203024" imgH="253780" progId="">
                  <p:embed/>
                  <p:pic>
                    <p:nvPicPr>
                      <p:cNvPr id="0" name="Picture 66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76600" y="5200650"/>
                        <a:ext cx="57785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80" name="Line 16"/>
          <p:cNvSpPr>
            <a:spLocks noChangeShapeType="1"/>
          </p:cNvSpPr>
          <p:nvPr/>
        </p:nvSpPr>
        <p:spPr bwMode="auto">
          <a:xfrm>
            <a:off x="2339975" y="6065838"/>
            <a:ext cx="792163"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4881" name="Object 17"/>
          <p:cNvGraphicFramePr>
            <a:graphicFrameLocks noChangeAspect="1"/>
          </p:cNvGraphicFramePr>
          <p:nvPr/>
        </p:nvGraphicFramePr>
        <p:xfrm>
          <a:off x="2627313" y="5634038"/>
          <a:ext cx="647700" cy="544512"/>
        </p:xfrm>
        <a:graphic>
          <a:graphicData uri="http://schemas.openxmlformats.org/presentationml/2006/ole">
            <mc:AlternateContent xmlns:mc="http://schemas.openxmlformats.org/markup-compatibility/2006">
              <mc:Choice xmlns:v="urn:schemas-microsoft-com:vml" Requires="v">
                <p:oleObj spid="_x0000_s352768" name="Equation" r:id="rId20" imgW="241195" imgH="203112" progId="">
                  <p:embed/>
                </p:oleObj>
              </mc:Choice>
              <mc:Fallback>
                <p:oleObj name="Equation" r:id="rId20" imgW="241195" imgH="203112" progId="">
                  <p:embed/>
                  <p:pic>
                    <p:nvPicPr>
                      <p:cNvPr id="0" name="Picture 66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27313" y="5634038"/>
                        <a:ext cx="647700"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82" name="Line 18"/>
          <p:cNvSpPr>
            <a:spLocks noChangeShapeType="1"/>
          </p:cNvSpPr>
          <p:nvPr/>
        </p:nvSpPr>
        <p:spPr bwMode="auto">
          <a:xfrm flipV="1">
            <a:off x="3059113" y="4552950"/>
            <a:ext cx="73025" cy="9366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883" name="Line 19"/>
          <p:cNvSpPr>
            <a:spLocks noChangeShapeType="1"/>
          </p:cNvSpPr>
          <p:nvPr/>
        </p:nvSpPr>
        <p:spPr bwMode="auto">
          <a:xfrm flipV="1">
            <a:off x="3059113" y="4913313"/>
            <a:ext cx="720725" cy="5762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4884" name="Object 20"/>
          <p:cNvGraphicFramePr>
            <a:graphicFrameLocks noChangeAspect="1"/>
          </p:cNvGraphicFramePr>
          <p:nvPr/>
        </p:nvGraphicFramePr>
        <p:xfrm>
          <a:off x="3276600" y="4121150"/>
          <a:ext cx="541338" cy="720725"/>
        </p:xfrm>
        <a:graphic>
          <a:graphicData uri="http://schemas.openxmlformats.org/presentationml/2006/ole">
            <mc:AlternateContent xmlns:mc="http://schemas.openxmlformats.org/markup-compatibility/2006">
              <mc:Choice xmlns:v="urn:schemas-microsoft-com:vml" Requires="v">
                <p:oleObj spid="_x0000_s352769" name="Equation" r:id="rId22" imgW="190417" imgH="253890" progId="">
                  <p:embed/>
                </p:oleObj>
              </mc:Choice>
              <mc:Fallback>
                <p:oleObj name="Equation" r:id="rId22" imgW="190417" imgH="253890" progId="">
                  <p:embed/>
                  <p:pic>
                    <p:nvPicPr>
                      <p:cNvPr id="0" name="Picture 67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76600" y="4121150"/>
                        <a:ext cx="541338"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885" name="Object 21"/>
          <p:cNvGraphicFramePr>
            <a:graphicFrameLocks noChangeAspect="1"/>
          </p:cNvGraphicFramePr>
          <p:nvPr/>
        </p:nvGraphicFramePr>
        <p:xfrm>
          <a:off x="3059113" y="4697413"/>
          <a:ext cx="647700" cy="544512"/>
        </p:xfrm>
        <a:graphic>
          <a:graphicData uri="http://schemas.openxmlformats.org/presentationml/2006/ole">
            <mc:AlternateContent xmlns:mc="http://schemas.openxmlformats.org/markup-compatibility/2006">
              <mc:Choice xmlns:v="urn:schemas-microsoft-com:vml" Requires="v">
                <p:oleObj spid="_x0000_s352770" name="Equation" r:id="rId24" imgW="241195" imgH="203112" progId="">
                  <p:embed/>
                </p:oleObj>
              </mc:Choice>
              <mc:Fallback>
                <p:oleObj name="Equation" r:id="rId24" imgW="241195" imgH="203112" progId="">
                  <p:embed/>
                  <p:pic>
                    <p:nvPicPr>
                      <p:cNvPr id="0" name="Picture 67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59113" y="4697413"/>
                        <a:ext cx="647700"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86" name="Line 22"/>
          <p:cNvSpPr>
            <a:spLocks noChangeShapeType="1"/>
          </p:cNvSpPr>
          <p:nvPr/>
        </p:nvSpPr>
        <p:spPr bwMode="auto">
          <a:xfrm flipH="1" flipV="1">
            <a:off x="2700338" y="4049713"/>
            <a:ext cx="431800" cy="57467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4887" name="Object 23"/>
          <p:cNvGraphicFramePr>
            <a:graphicFrameLocks noChangeAspect="1"/>
          </p:cNvGraphicFramePr>
          <p:nvPr/>
        </p:nvGraphicFramePr>
        <p:xfrm>
          <a:off x="2195513" y="3544888"/>
          <a:ext cx="650875" cy="612775"/>
        </p:xfrm>
        <a:graphic>
          <a:graphicData uri="http://schemas.openxmlformats.org/presentationml/2006/ole">
            <mc:AlternateContent xmlns:mc="http://schemas.openxmlformats.org/markup-compatibility/2006">
              <mc:Choice xmlns:v="urn:schemas-microsoft-com:vml" Requires="v">
                <p:oleObj spid="_x0000_s352771" name="Equation" r:id="rId25" imgW="228501" imgH="215806" progId="">
                  <p:embed/>
                </p:oleObj>
              </mc:Choice>
              <mc:Fallback>
                <p:oleObj name="Equation" r:id="rId25" imgW="228501" imgH="215806" progId="">
                  <p:embed/>
                  <p:pic>
                    <p:nvPicPr>
                      <p:cNvPr id="0" name="Picture 67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95513" y="3544888"/>
                        <a:ext cx="650875"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88" name="Line 24"/>
          <p:cNvSpPr>
            <a:spLocks noChangeShapeType="1"/>
          </p:cNvSpPr>
          <p:nvPr/>
        </p:nvSpPr>
        <p:spPr bwMode="auto">
          <a:xfrm flipV="1">
            <a:off x="3132138" y="3905250"/>
            <a:ext cx="0" cy="6477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4889" name="Object 25"/>
          <p:cNvGraphicFramePr>
            <a:graphicFrameLocks noChangeAspect="1"/>
          </p:cNvGraphicFramePr>
          <p:nvPr/>
        </p:nvGraphicFramePr>
        <p:xfrm>
          <a:off x="2771775" y="3689350"/>
          <a:ext cx="647700" cy="544513"/>
        </p:xfrm>
        <a:graphic>
          <a:graphicData uri="http://schemas.openxmlformats.org/presentationml/2006/ole">
            <mc:AlternateContent xmlns:mc="http://schemas.openxmlformats.org/markup-compatibility/2006">
              <mc:Choice xmlns:v="urn:schemas-microsoft-com:vml" Requires="v">
                <p:oleObj spid="_x0000_s352772" name="Equation" r:id="rId27" imgW="241195" imgH="203112" progId="">
                  <p:embed/>
                </p:oleObj>
              </mc:Choice>
              <mc:Fallback>
                <p:oleObj name="Equation" r:id="rId27" imgW="241195" imgH="203112" progId="">
                  <p:embed/>
                  <p:pic>
                    <p:nvPicPr>
                      <p:cNvPr id="0" name="Picture 67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71775" y="3689350"/>
                        <a:ext cx="647700"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90" name="Line 26"/>
          <p:cNvSpPr>
            <a:spLocks noChangeShapeType="1"/>
          </p:cNvSpPr>
          <p:nvPr/>
        </p:nvSpPr>
        <p:spPr bwMode="auto">
          <a:xfrm flipV="1">
            <a:off x="1331913" y="4121150"/>
            <a:ext cx="1368425" cy="1944688"/>
          </a:xfrm>
          <a:prstGeom prst="line">
            <a:avLst/>
          </a:prstGeom>
          <a:noFill/>
          <a:ln w="508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4891" name="Object 27"/>
          <p:cNvGraphicFramePr>
            <a:graphicFrameLocks noChangeAspect="1"/>
          </p:cNvGraphicFramePr>
          <p:nvPr/>
        </p:nvGraphicFramePr>
        <p:xfrm>
          <a:off x="1116013" y="4292600"/>
          <a:ext cx="771525" cy="1025525"/>
        </p:xfrm>
        <a:graphic>
          <a:graphicData uri="http://schemas.openxmlformats.org/presentationml/2006/ole">
            <mc:AlternateContent xmlns:mc="http://schemas.openxmlformats.org/markup-compatibility/2006">
              <mc:Choice xmlns:v="urn:schemas-microsoft-com:vml" Requires="v">
                <p:oleObj spid="_x0000_s352773" name="Equation" r:id="rId28" imgW="152268" imgH="203024" progId="">
                  <p:embed/>
                </p:oleObj>
              </mc:Choice>
              <mc:Fallback>
                <p:oleObj name="Equation" r:id="rId28" imgW="152268" imgH="203024" progId="">
                  <p:embed/>
                  <p:pic>
                    <p:nvPicPr>
                      <p:cNvPr id="0" name="Picture 67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16013" y="4292600"/>
                        <a:ext cx="771525"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92" name="Text Box 28"/>
          <p:cNvSpPr txBox="1">
            <a:spLocks noChangeArrowheads="1"/>
          </p:cNvSpPr>
          <p:nvPr/>
        </p:nvSpPr>
        <p:spPr bwMode="auto">
          <a:xfrm>
            <a:off x="4716463" y="4076700"/>
            <a:ext cx="3311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何时            最大？</a:t>
            </a:r>
          </a:p>
        </p:txBody>
      </p:sp>
      <p:graphicFrame>
        <p:nvGraphicFramePr>
          <p:cNvPr id="164893" name="Object 29"/>
          <p:cNvGraphicFramePr>
            <a:graphicFrameLocks noChangeAspect="1"/>
          </p:cNvGraphicFramePr>
          <p:nvPr/>
        </p:nvGraphicFramePr>
        <p:xfrm>
          <a:off x="5651500" y="3933825"/>
          <a:ext cx="625475" cy="936625"/>
        </p:xfrm>
        <a:graphic>
          <a:graphicData uri="http://schemas.openxmlformats.org/presentationml/2006/ole">
            <mc:AlternateContent xmlns:mc="http://schemas.openxmlformats.org/markup-compatibility/2006">
              <mc:Choice xmlns:v="urn:schemas-microsoft-com:vml" Requires="v">
                <p:oleObj spid="_x0000_s352774" name="Equation" r:id="rId30" imgW="203024" imgH="304536" progId="">
                  <p:embed/>
                </p:oleObj>
              </mc:Choice>
              <mc:Fallback>
                <p:oleObj name="Equation" r:id="rId30" imgW="203024" imgH="304536" progId="">
                  <p:embed/>
                  <p:pic>
                    <p:nvPicPr>
                      <p:cNvPr id="0" name="Picture 67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651500" y="3933825"/>
                        <a:ext cx="62547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894" name="Object 30"/>
          <p:cNvGraphicFramePr>
            <a:graphicFrameLocks noChangeAspect="1"/>
          </p:cNvGraphicFramePr>
          <p:nvPr/>
        </p:nvGraphicFramePr>
        <p:xfrm>
          <a:off x="5292725" y="1844675"/>
          <a:ext cx="431800" cy="574675"/>
        </p:xfrm>
        <a:graphic>
          <a:graphicData uri="http://schemas.openxmlformats.org/presentationml/2006/ole">
            <mc:AlternateContent xmlns:mc="http://schemas.openxmlformats.org/markup-compatibility/2006">
              <mc:Choice xmlns:v="urn:schemas-microsoft-com:vml" Requires="v">
                <p:oleObj spid="_x0000_s352775" name="Equation" r:id="rId32" imgW="152268" imgH="203024" progId="">
                  <p:embed/>
                </p:oleObj>
              </mc:Choice>
              <mc:Fallback>
                <p:oleObj name="Equation" r:id="rId32" imgW="152268" imgH="203024" progId="">
                  <p:embed/>
                  <p:pic>
                    <p:nvPicPr>
                      <p:cNvPr id="0" name="Picture 67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292725" y="1844675"/>
                        <a:ext cx="431800"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4868"/>
                                        </p:tgtEl>
                                        <p:attrNameLst>
                                          <p:attrName>style.visibility</p:attrName>
                                        </p:attrNameLst>
                                      </p:cBhvr>
                                      <p:to>
                                        <p:strVal val="visible"/>
                                      </p:to>
                                    </p:set>
                                    <p:animEffect transition="in" filter="box(in)">
                                      <p:cBhvr>
                                        <p:cTn id="7" dur="500"/>
                                        <p:tgtEl>
                                          <p:spTgt spid="1648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4894"/>
                                        </p:tgtEl>
                                        <p:attrNameLst>
                                          <p:attrName>style.visibility</p:attrName>
                                        </p:attrNameLst>
                                      </p:cBhvr>
                                      <p:to>
                                        <p:strVal val="visible"/>
                                      </p:to>
                                    </p:set>
                                    <p:animEffect transition="in" filter="blinds(horizontal)">
                                      <p:cBhvr>
                                        <p:cTn id="12" dur="500"/>
                                        <p:tgtEl>
                                          <p:spTgt spid="16489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4869"/>
                                        </p:tgtEl>
                                        <p:attrNameLst>
                                          <p:attrName>style.visibility</p:attrName>
                                        </p:attrNameLst>
                                      </p:cBhvr>
                                      <p:to>
                                        <p:strVal val="visible"/>
                                      </p:to>
                                    </p:set>
                                    <p:animEffect transition="in" filter="blinds(horizontal)">
                                      <p:cBhvr>
                                        <p:cTn id="15" dur="500"/>
                                        <p:tgtEl>
                                          <p:spTgt spid="16486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64870"/>
                                        </p:tgtEl>
                                        <p:attrNameLst>
                                          <p:attrName>style.visibility</p:attrName>
                                        </p:attrNameLst>
                                      </p:cBhvr>
                                      <p:to>
                                        <p:strVal val="visible"/>
                                      </p:to>
                                    </p:set>
                                    <p:animEffect transition="in" filter="blinds(horizontal)">
                                      <p:cBhvr>
                                        <p:cTn id="20" dur="500"/>
                                        <p:tgtEl>
                                          <p:spTgt spid="16487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64871"/>
                                        </p:tgtEl>
                                        <p:attrNameLst>
                                          <p:attrName>style.visibility</p:attrName>
                                        </p:attrNameLst>
                                      </p:cBhvr>
                                      <p:to>
                                        <p:strVal val="visible"/>
                                      </p:to>
                                    </p:set>
                                    <p:animEffect transition="in" filter="blinds(horizontal)">
                                      <p:cBhvr>
                                        <p:cTn id="25" dur="500"/>
                                        <p:tgtEl>
                                          <p:spTgt spid="16487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64872"/>
                                        </p:tgtEl>
                                        <p:attrNameLst>
                                          <p:attrName>style.visibility</p:attrName>
                                        </p:attrNameLst>
                                      </p:cBhvr>
                                      <p:to>
                                        <p:strVal val="visible"/>
                                      </p:to>
                                    </p:set>
                                    <p:animEffect transition="in" filter="blinds(horizontal)">
                                      <p:cBhvr>
                                        <p:cTn id="30" dur="500"/>
                                        <p:tgtEl>
                                          <p:spTgt spid="1648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64873"/>
                                        </p:tgtEl>
                                        <p:attrNameLst>
                                          <p:attrName>style.visibility</p:attrName>
                                        </p:attrNameLst>
                                      </p:cBhvr>
                                      <p:to>
                                        <p:strVal val="visible"/>
                                      </p:to>
                                    </p:set>
                                    <p:animEffect transition="in" filter="blinds(horizontal)">
                                      <p:cBhvr>
                                        <p:cTn id="35" dur="500"/>
                                        <p:tgtEl>
                                          <p:spTgt spid="16487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64874"/>
                                        </p:tgtEl>
                                        <p:attrNameLst>
                                          <p:attrName>style.visibility</p:attrName>
                                        </p:attrNameLst>
                                      </p:cBhvr>
                                      <p:to>
                                        <p:strVal val="visible"/>
                                      </p:to>
                                    </p:set>
                                    <p:animEffect transition="in" filter="blinds(horizontal)">
                                      <p:cBhvr>
                                        <p:cTn id="40" dur="500"/>
                                        <p:tgtEl>
                                          <p:spTgt spid="16487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64875"/>
                                        </p:tgtEl>
                                        <p:attrNameLst>
                                          <p:attrName>style.visibility</p:attrName>
                                        </p:attrNameLst>
                                      </p:cBhvr>
                                      <p:to>
                                        <p:strVal val="visible"/>
                                      </p:to>
                                    </p:set>
                                    <p:animEffect transition="in" filter="blinds(horizontal)">
                                      <p:cBhvr>
                                        <p:cTn id="45" dur="500"/>
                                        <p:tgtEl>
                                          <p:spTgt spid="16487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164878"/>
                                        </p:tgtEl>
                                        <p:attrNameLst>
                                          <p:attrName>style.visibility</p:attrName>
                                        </p:attrNameLst>
                                      </p:cBhvr>
                                      <p:to>
                                        <p:strVal val="visible"/>
                                      </p:to>
                                    </p:set>
                                    <p:animEffect transition="in" filter="blinds(horizontal)">
                                      <p:cBhvr>
                                        <p:cTn id="50" dur="500"/>
                                        <p:tgtEl>
                                          <p:spTgt spid="16487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64876"/>
                                        </p:tgtEl>
                                        <p:attrNameLst>
                                          <p:attrName>style.visibility</p:attrName>
                                        </p:attrNameLst>
                                      </p:cBhvr>
                                      <p:to>
                                        <p:strVal val="visible"/>
                                      </p:to>
                                    </p:set>
                                    <p:animEffect transition="in" filter="blinds(horizontal)">
                                      <p:cBhvr>
                                        <p:cTn id="53" dur="500"/>
                                        <p:tgtEl>
                                          <p:spTgt spid="16487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64880"/>
                                        </p:tgtEl>
                                        <p:attrNameLst>
                                          <p:attrName>style.visibility</p:attrName>
                                        </p:attrNameLst>
                                      </p:cBhvr>
                                      <p:to>
                                        <p:strVal val="visible"/>
                                      </p:to>
                                    </p:set>
                                    <p:animEffect transition="in" filter="blinds(horizontal)">
                                      <p:cBhvr>
                                        <p:cTn id="58" dur="500"/>
                                        <p:tgtEl>
                                          <p:spTgt spid="164880"/>
                                        </p:tgtEl>
                                      </p:cBhvr>
                                    </p:animEffect>
                                  </p:childTnLst>
                                </p:cTn>
                              </p:par>
                              <p:par>
                                <p:cTn id="59" presetID="3" presetClass="entr" presetSubtype="10" fill="hold" nodeType="withEffect">
                                  <p:stCondLst>
                                    <p:cond delay="0"/>
                                  </p:stCondLst>
                                  <p:childTnLst>
                                    <p:set>
                                      <p:cBhvr>
                                        <p:cTn id="60" dur="1" fill="hold">
                                          <p:stCondLst>
                                            <p:cond delay="0"/>
                                          </p:stCondLst>
                                        </p:cTn>
                                        <p:tgtEl>
                                          <p:spTgt spid="164881"/>
                                        </p:tgtEl>
                                        <p:attrNameLst>
                                          <p:attrName>style.visibility</p:attrName>
                                        </p:attrNameLst>
                                      </p:cBhvr>
                                      <p:to>
                                        <p:strVal val="visible"/>
                                      </p:to>
                                    </p:set>
                                    <p:animEffect transition="in" filter="blinds(horizontal)">
                                      <p:cBhvr>
                                        <p:cTn id="61" dur="500"/>
                                        <p:tgtEl>
                                          <p:spTgt spid="164881"/>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164877"/>
                                        </p:tgtEl>
                                        <p:attrNameLst>
                                          <p:attrName>style.visibility</p:attrName>
                                        </p:attrNameLst>
                                      </p:cBhvr>
                                      <p:to>
                                        <p:strVal val="visible"/>
                                      </p:to>
                                    </p:set>
                                    <p:animEffect transition="in" filter="blinds(horizontal)">
                                      <p:cBhvr>
                                        <p:cTn id="64" dur="500"/>
                                        <p:tgtEl>
                                          <p:spTgt spid="164877"/>
                                        </p:tgtEl>
                                      </p:cBhvr>
                                    </p:animEffect>
                                  </p:childTnLst>
                                </p:cTn>
                              </p:par>
                              <p:par>
                                <p:cTn id="65" presetID="3" presetClass="entr" presetSubtype="10" fill="hold" nodeType="withEffect">
                                  <p:stCondLst>
                                    <p:cond delay="0"/>
                                  </p:stCondLst>
                                  <p:childTnLst>
                                    <p:set>
                                      <p:cBhvr>
                                        <p:cTn id="66" dur="1" fill="hold">
                                          <p:stCondLst>
                                            <p:cond delay="0"/>
                                          </p:stCondLst>
                                        </p:cTn>
                                        <p:tgtEl>
                                          <p:spTgt spid="164879"/>
                                        </p:tgtEl>
                                        <p:attrNameLst>
                                          <p:attrName>style.visibility</p:attrName>
                                        </p:attrNameLst>
                                      </p:cBhvr>
                                      <p:to>
                                        <p:strVal val="visible"/>
                                      </p:to>
                                    </p:set>
                                    <p:animEffect transition="in" filter="blinds(horizontal)">
                                      <p:cBhvr>
                                        <p:cTn id="67" dur="500"/>
                                        <p:tgtEl>
                                          <p:spTgt spid="16487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164884"/>
                                        </p:tgtEl>
                                        <p:attrNameLst>
                                          <p:attrName>style.visibility</p:attrName>
                                        </p:attrNameLst>
                                      </p:cBhvr>
                                      <p:to>
                                        <p:strVal val="visible"/>
                                      </p:to>
                                    </p:set>
                                    <p:animEffect transition="in" filter="blinds(horizontal)">
                                      <p:cBhvr>
                                        <p:cTn id="72" dur="500"/>
                                        <p:tgtEl>
                                          <p:spTgt spid="164884"/>
                                        </p:tgtEl>
                                      </p:cBhvr>
                                    </p:animEffect>
                                  </p:childTnLst>
                                </p:cTn>
                              </p:par>
                              <p:par>
                                <p:cTn id="73" presetID="3" presetClass="entr" presetSubtype="10" fill="hold" nodeType="withEffect">
                                  <p:stCondLst>
                                    <p:cond delay="0"/>
                                  </p:stCondLst>
                                  <p:childTnLst>
                                    <p:set>
                                      <p:cBhvr>
                                        <p:cTn id="74" dur="1" fill="hold">
                                          <p:stCondLst>
                                            <p:cond delay="0"/>
                                          </p:stCondLst>
                                        </p:cTn>
                                        <p:tgtEl>
                                          <p:spTgt spid="164885"/>
                                        </p:tgtEl>
                                        <p:attrNameLst>
                                          <p:attrName>style.visibility</p:attrName>
                                        </p:attrNameLst>
                                      </p:cBhvr>
                                      <p:to>
                                        <p:strVal val="visible"/>
                                      </p:to>
                                    </p:set>
                                    <p:animEffect transition="in" filter="blinds(horizontal)">
                                      <p:cBhvr>
                                        <p:cTn id="75" dur="500"/>
                                        <p:tgtEl>
                                          <p:spTgt spid="164885"/>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164882"/>
                                        </p:tgtEl>
                                        <p:attrNameLst>
                                          <p:attrName>style.visibility</p:attrName>
                                        </p:attrNameLst>
                                      </p:cBhvr>
                                      <p:to>
                                        <p:strVal val="visible"/>
                                      </p:to>
                                    </p:set>
                                    <p:animEffect transition="in" filter="blinds(horizontal)">
                                      <p:cBhvr>
                                        <p:cTn id="78" dur="500"/>
                                        <p:tgtEl>
                                          <p:spTgt spid="164882"/>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164883"/>
                                        </p:tgtEl>
                                        <p:attrNameLst>
                                          <p:attrName>style.visibility</p:attrName>
                                        </p:attrNameLst>
                                      </p:cBhvr>
                                      <p:to>
                                        <p:strVal val="visible"/>
                                      </p:to>
                                    </p:set>
                                    <p:animEffect transition="in" filter="blinds(horizontal)">
                                      <p:cBhvr>
                                        <p:cTn id="81" dur="500"/>
                                        <p:tgtEl>
                                          <p:spTgt spid="16488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164888"/>
                                        </p:tgtEl>
                                        <p:attrNameLst>
                                          <p:attrName>style.visibility</p:attrName>
                                        </p:attrNameLst>
                                      </p:cBhvr>
                                      <p:to>
                                        <p:strVal val="visible"/>
                                      </p:to>
                                    </p:set>
                                    <p:animEffect transition="in" filter="blinds(horizontal)">
                                      <p:cBhvr>
                                        <p:cTn id="86" dur="500"/>
                                        <p:tgtEl>
                                          <p:spTgt spid="164888"/>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164886"/>
                                        </p:tgtEl>
                                        <p:attrNameLst>
                                          <p:attrName>style.visibility</p:attrName>
                                        </p:attrNameLst>
                                      </p:cBhvr>
                                      <p:to>
                                        <p:strVal val="visible"/>
                                      </p:to>
                                    </p:set>
                                    <p:animEffect transition="in" filter="blinds(horizontal)">
                                      <p:cBhvr>
                                        <p:cTn id="89" dur="500"/>
                                        <p:tgtEl>
                                          <p:spTgt spid="164886"/>
                                        </p:tgtEl>
                                      </p:cBhvr>
                                    </p:animEffect>
                                  </p:childTnLst>
                                </p:cTn>
                              </p:par>
                              <p:par>
                                <p:cTn id="90" presetID="3" presetClass="entr" presetSubtype="10" fill="hold" nodeType="withEffect">
                                  <p:stCondLst>
                                    <p:cond delay="0"/>
                                  </p:stCondLst>
                                  <p:childTnLst>
                                    <p:set>
                                      <p:cBhvr>
                                        <p:cTn id="91" dur="1" fill="hold">
                                          <p:stCondLst>
                                            <p:cond delay="0"/>
                                          </p:stCondLst>
                                        </p:cTn>
                                        <p:tgtEl>
                                          <p:spTgt spid="164887"/>
                                        </p:tgtEl>
                                        <p:attrNameLst>
                                          <p:attrName>style.visibility</p:attrName>
                                        </p:attrNameLst>
                                      </p:cBhvr>
                                      <p:to>
                                        <p:strVal val="visible"/>
                                      </p:to>
                                    </p:set>
                                    <p:animEffect transition="in" filter="blinds(horizontal)">
                                      <p:cBhvr>
                                        <p:cTn id="92" dur="500"/>
                                        <p:tgtEl>
                                          <p:spTgt spid="164887"/>
                                        </p:tgtEl>
                                      </p:cBhvr>
                                    </p:animEffect>
                                  </p:childTnLst>
                                </p:cTn>
                              </p:par>
                              <p:par>
                                <p:cTn id="93" presetID="3" presetClass="entr" presetSubtype="10" fill="hold" nodeType="withEffect">
                                  <p:stCondLst>
                                    <p:cond delay="0"/>
                                  </p:stCondLst>
                                  <p:childTnLst>
                                    <p:set>
                                      <p:cBhvr>
                                        <p:cTn id="94" dur="1" fill="hold">
                                          <p:stCondLst>
                                            <p:cond delay="0"/>
                                          </p:stCondLst>
                                        </p:cTn>
                                        <p:tgtEl>
                                          <p:spTgt spid="164889"/>
                                        </p:tgtEl>
                                        <p:attrNameLst>
                                          <p:attrName>style.visibility</p:attrName>
                                        </p:attrNameLst>
                                      </p:cBhvr>
                                      <p:to>
                                        <p:strVal val="visible"/>
                                      </p:to>
                                    </p:set>
                                    <p:animEffect transition="in" filter="blinds(horizontal)">
                                      <p:cBhvr>
                                        <p:cTn id="95" dur="500"/>
                                        <p:tgtEl>
                                          <p:spTgt spid="164889"/>
                                        </p:tgtEl>
                                      </p:cBhvr>
                                    </p:animEffect>
                                  </p:childTnLst>
                                </p:cTn>
                              </p:par>
                              <p:par>
                                <p:cTn id="96" presetID="3" presetClass="entr" presetSubtype="10" fill="hold" nodeType="withEffect">
                                  <p:stCondLst>
                                    <p:cond delay="0"/>
                                  </p:stCondLst>
                                  <p:childTnLst>
                                    <p:set>
                                      <p:cBhvr>
                                        <p:cTn id="97" dur="1" fill="hold">
                                          <p:stCondLst>
                                            <p:cond delay="0"/>
                                          </p:stCondLst>
                                        </p:cTn>
                                        <p:tgtEl>
                                          <p:spTgt spid="164891"/>
                                        </p:tgtEl>
                                        <p:attrNameLst>
                                          <p:attrName>style.visibility</p:attrName>
                                        </p:attrNameLst>
                                      </p:cBhvr>
                                      <p:to>
                                        <p:strVal val="visible"/>
                                      </p:to>
                                    </p:set>
                                    <p:animEffect transition="in" filter="blinds(horizontal)">
                                      <p:cBhvr>
                                        <p:cTn id="98" dur="500"/>
                                        <p:tgtEl>
                                          <p:spTgt spid="164891"/>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164890"/>
                                        </p:tgtEl>
                                        <p:attrNameLst>
                                          <p:attrName>style.visibility</p:attrName>
                                        </p:attrNameLst>
                                      </p:cBhvr>
                                      <p:to>
                                        <p:strVal val="visible"/>
                                      </p:to>
                                    </p:set>
                                    <p:animEffect transition="in" filter="blinds(horizontal)">
                                      <p:cBhvr>
                                        <p:cTn id="103" dur="500"/>
                                        <p:tgtEl>
                                          <p:spTgt spid="164890"/>
                                        </p:tgtEl>
                                      </p:cBhvr>
                                    </p:animEffect>
                                  </p:childTnLst>
                                </p:cTn>
                              </p:par>
                              <p:par>
                                <p:cTn id="104" presetID="3" presetClass="entr" presetSubtype="10" fill="hold" nodeType="withEffect">
                                  <p:stCondLst>
                                    <p:cond delay="0"/>
                                  </p:stCondLst>
                                  <p:childTnLst>
                                    <p:set>
                                      <p:cBhvr>
                                        <p:cTn id="105" dur="1" fill="hold">
                                          <p:stCondLst>
                                            <p:cond delay="0"/>
                                          </p:stCondLst>
                                        </p:cTn>
                                        <p:tgtEl>
                                          <p:spTgt spid="164891"/>
                                        </p:tgtEl>
                                        <p:attrNameLst>
                                          <p:attrName>style.visibility</p:attrName>
                                        </p:attrNameLst>
                                      </p:cBhvr>
                                      <p:to>
                                        <p:strVal val="visible"/>
                                      </p:to>
                                    </p:set>
                                    <p:animEffect transition="in" filter="blinds(horizontal)">
                                      <p:cBhvr>
                                        <p:cTn id="106" dur="500"/>
                                        <p:tgtEl>
                                          <p:spTgt spid="164891"/>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164892"/>
                                        </p:tgtEl>
                                        <p:attrNameLst>
                                          <p:attrName>style.visibility</p:attrName>
                                        </p:attrNameLst>
                                      </p:cBhvr>
                                      <p:to>
                                        <p:strVal val="visible"/>
                                      </p:to>
                                    </p:set>
                                    <p:animEffect transition="in" filter="blinds(horizontal)">
                                      <p:cBhvr>
                                        <p:cTn id="111" dur="500"/>
                                        <p:tgtEl>
                                          <p:spTgt spid="164892"/>
                                        </p:tgtEl>
                                      </p:cBhvr>
                                    </p:animEffect>
                                  </p:childTnLst>
                                </p:cTn>
                              </p:par>
                              <p:par>
                                <p:cTn id="112" presetID="3" presetClass="entr" presetSubtype="10" fill="hold" nodeType="withEffect">
                                  <p:stCondLst>
                                    <p:cond delay="0"/>
                                  </p:stCondLst>
                                  <p:childTnLst>
                                    <p:set>
                                      <p:cBhvr>
                                        <p:cTn id="113" dur="1" fill="hold">
                                          <p:stCondLst>
                                            <p:cond delay="0"/>
                                          </p:stCondLst>
                                        </p:cTn>
                                        <p:tgtEl>
                                          <p:spTgt spid="164893"/>
                                        </p:tgtEl>
                                        <p:attrNameLst>
                                          <p:attrName>style.visibility</p:attrName>
                                        </p:attrNameLst>
                                      </p:cBhvr>
                                      <p:to>
                                        <p:strVal val="visible"/>
                                      </p:to>
                                    </p:set>
                                    <p:animEffect transition="in" filter="blinds(horizontal)">
                                      <p:cBhvr>
                                        <p:cTn id="114" dur="500"/>
                                        <p:tgtEl>
                                          <p:spTgt spid="164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p:bldP spid="164876" grpId="0" animBg="1"/>
      <p:bldP spid="164877" grpId="0" animBg="1"/>
      <p:bldP spid="164880" grpId="0" animBg="1"/>
      <p:bldP spid="164882" grpId="0" animBg="1"/>
      <p:bldP spid="164883" grpId="0" animBg="1"/>
      <p:bldP spid="164886" grpId="0" animBg="1"/>
      <p:bldP spid="164888" grpId="0" animBg="1"/>
      <p:bldP spid="164890" grpId="0" animBg="1"/>
      <p:bldP spid="164892"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971550" y="2205038"/>
            <a:ext cx="4470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buFontTx/>
              <a:buNone/>
            </a:pPr>
            <a:r>
              <a:rPr kumimoji="1" lang="zh-CN" altLang="en-US" sz="2800" b="1">
                <a:latin typeface="Bookman Old Style" pitchFamily="18" charset="0"/>
                <a:ea typeface="宋体" pitchFamily="2" charset="-122"/>
              </a:rPr>
              <a:t>相邻两个缝光束的相位差为</a:t>
            </a:r>
          </a:p>
        </p:txBody>
      </p:sp>
      <p:sp>
        <p:nvSpPr>
          <p:cNvPr id="165891" name="Line 3"/>
          <p:cNvSpPr>
            <a:spLocks noChangeShapeType="1"/>
          </p:cNvSpPr>
          <p:nvPr/>
        </p:nvSpPr>
        <p:spPr bwMode="auto">
          <a:xfrm>
            <a:off x="1363663" y="1277938"/>
            <a:ext cx="5638800" cy="0"/>
          </a:xfrm>
          <a:prstGeom prst="line">
            <a:avLst/>
          </a:prstGeom>
          <a:noFill/>
          <a:ln w="25400">
            <a:solidFill>
              <a:srgbClr val="FF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2" name="Line 4"/>
          <p:cNvSpPr>
            <a:spLocks noChangeShapeType="1"/>
          </p:cNvSpPr>
          <p:nvPr/>
        </p:nvSpPr>
        <p:spPr bwMode="auto">
          <a:xfrm>
            <a:off x="1363663" y="1125538"/>
            <a:ext cx="762000" cy="0"/>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3" name="Line 5"/>
          <p:cNvSpPr>
            <a:spLocks noChangeShapeType="1"/>
          </p:cNvSpPr>
          <p:nvPr/>
        </p:nvSpPr>
        <p:spPr bwMode="auto">
          <a:xfrm>
            <a:off x="2201863" y="1125538"/>
            <a:ext cx="762000" cy="0"/>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4" name="Line 6"/>
          <p:cNvSpPr>
            <a:spLocks noChangeShapeType="1"/>
          </p:cNvSpPr>
          <p:nvPr/>
        </p:nvSpPr>
        <p:spPr bwMode="auto">
          <a:xfrm>
            <a:off x="3040063" y="1125538"/>
            <a:ext cx="762000" cy="0"/>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5" name="Line 7"/>
          <p:cNvSpPr>
            <a:spLocks noChangeShapeType="1"/>
          </p:cNvSpPr>
          <p:nvPr/>
        </p:nvSpPr>
        <p:spPr bwMode="auto">
          <a:xfrm>
            <a:off x="5402263" y="1125538"/>
            <a:ext cx="762000" cy="0"/>
          </a:xfrm>
          <a:prstGeom prst="line">
            <a:avLst/>
          </a:prstGeom>
          <a:noFill/>
          <a:ln w="12700">
            <a:solidFill>
              <a:schemeClr val="tx2"/>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6" name="Line 8"/>
          <p:cNvSpPr>
            <a:spLocks noChangeShapeType="1"/>
          </p:cNvSpPr>
          <p:nvPr/>
        </p:nvSpPr>
        <p:spPr bwMode="auto">
          <a:xfrm>
            <a:off x="3878263" y="1125538"/>
            <a:ext cx="762000" cy="0"/>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7" name="Line 9"/>
          <p:cNvSpPr>
            <a:spLocks noChangeShapeType="1"/>
          </p:cNvSpPr>
          <p:nvPr/>
        </p:nvSpPr>
        <p:spPr bwMode="auto">
          <a:xfrm>
            <a:off x="6240463" y="1125538"/>
            <a:ext cx="762000" cy="0"/>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8" name="Line 10"/>
          <p:cNvSpPr>
            <a:spLocks noChangeShapeType="1"/>
          </p:cNvSpPr>
          <p:nvPr/>
        </p:nvSpPr>
        <p:spPr bwMode="auto">
          <a:xfrm>
            <a:off x="4716463" y="1125538"/>
            <a:ext cx="762000" cy="0"/>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5899" name="Object 11"/>
          <p:cNvGraphicFramePr>
            <a:graphicFrameLocks noChangeAspect="1"/>
          </p:cNvGraphicFramePr>
          <p:nvPr/>
        </p:nvGraphicFramePr>
        <p:xfrm>
          <a:off x="5508625" y="2205038"/>
          <a:ext cx="858838" cy="501650"/>
        </p:xfrm>
        <a:graphic>
          <a:graphicData uri="http://schemas.openxmlformats.org/presentationml/2006/ole">
            <mc:AlternateContent xmlns:mc="http://schemas.openxmlformats.org/markup-compatibility/2006">
              <mc:Choice xmlns:v="urn:schemas-microsoft-com:vml" Requires="v">
                <p:oleObj spid="_x0000_s166788" name="Equation" r:id="rId3" imgW="304404" imgH="177569" progId="">
                  <p:embed/>
                </p:oleObj>
              </mc:Choice>
              <mc:Fallback>
                <p:oleObj name="Equation" r:id="rId3" imgW="304404" imgH="177569" progId="">
                  <p:embed/>
                  <p:pic>
                    <p:nvPicPr>
                      <p:cNvPr id="0" name="Picture 3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2205038"/>
                        <a:ext cx="858838"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900" name="Object 12"/>
          <p:cNvGraphicFramePr>
            <a:graphicFrameLocks noChangeAspect="1"/>
          </p:cNvGraphicFramePr>
          <p:nvPr/>
        </p:nvGraphicFramePr>
        <p:xfrm>
          <a:off x="1403350" y="333375"/>
          <a:ext cx="541338" cy="720725"/>
        </p:xfrm>
        <a:graphic>
          <a:graphicData uri="http://schemas.openxmlformats.org/presentationml/2006/ole">
            <mc:AlternateContent xmlns:mc="http://schemas.openxmlformats.org/markup-compatibility/2006">
              <mc:Choice xmlns:v="urn:schemas-microsoft-com:vml" Requires="v">
                <p:oleObj spid="_x0000_s166789" name="Equation" r:id="rId5" imgW="190417" imgH="253890" progId="">
                  <p:embed/>
                </p:oleObj>
              </mc:Choice>
              <mc:Fallback>
                <p:oleObj name="Equation" r:id="rId5" imgW="190417" imgH="253890" progId="">
                  <p:embed/>
                  <p:pic>
                    <p:nvPicPr>
                      <p:cNvPr id="0" name="Picture 3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333375"/>
                        <a:ext cx="541338"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901" name="Object 13"/>
          <p:cNvGraphicFramePr>
            <a:graphicFrameLocks noChangeAspect="1"/>
          </p:cNvGraphicFramePr>
          <p:nvPr/>
        </p:nvGraphicFramePr>
        <p:xfrm>
          <a:off x="2268538" y="333375"/>
          <a:ext cx="577850" cy="720725"/>
        </p:xfrm>
        <a:graphic>
          <a:graphicData uri="http://schemas.openxmlformats.org/presentationml/2006/ole">
            <mc:AlternateContent xmlns:mc="http://schemas.openxmlformats.org/markup-compatibility/2006">
              <mc:Choice xmlns:v="urn:schemas-microsoft-com:vml" Requires="v">
                <p:oleObj spid="_x0000_s166790" name="Equation" r:id="rId7" imgW="203024" imgH="253780" progId="">
                  <p:embed/>
                </p:oleObj>
              </mc:Choice>
              <mc:Fallback>
                <p:oleObj name="Equation" r:id="rId7" imgW="203024" imgH="253780" progId="">
                  <p:embed/>
                  <p:pic>
                    <p:nvPicPr>
                      <p:cNvPr id="0" name="Picture 3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333375"/>
                        <a:ext cx="57785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902" name="Object 14"/>
          <p:cNvGraphicFramePr>
            <a:graphicFrameLocks noChangeAspect="1"/>
          </p:cNvGraphicFramePr>
          <p:nvPr/>
        </p:nvGraphicFramePr>
        <p:xfrm>
          <a:off x="3005138" y="333375"/>
          <a:ext cx="542925" cy="720725"/>
        </p:xfrm>
        <a:graphic>
          <a:graphicData uri="http://schemas.openxmlformats.org/presentationml/2006/ole">
            <mc:AlternateContent xmlns:mc="http://schemas.openxmlformats.org/markup-compatibility/2006">
              <mc:Choice xmlns:v="urn:schemas-microsoft-com:vml" Requires="v">
                <p:oleObj spid="_x0000_s166791" name="Equation" r:id="rId9" imgW="190417" imgH="253890" progId="">
                  <p:embed/>
                </p:oleObj>
              </mc:Choice>
              <mc:Fallback>
                <p:oleObj name="Equation" r:id="rId9" imgW="190417" imgH="253890" progId="">
                  <p:embed/>
                  <p:pic>
                    <p:nvPicPr>
                      <p:cNvPr id="0" name="Picture 3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5138" y="333375"/>
                        <a:ext cx="542925"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903" name="Object 15"/>
          <p:cNvGraphicFramePr>
            <a:graphicFrameLocks noChangeAspect="1"/>
          </p:cNvGraphicFramePr>
          <p:nvPr/>
        </p:nvGraphicFramePr>
        <p:xfrm>
          <a:off x="6011863" y="333375"/>
          <a:ext cx="650875" cy="720725"/>
        </p:xfrm>
        <a:graphic>
          <a:graphicData uri="http://schemas.openxmlformats.org/presentationml/2006/ole">
            <mc:AlternateContent xmlns:mc="http://schemas.openxmlformats.org/markup-compatibility/2006">
              <mc:Choice xmlns:v="urn:schemas-microsoft-com:vml" Requires="v">
                <p:oleObj spid="_x0000_s166792" name="Equation" r:id="rId11" imgW="228501" imgH="253890" progId="">
                  <p:embed/>
                </p:oleObj>
              </mc:Choice>
              <mc:Fallback>
                <p:oleObj name="Equation" r:id="rId11" imgW="228501" imgH="253890" progId="">
                  <p:embed/>
                  <p:pic>
                    <p:nvPicPr>
                      <p:cNvPr id="0" name="Picture 39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1863" y="333375"/>
                        <a:ext cx="650875"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904" name="Object 16"/>
          <p:cNvGraphicFramePr>
            <a:graphicFrameLocks noChangeAspect="1"/>
          </p:cNvGraphicFramePr>
          <p:nvPr/>
        </p:nvGraphicFramePr>
        <p:xfrm>
          <a:off x="7092950" y="692150"/>
          <a:ext cx="703263" cy="935038"/>
        </p:xfrm>
        <a:graphic>
          <a:graphicData uri="http://schemas.openxmlformats.org/presentationml/2006/ole">
            <mc:AlternateContent xmlns:mc="http://schemas.openxmlformats.org/markup-compatibility/2006">
              <mc:Choice xmlns:v="urn:schemas-microsoft-com:vml" Requires="v">
                <p:oleObj spid="_x0000_s166793" name="Equation" r:id="rId13" imgW="152268" imgH="203024" progId="">
                  <p:embed/>
                </p:oleObj>
              </mc:Choice>
              <mc:Fallback>
                <p:oleObj name="Equation" r:id="rId13" imgW="152268" imgH="203024" progId="">
                  <p:embed/>
                  <p:pic>
                    <p:nvPicPr>
                      <p:cNvPr id="0" name="Picture 39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92950" y="692150"/>
                        <a:ext cx="703263" cy="93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905" name="AutoShape 17"/>
          <p:cNvSpPr>
            <a:spLocks noChangeArrowheads="1"/>
          </p:cNvSpPr>
          <p:nvPr/>
        </p:nvSpPr>
        <p:spPr bwMode="auto">
          <a:xfrm>
            <a:off x="3851275" y="1700213"/>
            <a:ext cx="720725" cy="504825"/>
          </a:xfrm>
          <a:prstGeom prst="downArrow">
            <a:avLst>
              <a:gd name="adj1" fmla="val 50000"/>
              <a:gd name="adj2" fmla="val 25000"/>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5906" name="Object 18"/>
          <p:cNvGraphicFramePr>
            <a:graphicFrameLocks noChangeAspect="1"/>
          </p:cNvGraphicFramePr>
          <p:nvPr/>
        </p:nvGraphicFramePr>
        <p:xfrm>
          <a:off x="1454150" y="3068638"/>
          <a:ext cx="3714750" cy="1000125"/>
        </p:xfrm>
        <a:graphic>
          <a:graphicData uri="http://schemas.openxmlformats.org/presentationml/2006/ole">
            <mc:AlternateContent xmlns:mc="http://schemas.openxmlformats.org/markup-compatibility/2006">
              <mc:Choice xmlns:v="urn:schemas-microsoft-com:vml" Requires="v">
                <p:oleObj spid="_x0000_s166794" name="Equation" r:id="rId15" imgW="1459866" imgH="393529" progId="">
                  <p:embed/>
                </p:oleObj>
              </mc:Choice>
              <mc:Fallback>
                <p:oleObj name="Equation" r:id="rId15" imgW="1459866" imgH="393529" progId="">
                  <p:embed/>
                  <p:pic>
                    <p:nvPicPr>
                      <p:cNvPr id="0" name="Picture 39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54150" y="3068638"/>
                        <a:ext cx="3714750" cy="1000125"/>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5907" name="Object 19"/>
          <p:cNvGraphicFramePr>
            <a:graphicFrameLocks noChangeAspect="1"/>
          </p:cNvGraphicFramePr>
          <p:nvPr/>
        </p:nvGraphicFramePr>
        <p:xfrm>
          <a:off x="755650" y="4221163"/>
          <a:ext cx="1944688" cy="860425"/>
        </p:xfrm>
        <a:graphic>
          <a:graphicData uri="http://schemas.openxmlformats.org/presentationml/2006/ole">
            <mc:AlternateContent xmlns:mc="http://schemas.openxmlformats.org/markup-compatibility/2006">
              <mc:Choice xmlns:v="urn:schemas-microsoft-com:vml" Requires="v">
                <p:oleObj spid="_x0000_s166795" name="Equation" r:id="rId17" imgW="748800" imgH="330120" progId="">
                  <p:embed/>
                </p:oleObj>
              </mc:Choice>
              <mc:Fallback>
                <p:oleObj name="Equation" r:id="rId17" imgW="748800" imgH="330120" progId="">
                  <p:embed/>
                  <p:pic>
                    <p:nvPicPr>
                      <p:cNvPr id="0" name="Picture 39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5650" y="4221163"/>
                        <a:ext cx="1944688"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908" name="Line 20"/>
          <p:cNvSpPr>
            <a:spLocks noChangeShapeType="1"/>
          </p:cNvSpPr>
          <p:nvPr/>
        </p:nvSpPr>
        <p:spPr bwMode="auto">
          <a:xfrm>
            <a:off x="2987675" y="4652963"/>
            <a:ext cx="10795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5909" name="Object 21"/>
          <p:cNvGraphicFramePr>
            <a:graphicFrameLocks noChangeAspect="1"/>
          </p:cNvGraphicFramePr>
          <p:nvPr/>
        </p:nvGraphicFramePr>
        <p:xfrm>
          <a:off x="4356100" y="4149725"/>
          <a:ext cx="1901825" cy="817563"/>
        </p:xfrm>
        <a:graphic>
          <a:graphicData uri="http://schemas.openxmlformats.org/presentationml/2006/ole">
            <mc:AlternateContent xmlns:mc="http://schemas.openxmlformats.org/markup-compatibility/2006">
              <mc:Choice xmlns:v="urn:schemas-microsoft-com:vml" Requires="v">
                <p:oleObj spid="_x0000_s166796" name="Equation" r:id="rId19" imgW="736200" imgH="304920" progId="">
                  <p:embed/>
                </p:oleObj>
              </mc:Choice>
              <mc:Fallback>
                <p:oleObj name="Equation" r:id="rId19" imgW="736200" imgH="304920" progId="">
                  <p:embed/>
                  <p:pic>
                    <p:nvPicPr>
                      <p:cNvPr id="0" name="Picture 39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56100" y="4149725"/>
                        <a:ext cx="1901825" cy="81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910" name="Object 22"/>
          <p:cNvGraphicFramePr>
            <a:graphicFrameLocks noChangeAspect="1"/>
          </p:cNvGraphicFramePr>
          <p:nvPr/>
        </p:nvGraphicFramePr>
        <p:xfrm>
          <a:off x="900113" y="5084763"/>
          <a:ext cx="576262" cy="576262"/>
        </p:xfrm>
        <a:graphic>
          <a:graphicData uri="http://schemas.openxmlformats.org/presentationml/2006/ole">
            <mc:AlternateContent xmlns:mc="http://schemas.openxmlformats.org/markup-compatibility/2006">
              <mc:Choice xmlns:v="urn:schemas-microsoft-com:vml" Requires="v">
                <p:oleObj spid="_x0000_s166797" name="Equation" r:id="rId21" imgW="152334" imgH="228501" progId="">
                  <p:embed/>
                </p:oleObj>
              </mc:Choice>
              <mc:Fallback>
                <p:oleObj name="Equation" r:id="rId21" imgW="152334" imgH="228501" progId="">
                  <p:embed/>
                  <p:pic>
                    <p:nvPicPr>
                      <p:cNvPr id="0" name="Picture 39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113" y="5084763"/>
                        <a:ext cx="5762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911" name="Text Box 23"/>
          <p:cNvSpPr txBox="1">
            <a:spLocks noChangeArrowheads="1"/>
          </p:cNvSpPr>
          <p:nvPr/>
        </p:nvSpPr>
        <p:spPr bwMode="auto">
          <a:xfrm>
            <a:off x="755650" y="5084763"/>
            <a:ext cx="5219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2800" b="1">
                <a:ea typeface="宋体" pitchFamily="2" charset="-122"/>
              </a:rPr>
              <a:t>(    </a:t>
            </a:r>
            <a:r>
              <a:rPr lang="zh-CN" altLang="en-US" sz="2800" b="1">
                <a:ea typeface="宋体" pitchFamily="2" charset="-122"/>
              </a:rPr>
              <a:t>单缝情形，光屏某处的光强</a:t>
            </a:r>
            <a:r>
              <a:rPr lang="en-US" altLang="zh-CN" sz="2800" b="1">
                <a:ea typeface="宋体" pitchFamily="2" charset="-122"/>
              </a:rPr>
              <a:t>)</a:t>
            </a:r>
          </a:p>
        </p:txBody>
      </p:sp>
      <p:sp>
        <p:nvSpPr>
          <p:cNvPr id="165912" name="Line 24"/>
          <p:cNvSpPr>
            <a:spLocks noChangeShapeType="1"/>
          </p:cNvSpPr>
          <p:nvPr/>
        </p:nvSpPr>
        <p:spPr bwMode="auto">
          <a:xfrm>
            <a:off x="5651500" y="3573463"/>
            <a:ext cx="93662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913" name="Text Box 25"/>
          <p:cNvSpPr txBox="1">
            <a:spLocks noChangeArrowheads="1"/>
          </p:cNvSpPr>
          <p:nvPr/>
        </p:nvSpPr>
        <p:spPr bwMode="auto">
          <a:xfrm>
            <a:off x="6659563" y="3284538"/>
            <a:ext cx="16557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光栅方程</a:t>
            </a:r>
          </a:p>
        </p:txBody>
      </p:sp>
      <p:sp>
        <p:nvSpPr>
          <p:cNvPr id="165917" name="Text Box 29"/>
          <p:cNvSpPr txBox="1">
            <a:spLocks noChangeArrowheads="1"/>
          </p:cNvSpPr>
          <p:nvPr/>
        </p:nvSpPr>
        <p:spPr bwMode="auto">
          <a:xfrm>
            <a:off x="450850" y="5718175"/>
            <a:ext cx="693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Blip>
                <a:blip r:embed="rId23"/>
              </a:buBlip>
            </a:pPr>
            <a:r>
              <a:rPr lang="zh-CN" altLang="en-US" sz="2800" b="1">
                <a:ea typeface="宋体" pitchFamily="2" charset="-122"/>
              </a:rPr>
              <a:t>   光栅中狭缝条数越多，明纹越亮</a:t>
            </a:r>
            <a:r>
              <a:rPr lang="en-US" altLang="zh-CN" sz="2800" b="1">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5893"/>
                                        </p:tgtEl>
                                        <p:attrNameLst>
                                          <p:attrName>style.visibility</p:attrName>
                                        </p:attrNameLst>
                                      </p:cBhvr>
                                      <p:to>
                                        <p:strVal val="visible"/>
                                      </p:to>
                                    </p:set>
                                    <p:animEffect transition="in" filter="blinds(horizontal)">
                                      <p:cBhvr>
                                        <p:cTn id="7" dur="500"/>
                                        <p:tgtEl>
                                          <p:spTgt spid="165893"/>
                                        </p:tgtEl>
                                      </p:cBhvr>
                                    </p:animEffect>
                                  </p:childTnLst>
                                </p:cTn>
                              </p:par>
                              <p:par>
                                <p:cTn id="8" presetID="3" presetClass="entr" presetSubtype="10" fill="hold" nodeType="withEffect">
                                  <p:stCondLst>
                                    <p:cond delay="0"/>
                                  </p:stCondLst>
                                  <p:childTnLst>
                                    <p:set>
                                      <p:cBhvr>
                                        <p:cTn id="9" dur="1" fill="hold">
                                          <p:stCondLst>
                                            <p:cond delay="0"/>
                                          </p:stCondLst>
                                        </p:cTn>
                                        <p:tgtEl>
                                          <p:spTgt spid="165901"/>
                                        </p:tgtEl>
                                        <p:attrNameLst>
                                          <p:attrName>style.visibility</p:attrName>
                                        </p:attrNameLst>
                                      </p:cBhvr>
                                      <p:to>
                                        <p:strVal val="visible"/>
                                      </p:to>
                                    </p:set>
                                    <p:animEffect transition="in" filter="blinds(horizontal)">
                                      <p:cBhvr>
                                        <p:cTn id="10" dur="500"/>
                                        <p:tgtEl>
                                          <p:spTgt spid="16590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5894"/>
                                        </p:tgtEl>
                                        <p:attrNameLst>
                                          <p:attrName>style.visibility</p:attrName>
                                        </p:attrNameLst>
                                      </p:cBhvr>
                                      <p:to>
                                        <p:strVal val="visible"/>
                                      </p:to>
                                    </p:set>
                                    <p:animEffect transition="in" filter="blinds(horizontal)">
                                      <p:cBhvr>
                                        <p:cTn id="15" dur="500"/>
                                        <p:tgtEl>
                                          <p:spTgt spid="165894"/>
                                        </p:tgtEl>
                                      </p:cBhvr>
                                    </p:animEffect>
                                  </p:childTnLst>
                                </p:cTn>
                              </p:par>
                              <p:par>
                                <p:cTn id="16" presetID="3" presetClass="entr" presetSubtype="10" fill="hold" nodeType="withEffect">
                                  <p:stCondLst>
                                    <p:cond delay="0"/>
                                  </p:stCondLst>
                                  <p:childTnLst>
                                    <p:set>
                                      <p:cBhvr>
                                        <p:cTn id="17" dur="1" fill="hold">
                                          <p:stCondLst>
                                            <p:cond delay="0"/>
                                          </p:stCondLst>
                                        </p:cTn>
                                        <p:tgtEl>
                                          <p:spTgt spid="165902"/>
                                        </p:tgtEl>
                                        <p:attrNameLst>
                                          <p:attrName>style.visibility</p:attrName>
                                        </p:attrNameLst>
                                      </p:cBhvr>
                                      <p:to>
                                        <p:strVal val="visible"/>
                                      </p:to>
                                    </p:set>
                                    <p:animEffect transition="in" filter="blinds(horizontal)">
                                      <p:cBhvr>
                                        <p:cTn id="18" dur="500"/>
                                        <p:tgtEl>
                                          <p:spTgt spid="16590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5896"/>
                                        </p:tgtEl>
                                        <p:attrNameLst>
                                          <p:attrName>style.visibility</p:attrName>
                                        </p:attrNameLst>
                                      </p:cBhvr>
                                      <p:to>
                                        <p:strVal val="visible"/>
                                      </p:to>
                                    </p:set>
                                    <p:animEffect transition="in" filter="blinds(horizontal)">
                                      <p:cBhvr>
                                        <p:cTn id="23" dur="500"/>
                                        <p:tgtEl>
                                          <p:spTgt spid="16589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65898"/>
                                        </p:tgtEl>
                                        <p:attrNameLst>
                                          <p:attrName>style.visibility</p:attrName>
                                        </p:attrNameLst>
                                      </p:cBhvr>
                                      <p:to>
                                        <p:strVal val="visible"/>
                                      </p:to>
                                    </p:set>
                                    <p:animEffect transition="in" filter="blinds(horizontal)">
                                      <p:cBhvr>
                                        <p:cTn id="26" dur="500"/>
                                        <p:tgtEl>
                                          <p:spTgt spid="16589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65895"/>
                                        </p:tgtEl>
                                        <p:attrNameLst>
                                          <p:attrName>style.visibility</p:attrName>
                                        </p:attrNameLst>
                                      </p:cBhvr>
                                      <p:to>
                                        <p:strVal val="visible"/>
                                      </p:to>
                                    </p:set>
                                    <p:animEffect transition="in" filter="blinds(horizontal)">
                                      <p:cBhvr>
                                        <p:cTn id="29" dur="500"/>
                                        <p:tgtEl>
                                          <p:spTgt spid="16589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65897"/>
                                        </p:tgtEl>
                                        <p:attrNameLst>
                                          <p:attrName>style.visibility</p:attrName>
                                        </p:attrNameLst>
                                      </p:cBhvr>
                                      <p:to>
                                        <p:strVal val="visible"/>
                                      </p:to>
                                    </p:set>
                                    <p:animEffect transition="in" filter="blinds(horizontal)">
                                      <p:cBhvr>
                                        <p:cTn id="32" dur="500"/>
                                        <p:tgtEl>
                                          <p:spTgt spid="1658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65903"/>
                                        </p:tgtEl>
                                        <p:attrNameLst>
                                          <p:attrName>style.visibility</p:attrName>
                                        </p:attrNameLst>
                                      </p:cBhvr>
                                      <p:to>
                                        <p:strVal val="visible"/>
                                      </p:to>
                                    </p:set>
                                    <p:animEffect transition="in" filter="blinds(horizontal)">
                                      <p:cBhvr>
                                        <p:cTn id="37" dur="500"/>
                                        <p:tgtEl>
                                          <p:spTgt spid="1659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5891"/>
                                        </p:tgtEl>
                                        <p:attrNameLst>
                                          <p:attrName>style.visibility</p:attrName>
                                        </p:attrNameLst>
                                      </p:cBhvr>
                                      <p:to>
                                        <p:strVal val="visible"/>
                                      </p:to>
                                    </p:set>
                                    <p:animEffect transition="in" filter="blinds(horizontal)">
                                      <p:cBhvr>
                                        <p:cTn id="42" dur="500"/>
                                        <p:tgtEl>
                                          <p:spTgt spid="165891"/>
                                        </p:tgtEl>
                                      </p:cBhvr>
                                    </p:animEffect>
                                  </p:childTnLst>
                                </p:cTn>
                              </p:par>
                              <p:par>
                                <p:cTn id="43" presetID="3" presetClass="entr" presetSubtype="10" fill="hold" nodeType="withEffect">
                                  <p:stCondLst>
                                    <p:cond delay="0"/>
                                  </p:stCondLst>
                                  <p:childTnLst>
                                    <p:set>
                                      <p:cBhvr>
                                        <p:cTn id="44" dur="1" fill="hold">
                                          <p:stCondLst>
                                            <p:cond delay="0"/>
                                          </p:stCondLst>
                                        </p:cTn>
                                        <p:tgtEl>
                                          <p:spTgt spid="165904"/>
                                        </p:tgtEl>
                                        <p:attrNameLst>
                                          <p:attrName>style.visibility</p:attrName>
                                        </p:attrNameLst>
                                      </p:cBhvr>
                                      <p:to>
                                        <p:strVal val="visible"/>
                                      </p:to>
                                    </p:set>
                                    <p:animEffect transition="in" filter="blinds(horizontal)">
                                      <p:cBhvr>
                                        <p:cTn id="45" dur="500"/>
                                        <p:tgtEl>
                                          <p:spTgt spid="16590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5905"/>
                                        </p:tgtEl>
                                        <p:attrNameLst>
                                          <p:attrName>style.visibility</p:attrName>
                                        </p:attrNameLst>
                                      </p:cBhvr>
                                      <p:to>
                                        <p:strVal val="visible"/>
                                      </p:to>
                                    </p:set>
                                    <p:animEffect transition="in" filter="blinds(horizontal)">
                                      <p:cBhvr>
                                        <p:cTn id="50" dur="500"/>
                                        <p:tgtEl>
                                          <p:spTgt spid="16590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65890"/>
                                        </p:tgtEl>
                                        <p:attrNameLst>
                                          <p:attrName>style.visibility</p:attrName>
                                        </p:attrNameLst>
                                      </p:cBhvr>
                                      <p:to>
                                        <p:strVal val="visible"/>
                                      </p:to>
                                    </p:set>
                                    <p:animEffect transition="in" filter="blinds(horizontal)">
                                      <p:cBhvr>
                                        <p:cTn id="55" dur="500"/>
                                        <p:tgtEl>
                                          <p:spTgt spid="165890"/>
                                        </p:tgtEl>
                                      </p:cBhvr>
                                    </p:animEffect>
                                  </p:childTnLst>
                                </p:cTn>
                              </p:par>
                              <p:par>
                                <p:cTn id="56" presetID="3" presetClass="entr" presetSubtype="10" fill="hold" nodeType="withEffect">
                                  <p:stCondLst>
                                    <p:cond delay="0"/>
                                  </p:stCondLst>
                                  <p:childTnLst>
                                    <p:set>
                                      <p:cBhvr>
                                        <p:cTn id="57" dur="1" fill="hold">
                                          <p:stCondLst>
                                            <p:cond delay="0"/>
                                          </p:stCondLst>
                                        </p:cTn>
                                        <p:tgtEl>
                                          <p:spTgt spid="165899"/>
                                        </p:tgtEl>
                                        <p:attrNameLst>
                                          <p:attrName>style.visibility</p:attrName>
                                        </p:attrNameLst>
                                      </p:cBhvr>
                                      <p:to>
                                        <p:strVal val="visible"/>
                                      </p:to>
                                    </p:set>
                                    <p:animEffect transition="in" filter="blinds(horizontal)">
                                      <p:cBhvr>
                                        <p:cTn id="58" dur="500"/>
                                        <p:tgtEl>
                                          <p:spTgt spid="16589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165906"/>
                                        </p:tgtEl>
                                        <p:attrNameLst>
                                          <p:attrName>style.visibility</p:attrName>
                                        </p:attrNameLst>
                                      </p:cBhvr>
                                      <p:to>
                                        <p:strVal val="visible"/>
                                      </p:to>
                                    </p:set>
                                    <p:animEffect transition="in" filter="blinds(horizontal)">
                                      <p:cBhvr>
                                        <p:cTn id="63" dur="500"/>
                                        <p:tgtEl>
                                          <p:spTgt spid="16590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65912"/>
                                        </p:tgtEl>
                                        <p:attrNameLst>
                                          <p:attrName>style.visibility</p:attrName>
                                        </p:attrNameLst>
                                      </p:cBhvr>
                                      <p:to>
                                        <p:strVal val="visible"/>
                                      </p:to>
                                    </p:set>
                                    <p:animEffect transition="in" filter="blinds(horizontal)">
                                      <p:cBhvr>
                                        <p:cTn id="68" dur="500"/>
                                        <p:tgtEl>
                                          <p:spTgt spid="165912"/>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165913"/>
                                        </p:tgtEl>
                                        <p:attrNameLst>
                                          <p:attrName>style.visibility</p:attrName>
                                        </p:attrNameLst>
                                      </p:cBhvr>
                                      <p:to>
                                        <p:strVal val="visible"/>
                                      </p:to>
                                    </p:set>
                                    <p:animEffect transition="in" filter="blinds(horizontal)">
                                      <p:cBhvr>
                                        <p:cTn id="71" dur="500"/>
                                        <p:tgtEl>
                                          <p:spTgt spid="16591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165907"/>
                                        </p:tgtEl>
                                        <p:attrNameLst>
                                          <p:attrName>style.visibility</p:attrName>
                                        </p:attrNameLst>
                                      </p:cBhvr>
                                      <p:to>
                                        <p:strVal val="visible"/>
                                      </p:to>
                                    </p:set>
                                    <p:animEffect transition="in" filter="blinds(horizontal)">
                                      <p:cBhvr>
                                        <p:cTn id="76" dur="500"/>
                                        <p:tgtEl>
                                          <p:spTgt spid="16590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65908"/>
                                        </p:tgtEl>
                                        <p:attrNameLst>
                                          <p:attrName>style.visibility</p:attrName>
                                        </p:attrNameLst>
                                      </p:cBhvr>
                                      <p:to>
                                        <p:strVal val="visible"/>
                                      </p:to>
                                    </p:set>
                                    <p:animEffect transition="in" filter="blinds(horizontal)">
                                      <p:cBhvr>
                                        <p:cTn id="81" dur="500"/>
                                        <p:tgtEl>
                                          <p:spTgt spid="16590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165909"/>
                                        </p:tgtEl>
                                        <p:attrNameLst>
                                          <p:attrName>style.visibility</p:attrName>
                                        </p:attrNameLst>
                                      </p:cBhvr>
                                      <p:to>
                                        <p:strVal val="visible"/>
                                      </p:to>
                                    </p:set>
                                    <p:animEffect transition="in" filter="blinds(horizontal)">
                                      <p:cBhvr>
                                        <p:cTn id="86" dur="500"/>
                                        <p:tgtEl>
                                          <p:spTgt spid="16590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nodeType="clickEffect">
                                  <p:stCondLst>
                                    <p:cond delay="0"/>
                                  </p:stCondLst>
                                  <p:childTnLst>
                                    <p:set>
                                      <p:cBhvr>
                                        <p:cTn id="90" dur="1" fill="hold">
                                          <p:stCondLst>
                                            <p:cond delay="0"/>
                                          </p:stCondLst>
                                        </p:cTn>
                                        <p:tgtEl>
                                          <p:spTgt spid="165910"/>
                                        </p:tgtEl>
                                        <p:attrNameLst>
                                          <p:attrName>style.visibility</p:attrName>
                                        </p:attrNameLst>
                                      </p:cBhvr>
                                      <p:to>
                                        <p:strVal val="visible"/>
                                      </p:to>
                                    </p:set>
                                    <p:animEffect transition="in" filter="blinds(horizontal)">
                                      <p:cBhvr>
                                        <p:cTn id="91" dur="500"/>
                                        <p:tgtEl>
                                          <p:spTgt spid="165910"/>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165911"/>
                                        </p:tgtEl>
                                        <p:attrNameLst>
                                          <p:attrName>style.visibility</p:attrName>
                                        </p:attrNameLst>
                                      </p:cBhvr>
                                      <p:to>
                                        <p:strVal val="visible"/>
                                      </p:to>
                                    </p:set>
                                    <p:animEffect transition="in" filter="blinds(horizontal)">
                                      <p:cBhvr>
                                        <p:cTn id="94" dur="500"/>
                                        <p:tgtEl>
                                          <p:spTgt spid="165911"/>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165917"/>
                                        </p:tgtEl>
                                        <p:attrNameLst>
                                          <p:attrName>style.visibility</p:attrName>
                                        </p:attrNameLst>
                                      </p:cBhvr>
                                      <p:to>
                                        <p:strVal val="visible"/>
                                      </p:to>
                                    </p:set>
                                    <p:animEffect transition="in" filter="blinds(horizontal)">
                                      <p:cBhvr>
                                        <p:cTn id="99" dur="500"/>
                                        <p:tgtEl>
                                          <p:spTgt spid="165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0" grpId="0"/>
      <p:bldP spid="165891" grpId="0" animBg="1"/>
      <p:bldP spid="165893" grpId="0" animBg="1"/>
      <p:bldP spid="165894" grpId="0" animBg="1"/>
      <p:bldP spid="165895" grpId="0" animBg="1"/>
      <p:bldP spid="165896" grpId="0" animBg="1"/>
      <p:bldP spid="165897" grpId="0" animBg="1"/>
      <p:bldP spid="165898" grpId="0" animBg="1"/>
      <p:bldP spid="165905" grpId="0" animBg="1"/>
      <p:bldP spid="165908" grpId="0" animBg="1"/>
      <p:bldP spid="165911" grpId="0"/>
      <p:bldP spid="165912" grpId="0" animBg="1"/>
      <p:bldP spid="165913" grpId="0"/>
      <p:bldP spid="165917"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圆角矩形 61"/>
          <p:cNvSpPr/>
          <p:nvPr/>
        </p:nvSpPr>
        <p:spPr>
          <a:xfrm>
            <a:off x="120" y="0"/>
            <a:ext cx="9143760" cy="779464"/>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962" name="Rectangle 2"/>
          <p:cNvSpPr>
            <a:spLocks noChangeArrowheads="1"/>
          </p:cNvSpPr>
          <p:nvPr/>
        </p:nvSpPr>
        <p:spPr bwMode="auto">
          <a:xfrm>
            <a:off x="250825" y="147326"/>
            <a:ext cx="17319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buFontTx/>
              <a:buNone/>
            </a:pPr>
            <a:r>
              <a:rPr kumimoji="1" lang="en-US" altLang="zh-CN" sz="2800" b="1" dirty="0">
                <a:solidFill>
                  <a:srgbClr val="C00000"/>
                </a:solidFill>
                <a:latin typeface="Bookman Old Style" pitchFamily="18" charset="0"/>
                <a:ea typeface="宋体" pitchFamily="2" charset="-122"/>
              </a:rPr>
              <a:t>2. </a:t>
            </a:r>
            <a:r>
              <a:rPr kumimoji="1" lang="zh-CN" altLang="en-US" sz="2800" b="1" dirty="0">
                <a:solidFill>
                  <a:srgbClr val="C00000"/>
                </a:solidFill>
                <a:latin typeface="Bookman Old Style" pitchFamily="18" charset="0"/>
                <a:ea typeface="宋体" pitchFamily="2" charset="-122"/>
              </a:rPr>
              <a:t>极小值</a:t>
            </a:r>
          </a:p>
        </p:txBody>
      </p:sp>
      <p:sp>
        <p:nvSpPr>
          <p:cNvPr id="168963" name="Line 3"/>
          <p:cNvSpPr>
            <a:spLocks noChangeShapeType="1"/>
          </p:cNvSpPr>
          <p:nvPr/>
        </p:nvSpPr>
        <p:spPr bwMode="auto">
          <a:xfrm flipH="1">
            <a:off x="6011863" y="2205038"/>
            <a:ext cx="201612" cy="600075"/>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4" name="Rectangle 4"/>
          <p:cNvSpPr>
            <a:spLocks noChangeArrowheads="1"/>
          </p:cNvSpPr>
          <p:nvPr/>
        </p:nvSpPr>
        <p:spPr bwMode="auto">
          <a:xfrm>
            <a:off x="2667000" y="6062663"/>
            <a:ext cx="184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buFontTx/>
              <a:buNone/>
            </a:pPr>
            <a:endParaRPr kumimoji="1" lang="zh-CN" altLang="en-US" sz="3200" b="1">
              <a:latin typeface="Bookman Old Style" pitchFamily="18" charset="0"/>
              <a:ea typeface="宋体" pitchFamily="2" charset="-122"/>
            </a:endParaRPr>
          </a:p>
        </p:txBody>
      </p:sp>
      <p:grpSp>
        <p:nvGrpSpPr>
          <p:cNvPr id="168965" name="Group 5"/>
          <p:cNvGrpSpPr>
            <a:grpSpLocks/>
          </p:cNvGrpSpPr>
          <p:nvPr/>
        </p:nvGrpSpPr>
        <p:grpSpPr bwMode="auto">
          <a:xfrm>
            <a:off x="684213" y="981075"/>
            <a:ext cx="2738437" cy="3241675"/>
            <a:chOff x="521" y="799"/>
            <a:chExt cx="1725" cy="2042"/>
          </a:xfrm>
        </p:grpSpPr>
        <p:sp>
          <p:nvSpPr>
            <p:cNvPr id="168966" name="Line 6"/>
            <p:cNvSpPr>
              <a:spLocks noChangeShapeType="1"/>
            </p:cNvSpPr>
            <p:nvPr/>
          </p:nvSpPr>
          <p:spPr bwMode="auto">
            <a:xfrm>
              <a:off x="657" y="2387"/>
              <a:ext cx="63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67" name="Line 7"/>
            <p:cNvSpPr>
              <a:spLocks noChangeShapeType="1"/>
            </p:cNvSpPr>
            <p:nvPr/>
          </p:nvSpPr>
          <p:spPr bwMode="auto">
            <a:xfrm flipV="1">
              <a:off x="1292" y="2024"/>
              <a:ext cx="453" cy="36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8968" name="Object 8"/>
            <p:cNvGraphicFramePr>
              <a:graphicFrameLocks noChangeAspect="1"/>
            </p:cNvGraphicFramePr>
            <p:nvPr/>
          </p:nvGraphicFramePr>
          <p:xfrm>
            <a:off x="1882" y="1842"/>
            <a:ext cx="364" cy="454"/>
          </p:xfrm>
          <a:graphic>
            <a:graphicData uri="http://schemas.openxmlformats.org/presentationml/2006/ole">
              <mc:AlternateContent xmlns:mc="http://schemas.openxmlformats.org/markup-compatibility/2006">
                <mc:Choice xmlns:v="urn:schemas-microsoft-com:vml" Requires="v">
                  <p:oleObj spid="_x0000_s344971" name="Equation" r:id="rId3" imgW="203024" imgH="253780" progId="">
                    <p:embed/>
                  </p:oleObj>
                </mc:Choice>
                <mc:Fallback>
                  <p:oleObj name="Equation" r:id="rId3" imgW="203024" imgH="253780" progId="">
                    <p:embed/>
                    <p:pic>
                      <p:nvPicPr>
                        <p:cNvPr id="0" name="Picture 8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 y="1842"/>
                          <a:ext cx="364" cy="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69" name="Line 9"/>
            <p:cNvSpPr>
              <a:spLocks noChangeShapeType="1"/>
            </p:cNvSpPr>
            <p:nvPr/>
          </p:nvSpPr>
          <p:spPr bwMode="auto">
            <a:xfrm>
              <a:off x="1292" y="2387"/>
              <a:ext cx="499"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8970" name="Object 10"/>
            <p:cNvGraphicFramePr>
              <a:graphicFrameLocks noChangeAspect="1"/>
            </p:cNvGraphicFramePr>
            <p:nvPr/>
          </p:nvGraphicFramePr>
          <p:xfrm>
            <a:off x="1473" y="2115"/>
            <a:ext cx="408" cy="343"/>
          </p:xfrm>
          <a:graphic>
            <a:graphicData uri="http://schemas.openxmlformats.org/presentationml/2006/ole">
              <mc:AlternateContent xmlns:mc="http://schemas.openxmlformats.org/markup-compatibility/2006">
                <mc:Choice xmlns:v="urn:schemas-microsoft-com:vml" Requires="v">
                  <p:oleObj spid="_x0000_s344972" name="Equation" r:id="rId5" imgW="241195" imgH="203112" progId="">
                    <p:embed/>
                  </p:oleObj>
                </mc:Choice>
                <mc:Fallback>
                  <p:oleObj name="Equation" r:id="rId5" imgW="241195" imgH="203112" progId="">
                    <p:embed/>
                    <p:pic>
                      <p:nvPicPr>
                        <p:cNvPr id="0" name="Picture 8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 y="2115"/>
                          <a:ext cx="408"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71" name="Line 11"/>
            <p:cNvSpPr>
              <a:spLocks noChangeShapeType="1"/>
            </p:cNvSpPr>
            <p:nvPr/>
          </p:nvSpPr>
          <p:spPr bwMode="auto">
            <a:xfrm flipV="1">
              <a:off x="1745" y="1434"/>
              <a:ext cx="46" cy="59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2" name="Line 12"/>
            <p:cNvSpPr>
              <a:spLocks noChangeShapeType="1"/>
            </p:cNvSpPr>
            <p:nvPr/>
          </p:nvSpPr>
          <p:spPr bwMode="auto">
            <a:xfrm flipV="1">
              <a:off x="1745" y="1661"/>
              <a:ext cx="454" cy="363"/>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8973" name="Object 13"/>
            <p:cNvGraphicFramePr>
              <a:graphicFrameLocks noChangeAspect="1"/>
            </p:cNvGraphicFramePr>
            <p:nvPr/>
          </p:nvGraphicFramePr>
          <p:xfrm>
            <a:off x="1882" y="1162"/>
            <a:ext cx="341" cy="454"/>
          </p:xfrm>
          <a:graphic>
            <a:graphicData uri="http://schemas.openxmlformats.org/presentationml/2006/ole">
              <mc:AlternateContent xmlns:mc="http://schemas.openxmlformats.org/markup-compatibility/2006">
                <mc:Choice xmlns:v="urn:schemas-microsoft-com:vml" Requires="v">
                  <p:oleObj spid="_x0000_s344973" name="Equation" r:id="rId7" imgW="190417" imgH="253890" progId="">
                    <p:embed/>
                  </p:oleObj>
                </mc:Choice>
                <mc:Fallback>
                  <p:oleObj name="Equation" r:id="rId7" imgW="190417" imgH="253890" progId="">
                    <p:embed/>
                    <p:pic>
                      <p:nvPicPr>
                        <p:cNvPr id="0" name="Picture 8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2" y="1162"/>
                          <a:ext cx="341" cy="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74" name="Object 14"/>
            <p:cNvGraphicFramePr>
              <a:graphicFrameLocks noChangeAspect="1"/>
            </p:cNvGraphicFramePr>
            <p:nvPr/>
          </p:nvGraphicFramePr>
          <p:xfrm>
            <a:off x="1745" y="1525"/>
            <a:ext cx="408" cy="343"/>
          </p:xfrm>
          <a:graphic>
            <a:graphicData uri="http://schemas.openxmlformats.org/presentationml/2006/ole">
              <mc:AlternateContent xmlns:mc="http://schemas.openxmlformats.org/markup-compatibility/2006">
                <mc:Choice xmlns:v="urn:schemas-microsoft-com:vml" Requires="v">
                  <p:oleObj spid="_x0000_s344974" name="Equation" r:id="rId9" imgW="241195" imgH="203112" progId="">
                    <p:embed/>
                  </p:oleObj>
                </mc:Choice>
                <mc:Fallback>
                  <p:oleObj name="Equation" r:id="rId9" imgW="241195" imgH="203112" progId="">
                    <p:embed/>
                    <p:pic>
                      <p:nvPicPr>
                        <p:cNvPr id="0" name="Picture 8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5" y="1525"/>
                          <a:ext cx="408"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75" name="Line 15"/>
            <p:cNvSpPr>
              <a:spLocks noChangeShapeType="1"/>
            </p:cNvSpPr>
            <p:nvPr/>
          </p:nvSpPr>
          <p:spPr bwMode="auto">
            <a:xfrm flipH="1" flipV="1">
              <a:off x="1519" y="1117"/>
              <a:ext cx="272" cy="36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8976" name="Object 16"/>
            <p:cNvGraphicFramePr>
              <a:graphicFrameLocks noChangeAspect="1"/>
            </p:cNvGraphicFramePr>
            <p:nvPr/>
          </p:nvGraphicFramePr>
          <p:xfrm>
            <a:off x="1201" y="799"/>
            <a:ext cx="410" cy="386"/>
          </p:xfrm>
          <a:graphic>
            <a:graphicData uri="http://schemas.openxmlformats.org/presentationml/2006/ole">
              <mc:AlternateContent xmlns:mc="http://schemas.openxmlformats.org/markup-compatibility/2006">
                <mc:Choice xmlns:v="urn:schemas-microsoft-com:vml" Requires="v">
                  <p:oleObj spid="_x0000_s344975" name="Equation" r:id="rId10" imgW="228501" imgH="215806" progId="">
                    <p:embed/>
                  </p:oleObj>
                </mc:Choice>
                <mc:Fallback>
                  <p:oleObj name="Equation" r:id="rId10" imgW="228501" imgH="215806" progId="">
                    <p:embed/>
                    <p:pic>
                      <p:nvPicPr>
                        <p:cNvPr id="0" name="Picture 8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1" y="799"/>
                          <a:ext cx="410" cy="3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77" name="Line 17"/>
            <p:cNvSpPr>
              <a:spLocks noChangeShapeType="1"/>
            </p:cNvSpPr>
            <p:nvPr/>
          </p:nvSpPr>
          <p:spPr bwMode="auto">
            <a:xfrm flipV="1">
              <a:off x="1791" y="1026"/>
              <a:ext cx="0" cy="4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8978" name="Object 18"/>
            <p:cNvGraphicFramePr>
              <a:graphicFrameLocks noChangeAspect="1"/>
            </p:cNvGraphicFramePr>
            <p:nvPr/>
          </p:nvGraphicFramePr>
          <p:xfrm>
            <a:off x="1564" y="890"/>
            <a:ext cx="408" cy="343"/>
          </p:xfrm>
          <a:graphic>
            <a:graphicData uri="http://schemas.openxmlformats.org/presentationml/2006/ole">
              <mc:AlternateContent xmlns:mc="http://schemas.openxmlformats.org/markup-compatibility/2006">
                <mc:Choice xmlns:v="urn:schemas-microsoft-com:vml" Requires="v">
                  <p:oleObj spid="_x0000_s344976" name="Equation" r:id="rId12" imgW="241195" imgH="203112" progId="">
                    <p:embed/>
                  </p:oleObj>
                </mc:Choice>
                <mc:Fallback>
                  <p:oleObj name="Equation" r:id="rId12" imgW="241195" imgH="203112" progId="">
                    <p:embed/>
                    <p:pic>
                      <p:nvPicPr>
                        <p:cNvPr id="0" name="Picture 8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4" y="890"/>
                          <a:ext cx="408"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79" name="Line 19"/>
            <p:cNvSpPr>
              <a:spLocks noChangeShapeType="1"/>
            </p:cNvSpPr>
            <p:nvPr/>
          </p:nvSpPr>
          <p:spPr bwMode="auto">
            <a:xfrm flipV="1">
              <a:off x="657" y="1162"/>
              <a:ext cx="862" cy="1225"/>
            </a:xfrm>
            <a:prstGeom prst="line">
              <a:avLst/>
            </a:prstGeom>
            <a:noFill/>
            <a:ln w="508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8980" name="Object 20"/>
            <p:cNvGraphicFramePr>
              <a:graphicFrameLocks noChangeAspect="1"/>
            </p:cNvGraphicFramePr>
            <p:nvPr/>
          </p:nvGraphicFramePr>
          <p:xfrm>
            <a:off x="521" y="1270"/>
            <a:ext cx="486" cy="646"/>
          </p:xfrm>
          <a:graphic>
            <a:graphicData uri="http://schemas.openxmlformats.org/presentationml/2006/ole">
              <mc:AlternateContent xmlns:mc="http://schemas.openxmlformats.org/markup-compatibility/2006">
                <mc:Choice xmlns:v="urn:schemas-microsoft-com:vml" Requires="v">
                  <p:oleObj spid="_x0000_s344977" name="Equation" r:id="rId13" imgW="152268" imgH="203024" progId="">
                    <p:embed/>
                  </p:oleObj>
                </mc:Choice>
                <mc:Fallback>
                  <p:oleObj name="Equation" r:id="rId13" imgW="152268" imgH="203024" progId="">
                    <p:embed/>
                    <p:pic>
                      <p:nvPicPr>
                        <p:cNvPr id="0" name="Picture 86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1" y="1270"/>
                          <a:ext cx="486" cy="6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81" name="Object 21"/>
            <p:cNvGraphicFramePr>
              <a:graphicFrameLocks noChangeAspect="1"/>
            </p:cNvGraphicFramePr>
            <p:nvPr/>
          </p:nvGraphicFramePr>
          <p:xfrm>
            <a:off x="748" y="2387"/>
            <a:ext cx="341" cy="454"/>
          </p:xfrm>
          <a:graphic>
            <a:graphicData uri="http://schemas.openxmlformats.org/presentationml/2006/ole">
              <mc:AlternateContent xmlns:mc="http://schemas.openxmlformats.org/markup-compatibility/2006">
                <mc:Choice xmlns:v="urn:schemas-microsoft-com:vml" Requires="v">
                  <p:oleObj spid="_x0000_s344978" name="Equation" r:id="rId15" imgW="190417" imgH="253890" progId="">
                    <p:embed/>
                  </p:oleObj>
                </mc:Choice>
                <mc:Fallback>
                  <p:oleObj name="Equation" r:id="rId15" imgW="190417" imgH="253890" progId="">
                    <p:embed/>
                    <p:pic>
                      <p:nvPicPr>
                        <p:cNvPr id="0" name="Picture 86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 y="2387"/>
                          <a:ext cx="341" cy="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8982" name="AutoShape 22"/>
          <p:cNvSpPr>
            <a:spLocks noChangeArrowheads="1"/>
          </p:cNvSpPr>
          <p:nvPr/>
        </p:nvSpPr>
        <p:spPr bwMode="auto">
          <a:xfrm>
            <a:off x="3851275" y="2420938"/>
            <a:ext cx="1512888" cy="431800"/>
          </a:xfrm>
          <a:prstGeom prst="rightArrow">
            <a:avLst>
              <a:gd name="adj1" fmla="val 50000"/>
              <a:gd name="adj2" fmla="val 87592"/>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8983" name="Object 23"/>
          <p:cNvGraphicFramePr>
            <a:graphicFrameLocks noChangeAspect="1"/>
          </p:cNvGraphicFramePr>
          <p:nvPr/>
        </p:nvGraphicFramePr>
        <p:xfrm>
          <a:off x="4067175" y="1773238"/>
          <a:ext cx="487363" cy="649287"/>
        </p:xfrm>
        <a:graphic>
          <a:graphicData uri="http://schemas.openxmlformats.org/presentationml/2006/ole">
            <mc:AlternateContent xmlns:mc="http://schemas.openxmlformats.org/markup-compatibility/2006">
              <mc:Choice xmlns:v="urn:schemas-microsoft-com:vml" Requires="v">
                <p:oleObj spid="_x0000_s344979" name="Equation" r:id="rId17" imgW="190417" imgH="253890" progId="">
                  <p:embed/>
                </p:oleObj>
              </mc:Choice>
              <mc:Fallback>
                <p:oleObj name="Equation" r:id="rId17" imgW="190417" imgH="253890" progId="">
                  <p:embed/>
                  <p:pic>
                    <p:nvPicPr>
                      <p:cNvPr id="0" name="Picture 86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67175" y="1773238"/>
                        <a:ext cx="487363"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84" name="Object 24"/>
          <p:cNvGraphicFramePr>
            <a:graphicFrameLocks noChangeAspect="1"/>
          </p:cNvGraphicFramePr>
          <p:nvPr/>
        </p:nvGraphicFramePr>
        <p:xfrm>
          <a:off x="4643438" y="1773238"/>
          <a:ext cx="631825" cy="703262"/>
        </p:xfrm>
        <a:graphic>
          <a:graphicData uri="http://schemas.openxmlformats.org/presentationml/2006/ole">
            <mc:AlternateContent xmlns:mc="http://schemas.openxmlformats.org/markup-compatibility/2006">
              <mc:Choice xmlns:v="urn:schemas-microsoft-com:vml" Requires="v">
                <p:oleObj spid="_x0000_s344980" name="Equation" r:id="rId19" imgW="228501" imgH="253890" progId="">
                  <p:embed/>
                </p:oleObj>
              </mc:Choice>
              <mc:Fallback>
                <p:oleObj name="Equation" r:id="rId19" imgW="228501" imgH="253890" progId="">
                  <p:embed/>
                  <p:pic>
                    <p:nvPicPr>
                      <p:cNvPr id="0" name="Picture 86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43438" y="1773238"/>
                        <a:ext cx="631825" cy="7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8985" name="Text Box 25"/>
          <p:cNvSpPr txBox="1">
            <a:spLocks noChangeArrowheads="1"/>
          </p:cNvSpPr>
          <p:nvPr/>
        </p:nvSpPr>
        <p:spPr bwMode="auto">
          <a:xfrm>
            <a:off x="3635375" y="2997200"/>
            <a:ext cx="1871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头尾相连</a:t>
            </a:r>
          </a:p>
        </p:txBody>
      </p:sp>
      <p:grpSp>
        <p:nvGrpSpPr>
          <p:cNvPr id="168986" name="Group 26"/>
          <p:cNvGrpSpPr>
            <a:grpSpLocks/>
          </p:cNvGrpSpPr>
          <p:nvPr/>
        </p:nvGrpSpPr>
        <p:grpSpPr bwMode="auto">
          <a:xfrm>
            <a:off x="5867400" y="981075"/>
            <a:ext cx="2581275" cy="2881313"/>
            <a:chOff x="3696" y="754"/>
            <a:chExt cx="1626" cy="1815"/>
          </a:xfrm>
        </p:grpSpPr>
        <p:sp>
          <p:nvSpPr>
            <p:cNvPr id="168987" name="Line 27"/>
            <p:cNvSpPr>
              <a:spLocks noChangeShapeType="1"/>
            </p:cNvSpPr>
            <p:nvPr/>
          </p:nvSpPr>
          <p:spPr bwMode="auto">
            <a:xfrm>
              <a:off x="3787" y="1931"/>
              <a:ext cx="128" cy="340"/>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8" name="Line 28"/>
            <p:cNvSpPr>
              <a:spLocks noChangeShapeType="1"/>
            </p:cNvSpPr>
            <p:nvPr/>
          </p:nvSpPr>
          <p:spPr bwMode="auto">
            <a:xfrm flipH="1">
              <a:off x="4191" y="1166"/>
              <a:ext cx="364" cy="74"/>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9" name="Line 29"/>
            <p:cNvSpPr>
              <a:spLocks noChangeShapeType="1"/>
            </p:cNvSpPr>
            <p:nvPr/>
          </p:nvSpPr>
          <p:spPr bwMode="auto">
            <a:xfrm flipH="1" flipV="1">
              <a:off x="4595" y="1173"/>
              <a:ext cx="386" cy="120"/>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0" name="Line 30"/>
            <p:cNvSpPr>
              <a:spLocks noChangeShapeType="1"/>
            </p:cNvSpPr>
            <p:nvPr/>
          </p:nvSpPr>
          <p:spPr bwMode="auto">
            <a:xfrm flipH="1" flipV="1">
              <a:off x="4987" y="1313"/>
              <a:ext cx="207" cy="321"/>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1" name="Line 31"/>
            <p:cNvSpPr>
              <a:spLocks noChangeShapeType="1"/>
            </p:cNvSpPr>
            <p:nvPr/>
          </p:nvSpPr>
          <p:spPr bwMode="auto">
            <a:xfrm flipV="1">
              <a:off x="5065" y="2059"/>
              <a:ext cx="172" cy="333"/>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2" name="Line 32"/>
            <p:cNvSpPr>
              <a:spLocks noChangeShapeType="1"/>
            </p:cNvSpPr>
            <p:nvPr/>
          </p:nvSpPr>
          <p:spPr bwMode="auto">
            <a:xfrm flipH="1" flipV="1">
              <a:off x="5194" y="1634"/>
              <a:ext cx="43" cy="388"/>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3" name="Line 33"/>
            <p:cNvSpPr>
              <a:spLocks noChangeShapeType="1"/>
            </p:cNvSpPr>
            <p:nvPr/>
          </p:nvSpPr>
          <p:spPr bwMode="auto">
            <a:xfrm flipV="1">
              <a:off x="4725" y="2363"/>
              <a:ext cx="348" cy="206"/>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4" name="Line 34"/>
            <p:cNvSpPr>
              <a:spLocks noChangeShapeType="1"/>
            </p:cNvSpPr>
            <p:nvPr/>
          </p:nvSpPr>
          <p:spPr bwMode="auto">
            <a:xfrm flipH="1">
              <a:off x="3915" y="1233"/>
              <a:ext cx="250" cy="273"/>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5" name="Line 35"/>
            <p:cNvSpPr>
              <a:spLocks noChangeShapeType="1"/>
            </p:cNvSpPr>
            <p:nvPr/>
          </p:nvSpPr>
          <p:spPr bwMode="auto">
            <a:xfrm>
              <a:off x="3915" y="2314"/>
              <a:ext cx="314" cy="232"/>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6" name="Line 36"/>
            <p:cNvSpPr>
              <a:spLocks noChangeShapeType="1"/>
            </p:cNvSpPr>
            <p:nvPr/>
          </p:nvSpPr>
          <p:spPr bwMode="auto">
            <a:xfrm>
              <a:off x="4256" y="2569"/>
              <a:ext cx="453" cy="0"/>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7" name="Line 37"/>
            <p:cNvSpPr>
              <a:spLocks noChangeShapeType="1"/>
            </p:cNvSpPr>
            <p:nvPr/>
          </p:nvSpPr>
          <p:spPr bwMode="auto">
            <a:xfrm flipV="1">
              <a:off x="3915" y="996"/>
              <a:ext cx="171" cy="51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8" name="Line 38"/>
            <p:cNvSpPr>
              <a:spLocks noChangeShapeType="1"/>
            </p:cNvSpPr>
            <p:nvPr/>
          </p:nvSpPr>
          <p:spPr bwMode="auto">
            <a:xfrm flipV="1">
              <a:off x="4171" y="868"/>
              <a:ext cx="341" cy="38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9" name="Line 39"/>
            <p:cNvSpPr>
              <a:spLocks noChangeShapeType="1"/>
            </p:cNvSpPr>
            <p:nvPr/>
          </p:nvSpPr>
          <p:spPr bwMode="auto">
            <a:xfrm flipV="1">
              <a:off x="4555" y="1038"/>
              <a:ext cx="511" cy="128"/>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000" name="Arc 40"/>
            <p:cNvSpPr>
              <a:spLocks/>
            </p:cNvSpPr>
            <p:nvPr/>
          </p:nvSpPr>
          <p:spPr bwMode="auto">
            <a:xfrm>
              <a:off x="4043" y="1167"/>
              <a:ext cx="129" cy="85"/>
            </a:xfrm>
            <a:custGeom>
              <a:avLst/>
              <a:gdLst>
                <a:gd name="G0" fmla="+- 150 0 0"/>
                <a:gd name="G1" fmla="+- 21600 0 0"/>
                <a:gd name="G2" fmla="+- 21600 0 0"/>
                <a:gd name="T0" fmla="*/ 0 w 21750"/>
                <a:gd name="T1" fmla="*/ 1 h 21600"/>
                <a:gd name="T2" fmla="*/ 21750 w 21750"/>
                <a:gd name="T3" fmla="*/ 21600 h 21600"/>
                <a:gd name="T4" fmla="*/ 150 w 21750"/>
                <a:gd name="T5" fmla="*/ 21600 h 21600"/>
              </a:gdLst>
              <a:ahLst/>
              <a:cxnLst>
                <a:cxn ang="0">
                  <a:pos x="T0" y="T1"/>
                </a:cxn>
                <a:cxn ang="0">
                  <a:pos x="T2" y="T3"/>
                </a:cxn>
                <a:cxn ang="0">
                  <a:pos x="T4" y="T5"/>
                </a:cxn>
              </a:cxnLst>
              <a:rect l="0" t="0" r="r" b="b"/>
              <a:pathLst>
                <a:path w="21750" h="21600" fill="none" extrusionOk="0">
                  <a:moveTo>
                    <a:pt x="-1" y="0"/>
                  </a:moveTo>
                  <a:cubicBezTo>
                    <a:pt x="49" y="0"/>
                    <a:pt x="99" y="-1"/>
                    <a:pt x="150" y="0"/>
                  </a:cubicBezTo>
                  <a:cubicBezTo>
                    <a:pt x="12079" y="0"/>
                    <a:pt x="21750" y="9670"/>
                    <a:pt x="21750" y="21600"/>
                  </a:cubicBezTo>
                </a:path>
                <a:path w="21750" h="21600" stroke="0" extrusionOk="0">
                  <a:moveTo>
                    <a:pt x="-1" y="0"/>
                  </a:moveTo>
                  <a:cubicBezTo>
                    <a:pt x="49" y="0"/>
                    <a:pt x="99" y="-1"/>
                    <a:pt x="150" y="0"/>
                  </a:cubicBezTo>
                  <a:cubicBezTo>
                    <a:pt x="12079" y="0"/>
                    <a:pt x="21750" y="9670"/>
                    <a:pt x="21750" y="21600"/>
                  </a:cubicBezTo>
                  <a:lnTo>
                    <a:pt x="150" y="21600"/>
                  </a:lnTo>
                  <a:close/>
                </a:path>
              </a:pathLst>
            </a:custGeom>
            <a:noFill/>
            <a:ln w="254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001" name="Arc 41"/>
            <p:cNvSpPr>
              <a:spLocks/>
            </p:cNvSpPr>
            <p:nvPr/>
          </p:nvSpPr>
          <p:spPr bwMode="auto">
            <a:xfrm>
              <a:off x="4384" y="1039"/>
              <a:ext cx="86" cy="170"/>
            </a:xfrm>
            <a:custGeom>
              <a:avLst/>
              <a:gdLst>
                <a:gd name="G0" fmla="+- 225 0 0"/>
                <a:gd name="G1" fmla="+- 21600 0 0"/>
                <a:gd name="G2" fmla="+- 21600 0 0"/>
                <a:gd name="T0" fmla="*/ 0 w 21825"/>
                <a:gd name="T1" fmla="*/ 1 h 21600"/>
                <a:gd name="T2" fmla="*/ 21825 w 21825"/>
                <a:gd name="T3" fmla="*/ 21600 h 21600"/>
                <a:gd name="T4" fmla="*/ 225 w 21825"/>
                <a:gd name="T5" fmla="*/ 21600 h 21600"/>
              </a:gdLst>
              <a:ahLst/>
              <a:cxnLst>
                <a:cxn ang="0">
                  <a:pos x="T0" y="T1"/>
                </a:cxn>
                <a:cxn ang="0">
                  <a:pos x="T2" y="T3"/>
                </a:cxn>
                <a:cxn ang="0">
                  <a:pos x="T4" y="T5"/>
                </a:cxn>
              </a:cxnLst>
              <a:rect l="0" t="0" r="r" b="b"/>
              <a:pathLst>
                <a:path w="21825" h="21600" fill="none" extrusionOk="0">
                  <a:moveTo>
                    <a:pt x="0" y="1"/>
                  </a:moveTo>
                  <a:cubicBezTo>
                    <a:pt x="74" y="0"/>
                    <a:pt x="149" y="-1"/>
                    <a:pt x="225" y="0"/>
                  </a:cubicBezTo>
                  <a:cubicBezTo>
                    <a:pt x="12154" y="0"/>
                    <a:pt x="21825" y="9670"/>
                    <a:pt x="21825" y="21600"/>
                  </a:cubicBezTo>
                </a:path>
                <a:path w="21825" h="21600" stroke="0" extrusionOk="0">
                  <a:moveTo>
                    <a:pt x="0" y="1"/>
                  </a:moveTo>
                  <a:cubicBezTo>
                    <a:pt x="74" y="0"/>
                    <a:pt x="149" y="-1"/>
                    <a:pt x="225" y="0"/>
                  </a:cubicBezTo>
                  <a:cubicBezTo>
                    <a:pt x="12154" y="0"/>
                    <a:pt x="21825" y="9670"/>
                    <a:pt x="21825" y="21600"/>
                  </a:cubicBezTo>
                  <a:lnTo>
                    <a:pt x="225" y="21600"/>
                  </a:lnTo>
                  <a:close/>
                </a:path>
              </a:pathLst>
            </a:custGeom>
            <a:noFill/>
            <a:ln w="254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002" name="Line 42"/>
            <p:cNvSpPr>
              <a:spLocks noChangeShapeType="1"/>
            </p:cNvSpPr>
            <p:nvPr/>
          </p:nvSpPr>
          <p:spPr bwMode="auto">
            <a:xfrm>
              <a:off x="4938" y="1293"/>
              <a:ext cx="384" cy="12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003" name="Arc 43"/>
            <p:cNvSpPr>
              <a:spLocks/>
            </p:cNvSpPr>
            <p:nvPr/>
          </p:nvSpPr>
          <p:spPr bwMode="auto">
            <a:xfrm>
              <a:off x="4683" y="1101"/>
              <a:ext cx="170" cy="134"/>
            </a:xfrm>
            <a:custGeom>
              <a:avLst/>
              <a:gdLst>
                <a:gd name="G0" fmla="+- 0 0 0"/>
                <a:gd name="G1" fmla="+- 10975 0 0"/>
                <a:gd name="G2" fmla="+- 21600 0 0"/>
                <a:gd name="T0" fmla="*/ 18604 w 21600"/>
                <a:gd name="T1" fmla="*/ 0 h 22589"/>
                <a:gd name="T2" fmla="*/ 18212 w 21600"/>
                <a:gd name="T3" fmla="*/ 22589 h 22589"/>
                <a:gd name="T4" fmla="*/ 0 w 21600"/>
                <a:gd name="T5" fmla="*/ 10975 h 22589"/>
              </a:gdLst>
              <a:ahLst/>
              <a:cxnLst>
                <a:cxn ang="0">
                  <a:pos x="T0" y="T1"/>
                </a:cxn>
                <a:cxn ang="0">
                  <a:pos x="T2" y="T3"/>
                </a:cxn>
                <a:cxn ang="0">
                  <a:pos x="T4" y="T5"/>
                </a:cxn>
              </a:cxnLst>
              <a:rect l="0" t="0" r="r" b="b"/>
              <a:pathLst>
                <a:path w="21600" h="22589" fill="none" extrusionOk="0">
                  <a:moveTo>
                    <a:pt x="18604" y="-1"/>
                  </a:moveTo>
                  <a:cubicBezTo>
                    <a:pt x="20565" y="3324"/>
                    <a:pt x="21600" y="7114"/>
                    <a:pt x="21600" y="10975"/>
                  </a:cubicBezTo>
                  <a:cubicBezTo>
                    <a:pt x="21600" y="15090"/>
                    <a:pt x="20424" y="19119"/>
                    <a:pt x="18211" y="22588"/>
                  </a:cubicBezTo>
                </a:path>
                <a:path w="21600" h="22589" stroke="0" extrusionOk="0">
                  <a:moveTo>
                    <a:pt x="18604" y="-1"/>
                  </a:moveTo>
                  <a:cubicBezTo>
                    <a:pt x="20565" y="3324"/>
                    <a:pt x="21600" y="7114"/>
                    <a:pt x="21600" y="10975"/>
                  </a:cubicBezTo>
                  <a:cubicBezTo>
                    <a:pt x="21600" y="15090"/>
                    <a:pt x="20424" y="19119"/>
                    <a:pt x="18211" y="22588"/>
                  </a:cubicBezTo>
                  <a:lnTo>
                    <a:pt x="0" y="10975"/>
                  </a:lnTo>
                  <a:close/>
                </a:path>
              </a:pathLst>
            </a:custGeom>
            <a:noFill/>
            <a:ln w="254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9004" name="Object 44"/>
            <p:cNvGraphicFramePr>
              <a:graphicFrameLocks noChangeAspect="1"/>
            </p:cNvGraphicFramePr>
            <p:nvPr/>
          </p:nvGraphicFramePr>
          <p:xfrm>
            <a:off x="4059" y="754"/>
            <a:ext cx="348" cy="293"/>
          </p:xfrm>
          <a:graphic>
            <a:graphicData uri="http://schemas.openxmlformats.org/presentationml/2006/ole">
              <mc:AlternateContent xmlns:mc="http://schemas.openxmlformats.org/markup-compatibility/2006">
                <mc:Choice xmlns:v="urn:schemas-microsoft-com:vml" Requires="v">
                  <p:oleObj spid="_x0000_s344981" name="Equation" r:id="rId21" imgW="241195" imgH="203112" progId="">
                    <p:embed/>
                  </p:oleObj>
                </mc:Choice>
                <mc:Fallback>
                  <p:oleObj name="Equation" r:id="rId21" imgW="241195" imgH="203112" progId="">
                    <p:embed/>
                    <p:pic>
                      <p:nvPicPr>
                        <p:cNvPr id="0" name="Picture 87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59" y="754"/>
                          <a:ext cx="34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005" name="Object 45"/>
            <p:cNvGraphicFramePr>
              <a:graphicFrameLocks noChangeAspect="1"/>
            </p:cNvGraphicFramePr>
            <p:nvPr/>
          </p:nvGraphicFramePr>
          <p:xfrm>
            <a:off x="4468" y="845"/>
            <a:ext cx="348" cy="293"/>
          </p:xfrm>
          <a:graphic>
            <a:graphicData uri="http://schemas.openxmlformats.org/presentationml/2006/ole">
              <mc:AlternateContent xmlns:mc="http://schemas.openxmlformats.org/markup-compatibility/2006">
                <mc:Choice xmlns:v="urn:schemas-microsoft-com:vml" Requires="v">
                  <p:oleObj spid="_x0000_s344982" name="Equation" r:id="rId23" imgW="241195" imgH="203112" progId="">
                    <p:embed/>
                  </p:oleObj>
                </mc:Choice>
                <mc:Fallback>
                  <p:oleObj name="Equation" r:id="rId23" imgW="241195" imgH="203112" progId="">
                    <p:embed/>
                    <p:pic>
                      <p:nvPicPr>
                        <p:cNvPr id="0" name="Picture 87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68" y="845"/>
                          <a:ext cx="34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006" name="Object 46"/>
            <p:cNvGraphicFramePr>
              <a:graphicFrameLocks noChangeAspect="1"/>
            </p:cNvGraphicFramePr>
            <p:nvPr/>
          </p:nvGraphicFramePr>
          <p:xfrm>
            <a:off x="4967" y="1026"/>
            <a:ext cx="348" cy="293"/>
          </p:xfrm>
          <a:graphic>
            <a:graphicData uri="http://schemas.openxmlformats.org/presentationml/2006/ole">
              <mc:AlternateContent xmlns:mc="http://schemas.openxmlformats.org/markup-compatibility/2006">
                <mc:Choice xmlns:v="urn:schemas-microsoft-com:vml" Requires="v">
                  <p:oleObj spid="_x0000_s344983" name="Equation" r:id="rId24" imgW="241195" imgH="203112" progId="">
                    <p:embed/>
                  </p:oleObj>
                </mc:Choice>
                <mc:Fallback>
                  <p:oleObj name="Equation" r:id="rId24" imgW="241195" imgH="203112" progId="">
                    <p:embed/>
                    <p:pic>
                      <p:nvPicPr>
                        <p:cNvPr id="0" name="Picture 87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67" y="1026"/>
                          <a:ext cx="34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007" name="Object 47"/>
            <p:cNvGraphicFramePr>
              <a:graphicFrameLocks noChangeAspect="1"/>
            </p:cNvGraphicFramePr>
            <p:nvPr/>
          </p:nvGraphicFramePr>
          <p:xfrm>
            <a:off x="3696" y="1026"/>
            <a:ext cx="306" cy="408"/>
          </p:xfrm>
          <a:graphic>
            <a:graphicData uri="http://schemas.openxmlformats.org/presentationml/2006/ole">
              <mc:AlternateContent xmlns:mc="http://schemas.openxmlformats.org/markup-compatibility/2006">
                <mc:Choice xmlns:v="urn:schemas-microsoft-com:vml" Requires="v">
                  <p:oleObj spid="_x0000_s344984" name="Equation" r:id="rId25" imgW="190417" imgH="253890" progId="">
                    <p:embed/>
                  </p:oleObj>
                </mc:Choice>
                <mc:Fallback>
                  <p:oleObj name="Equation" r:id="rId25" imgW="190417" imgH="253890" progId="">
                    <p:embed/>
                    <p:pic>
                      <p:nvPicPr>
                        <p:cNvPr id="0" name="Picture 87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96" y="1026"/>
                          <a:ext cx="30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008" name="Object 48"/>
            <p:cNvGraphicFramePr>
              <a:graphicFrameLocks noChangeAspect="1"/>
            </p:cNvGraphicFramePr>
            <p:nvPr/>
          </p:nvGraphicFramePr>
          <p:xfrm>
            <a:off x="4231" y="1207"/>
            <a:ext cx="326" cy="408"/>
          </p:xfrm>
          <a:graphic>
            <a:graphicData uri="http://schemas.openxmlformats.org/presentationml/2006/ole">
              <mc:AlternateContent xmlns:mc="http://schemas.openxmlformats.org/markup-compatibility/2006">
                <mc:Choice xmlns:v="urn:schemas-microsoft-com:vml" Requires="v">
                  <p:oleObj spid="_x0000_s344985" name="Equation" r:id="rId27" imgW="203024" imgH="253780" progId="">
                    <p:embed/>
                  </p:oleObj>
                </mc:Choice>
                <mc:Fallback>
                  <p:oleObj name="Equation" r:id="rId27" imgW="203024" imgH="253780" progId="">
                    <p:embed/>
                    <p:pic>
                      <p:nvPicPr>
                        <p:cNvPr id="0" name="Picture 87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31" y="1207"/>
                          <a:ext cx="32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009" name="Object 49"/>
            <p:cNvGraphicFramePr>
              <a:graphicFrameLocks noChangeAspect="1"/>
            </p:cNvGraphicFramePr>
            <p:nvPr/>
          </p:nvGraphicFramePr>
          <p:xfrm>
            <a:off x="4558" y="1207"/>
            <a:ext cx="299" cy="398"/>
          </p:xfrm>
          <a:graphic>
            <a:graphicData uri="http://schemas.openxmlformats.org/presentationml/2006/ole">
              <mc:AlternateContent xmlns:mc="http://schemas.openxmlformats.org/markup-compatibility/2006">
                <mc:Choice xmlns:v="urn:schemas-microsoft-com:vml" Requires="v">
                  <p:oleObj spid="_x0000_s344986" name="Equation" r:id="rId29" imgW="190417" imgH="253890" progId="">
                    <p:embed/>
                  </p:oleObj>
                </mc:Choice>
                <mc:Fallback>
                  <p:oleObj name="Equation" r:id="rId29" imgW="190417" imgH="253890" progId="">
                    <p:embed/>
                    <p:pic>
                      <p:nvPicPr>
                        <p:cNvPr id="0" name="Picture 87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58" y="1207"/>
                          <a:ext cx="299" cy="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69010" name="Object 50"/>
          <p:cNvGraphicFramePr>
            <a:graphicFrameLocks noChangeAspect="1"/>
          </p:cNvGraphicFramePr>
          <p:nvPr/>
        </p:nvGraphicFramePr>
        <p:xfrm>
          <a:off x="5508625" y="2133600"/>
          <a:ext cx="582613" cy="550863"/>
        </p:xfrm>
        <a:graphic>
          <a:graphicData uri="http://schemas.openxmlformats.org/presentationml/2006/ole">
            <mc:AlternateContent xmlns:mc="http://schemas.openxmlformats.org/markup-compatibility/2006">
              <mc:Choice xmlns:v="urn:schemas-microsoft-com:vml" Requires="v">
                <p:oleObj spid="_x0000_s344987" name="Equation" r:id="rId31" imgW="228501" imgH="215806" progId="">
                  <p:embed/>
                </p:oleObj>
              </mc:Choice>
              <mc:Fallback>
                <p:oleObj name="Equation" r:id="rId31" imgW="228501" imgH="215806" progId="">
                  <p:embed/>
                  <p:pic>
                    <p:nvPicPr>
                      <p:cNvPr id="0" name="Picture 87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08625" y="2133600"/>
                        <a:ext cx="582613"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011" name="Object 51"/>
          <p:cNvGraphicFramePr>
            <a:graphicFrameLocks noChangeAspect="1"/>
          </p:cNvGraphicFramePr>
          <p:nvPr/>
        </p:nvGraphicFramePr>
        <p:xfrm>
          <a:off x="1906588" y="3933825"/>
          <a:ext cx="2809875" cy="660400"/>
        </p:xfrm>
        <a:graphic>
          <a:graphicData uri="http://schemas.openxmlformats.org/presentationml/2006/ole">
            <mc:AlternateContent xmlns:mc="http://schemas.openxmlformats.org/markup-compatibility/2006">
              <mc:Choice xmlns:v="urn:schemas-microsoft-com:vml" Requires="v">
                <p:oleObj spid="_x0000_s344988" name="Equation" r:id="rId33" imgW="863225" imgH="203112" progId="">
                  <p:embed/>
                </p:oleObj>
              </mc:Choice>
              <mc:Fallback>
                <p:oleObj name="Equation" r:id="rId33" imgW="863225" imgH="203112" progId="">
                  <p:embed/>
                  <p:pic>
                    <p:nvPicPr>
                      <p:cNvPr id="0" name="Picture 87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906588" y="3933825"/>
                        <a:ext cx="280987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9012" name="AutoShape 52"/>
          <p:cNvSpPr>
            <a:spLocks noChangeArrowheads="1"/>
          </p:cNvSpPr>
          <p:nvPr/>
        </p:nvSpPr>
        <p:spPr bwMode="auto">
          <a:xfrm>
            <a:off x="395288" y="4076700"/>
            <a:ext cx="1368425" cy="287338"/>
          </a:xfrm>
          <a:prstGeom prst="rightArrow">
            <a:avLst>
              <a:gd name="adj1" fmla="val 50000"/>
              <a:gd name="adj2" fmla="val 119061"/>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9013" name="Object 53"/>
          <p:cNvGraphicFramePr>
            <a:graphicFrameLocks noChangeAspect="1"/>
          </p:cNvGraphicFramePr>
          <p:nvPr/>
        </p:nvGraphicFramePr>
        <p:xfrm>
          <a:off x="4800600" y="3657600"/>
          <a:ext cx="2817813" cy="1198563"/>
        </p:xfrm>
        <a:graphic>
          <a:graphicData uri="http://schemas.openxmlformats.org/presentationml/2006/ole">
            <mc:AlternateContent xmlns:mc="http://schemas.openxmlformats.org/markup-compatibility/2006">
              <mc:Choice xmlns:v="urn:schemas-microsoft-com:vml" Requires="v">
                <p:oleObj spid="_x0000_s344989" name="Equation" r:id="rId35" imgW="926698" imgH="393529" progId="">
                  <p:embed/>
                </p:oleObj>
              </mc:Choice>
              <mc:Fallback>
                <p:oleObj name="Equation" r:id="rId35" imgW="926698" imgH="393529" progId="">
                  <p:embed/>
                  <p:pic>
                    <p:nvPicPr>
                      <p:cNvPr id="0" name="Picture 87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800600" y="3657600"/>
                        <a:ext cx="2817813" cy="1198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9014" name="AutoShape 54"/>
          <p:cNvSpPr>
            <a:spLocks noChangeArrowheads="1"/>
          </p:cNvSpPr>
          <p:nvPr/>
        </p:nvSpPr>
        <p:spPr bwMode="auto">
          <a:xfrm>
            <a:off x="323850" y="4797425"/>
            <a:ext cx="1439863" cy="287338"/>
          </a:xfrm>
          <a:prstGeom prst="rightArrow">
            <a:avLst>
              <a:gd name="adj1" fmla="val 50000"/>
              <a:gd name="adj2" fmla="val 125276"/>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015" name="Text Box 55"/>
          <p:cNvSpPr txBox="1">
            <a:spLocks noChangeArrowheads="1"/>
          </p:cNvSpPr>
          <p:nvPr/>
        </p:nvSpPr>
        <p:spPr bwMode="auto">
          <a:xfrm>
            <a:off x="1835150" y="4725988"/>
            <a:ext cx="3384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CC0000"/>
                </a:solidFill>
                <a:ea typeface="宋体" pitchFamily="2" charset="-122"/>
              </a:rPr>
              <a:t>光强为零的条件</a:t>
            </a:r>
          </a:p>
        </p:txBody>
      </p:sp>
      <p:graphicFrame>
        <p:nvGraphicFramePr>
          <p:cNvPr id="169016" name="Object 56"/>
          <p:cNvGraphicFramePr>
            <a:graphicFrameLocks noChangeAspect="1"/>
          </p:cNvGraphicFramePr>
          <p:nvPr/>
        </p:nvGraphicFramePr>
        <p:xfrm>
          <a:off x="4937125" y="4573588"/>
          <a:ext cx="2322513" cy="1058862"/>
        </p:xfrm>
        <a:graphic>
          <a:graphicData uri="http://schemas.openxmlformats.org/presentationml/2006/ole">
            <mc:AlternateContent xmlns:mc="http://schemas.openxmlformats.org/markup-compatibility/2006">
              <mc:Choice xmlns:v="urn:schemas-microsoft-com:vml" Requires="v">
                <p:oleObj spid="_x0000_s344990" name="Equation" r:id="rId37" imgW="863225" imgH="393529" progId="">
                  <p:embed/>
                </p:oleObj>
              </mc:Choice>
              <mc:Fallback>
                <p:oleObj name="Equation" r:id="rId37" imgW="863225" imgH="393529" progId="">
                  <p:embed/>
                  <p:pic>
                    <p:nvPicPr>
                      <p:cNvPr id="0" name="Picture 87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37125" y="4573588"/>
                        <a:ext cx="2322513" cy="105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9017" name="Group 57"/>
          <p:cNvGrpSpPr>
            <a:grpSpLocks/>
          </p:cNvGrpSpPr>
          <p:nvPr/>
        </p:nvGrpSpPr>
        <p:grpSpPr bwMode="auto">
          <a:xfrm>
            <a:off x="527050" y="5337175"/>
            <a:ext cx="3743325" cy="1081088"/>
            <a:chOff x="567" y="3475"/>
            <a:chExt cx="2358" cy="681"/>
          </a:xfrm>
        </p:grpSpPr>
        <p:sp>
          <p:nvSpPr>
            <p:cNvPr id="169018" name="Text Box 58"/>
            <p:cNvSpPr txBox="1">
              <a:spLocks noChangeArrowheads="1"/>
            </p:cNvSpPr>
            <p:nvPr/>
          </p:nvSpPr>
          <p:spPr bwMode="auto">
            <a:xfrm>
              <a:off x="703" y="3657"/>
              <a:ext cx="9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CC0000"/>
                  </a:solidFill>
                  <a:ea typeface="宋体" pitchFamily="2" charset="-122"/>
                </a:rPr>
                <a:t>注意：</a:t>
              </a:r>
            </a:p>
          </p:txBody>
        </p:sp>
        <p:graphicFrame>
          <p:nvGraphicFramePr>
            <p:cNvPr id="169019" name="Object 59"/>
            <p:cNvGraphicFramePr>
              <a:graphicFrameLocks noChangeAspect="1"/>
            </p:cNvGraphicFramePr>
            <p:nvPr/>
          </p:nvGraphicFramePr>
          <p:xfrm>
            <a:off x="1429" y="3475"/>
            <a:ext cx="725" cy="681"/>
          </p:xfrm>
          <a:graphic>
            <a:graphicData uri="http://schemas.openxmlformats.org/presentationml/2006/ole">
              <mc:AlternateContent xmlns:mc="http://schemas.openxmlformats.org/markup-compatibility/2006">
                <mc:Choice xmlns:v="urn:schemas-microsoft-com:vml" Requires="v">
                  <p:oleObj spid="_x0000_s344991" name="Equation" r:id="rId39" imgW="317225" imgH="393359" progId="">
                    <p:embed/>
                  </p:oleObj>
                </mc:Choice>
                <mc:Fallback>
                  <p:oleObj name="Equation" r:id="rId39" imgW="317225" imgH="393359" progId="">
                    <p:embed/>
                    <p:pic>
                      <p:nvPicPr>
                        <p:cNvPr id="0" name="Picture 880"/>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429" y="3475"/>
                          <a:ext cx="725" cy="6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9020" name="Text Box 60"/>
            <p:cNvSpPr txBox="1">
              <a:spLocks noChangeArrowheads="1"/>
            </p:cNvSpPr>
            <p:nvPr/>
          </p:nvSpPr>
          <p:spPr bwMode="auto">
            <a:xfrm>
              <a:off x="2109" y="3612"/>
              <a:ext cx="63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ea typeface="宋体" pitchFamily="2" charset="-122"/>
                </a:rPr>
                <a:t>整数</a:t>
              </a:r>
            </a:p>
          </p:txBody>
        </p:sp>
        <p:sp>
          <p:nvSpPr>
            <p:cNvPr id="169021" name="Rectangle 61"/>
            <p:cNvSpPr>
              <a:spLocks noChangeArrowheads="1"/>
            </p:cNvSpPr>
            <p:nvPr/>
          </p:nvSpPr>
          <p:spPr bwMode="auto">
            <a:xfrm>
              <a:off x="567" y="3475"/>
              <a:ext cx="2358" cy="63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8965"/>
                                        </p:tgtEl>
                                        <p:attrNameLst>
                                          <p:attrName>style.visibility</p:attrName>
                                        </p:attrNameLst>
                                      </p:cBhvr>
                                      <p:to>
                                        <p:strVal val="visible"/>
                                      </p:to>
                                    </p:set>
                                    <p:animEffect transition="in" filter="blinds(horizontal)">
                                      <p:cBhvr>
                                        <p:cTn id="7" dur="500"/>
                                        <p:tgtEl>
                                          <p:spTgt spid="1689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8983"/>
                                        </p:tgtEl>
                                        <p:attrNameLst>
                                          <p:attrName>style.visibility</p:attrName>
                                        </p:attrNameLst>
                                      </p:cBhvr>
                                      <p:to>
                                        <p:strVal val="visible"/>
                                      </p:to>
                                    </p:set>
                                    <p:animEffect transition="in" filter="blinds(horizontal)">
                                      <p:cBhvr>
                                        <p:cTn id="12" dur="500"/>
                                        <p:tgtEl>
                                          <p:spTgt spid="168983"/>
                                        </p:tgtEl>
                                      </p:cBhvr>
                                    </p:animEffect>
                                  </p:childTnLst>
                                </p:cTn>
                              </p:par>
                              <p:par>
                                <p:cTn id="13" presetID="3" presetClass="entr" presetSubtype="10" fill="hold" nodeType="withEffect">
                                  <p:stCondLst>
                                    <p:cond delay="0"/>
                                  </p:stCondLst>
                                  <p:childTnLst>
                                    <p:set>
                                      <p:cBhvr>
                                        <p:cTn id="14" dur="1" fill="hold">
                                          <p:stCondLst>
                                            <p:cond delay="0"/>
                                          </p:stCondLst>
                                        </p:cTn>
                                        <p:tgtEl>
                                          <p:spTgt spid="168984"/>
                                        </p:tgtEl>
                                        <p:attrNameLst>
                                          <p:attrName>style.visibility</p:attrName>
                                        </p:attrNameLst>
                                      </p:cBhvr>
                                      <p:to>
                                        <p:strVal val="visible"/>
                                      </p:to>
                                    </p:set>
                                    <p:animEffect transition="in" filter="blinds(horizontal)">
                                      <p:cBhvr>
                                        <p:cTn id="15" dur="500"/>
                                        <p:tgtEl>
                                          <p:spTgt spid="16898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8985"/>
                                        </p:tgtEl>
                                        <p:attrNameLst>
                                          <p:attrName>style.visibility</p:attrName>
                                        </p:attrNameLst>
                                      </p:cBhvr>
                                      <p:to>
                                        <p:strVal val="visible"/>
                                      </p:to>
                                    </p:set>
                                    <p:animEffect transition="in" filter="blinds(horizontal)">
                                      <p:cBhvr>
                                        <p:cTn id="18" dur="500"/>
                                        <p:tgtEl>
                                          <p:spTgt spid="16898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8982"/>
                                        </p:tgtEl>
                                        <p:attrNameLst>
                                          <p:attrName>style.visibility</p:attrName>
                                        </p:attrNameLst>
                                      </p:cBhvr>
                                      <p:to>
                                        <p:strVal val="visible"/>
                                      </p:to>
                                    </p:set>
                                    <p:animEffect transition="in" filter="blinds(horizontal)">
                                      <p:cBhvr>
                                        <p:cTn id="23" dur="500"/>
                                        <p:tgtEl>
                                          <p:spTgt spid="16898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68986"/>
                                        </p:tgtEl>
                                        <p:attrNameLst>
                                          <p:attrName>style.visibility</p:attrName>
                                        </p:attrNameLst>
                                      </p:cBhvr>
                                      <p:to>
                                        <p:strVal val="visible"/>
                                      </p:to>
                                    </p:set>
                                    <p:animEffect transition="in" filter="blinds(horizontal)">
                                      <p:cBhvr>
                                        <p:cTn id="28" dur="500"/>
                                        <p:tgtEl>
                                          <p:spTgt spid="16898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68963"/>
                                        </p:tgtEl>
                                        <p:attrNameLst>
                                          <p:attrName>style.visibility</p:attrName>
                                        </p:attrNameLst>
                                      </p:cBhvr>
                                      <p:to>
                                        <p:strVal val="visible"/>
                                      </p:to>
                                    </p:set>
                                    <p:animEffect transition="in" filter="blinds(horizontal)">
                                      <p:cBhvr>
                                        <p:cTn id="33" dur="500"/>
                                        <p:tgtEl>
                                          <p:spTgt spid="168963"/>
                                        </p:tgtEl>
                                      </p:cBhvr>
                                    </p:animEffect>
                                  </p:childTnLst>
                                </p:cTn>
                              </p:par>
                              <p:par>
                                <p:cTn id="34" presetID="3" presetClass="entr" presetSubtype="10" fill="hold" nodeType="withEffect">
                                  <p:stCondLst>
                                    <p:cond delay="0"/>
                                  </p:stCondLst>
                                  <p:childTnLst>
                                    <p:set>
                                      <p:cBhvr>
                                        <p:cTn id="35" dur="1" fill="hold">
                                          <p:stCondLst>
                                            <p:cond delay="0"/>
                                          </p:stCondLst>
                                        </p:cTn>
                                        <p:tgtEl>
                                          <p:spTgt spid="169010"/>
                                        </p:tgtEl>
                                        <p:attrNameLst>
                                          <p:attrName>style.visibility</p:attrName>
                                        </p:attrNameLst>
                                      </p:cBhvr>
                                      <p:to>
                                        <p:strVal val="visible"/>
                                      </p:to>
                                    </p:set>
                                    <p:animEffect transition="in" filter="blinds(horizontal)">
                                      <p:cBhvr>
                                        <p:cTn id="36" dur="500"/>
                                        <p:tgtEl>
                                          <p:spTgt spid="16901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69012"/>
                                        </p:tgtEl>
                                        <p:attrNameLst>
                                          <p:attrName>style.visibility</p:attrName>
                                        </p:attrNameLst>
                                      </p:cBhvr>
                                      <p:to>
                                        <p:strVal val="visible"/>
                                      </p:to>
                                    </p:set>
                                    <p:animEffect transition="in" filter="blinds(horizontal)">
                                      <p:cBhvr>
                                        <p:cTn id="41" dur="500"/>
                                        <p:tgtEl>
                                          <p:spTgt spid="169012"/>
                                        </p:tgtEl>
                                      </p:cBhvr>
                                    </p:animEffect>
                                  </p:childTnLst>
                                </p:cTn>
                              </p:par>
                              <p:par>
                                <p:cTn id="42" presetID="3" presetClass="entr" presetSubtype="10" fill="hold" nodeType="withEffect">
                                  <p:stCondLst>
                                    <p:cond delay="0"/>
                                  </p:stCondLst>
                                  <p:childTnLst>
                                    <p:set>
                                      <p:cBhvr>
                                        <p:cTn id="43" dur="1" fill="hold">
                                          <p:stCondLst>
                                            <p:cond delay="0"/>
                                          </p:stCondLst>
                                        </p:cTn>
                                        <p:tgtEl>
                                          <p:spTgt spid="169011"/>
                                        </p:tgtEl>
                                        <p:attrNameLst>
                                          <p:attrName>style.visibility</p:attrName>
                                        </p:attrNameLst>
                                      </p:cBhvr>
                                      <p:to>
                                        <p:strVal val="visible"/>
                                      </p:to>
                                    </p:set>
                                    <p:animEffect transition="in" filter="blinds(horizontal)">
                                      <p:cBhvr>
                                        <p:cTn id="44" dur="500"/>
                                        <p:tgtEl>
                                          <p:spTgt spid="16901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169013"/>
                                        </p:tgtEl>
                                        <p:attrNameLst>
                                          <p:attrName>style.visibility</p:attrName>
                                        </p:attrNameLst>
                                      </p:cBhvr>
                                      <p:to>
                                        <p:strVal val="visible"/>
                                      </p:to>
                                    </p:set>
                                    <p:animEffect transition="in" filter="blinds(horizontal)">
                                      <p:cBhvr>
                                        <p:cTn id="49" dur="500"/>
                                        <p:tgtEl>
                                          <p:spTgt spid="16901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69014"/>
                                        </p:tgtEl>
                                        <p:attrNameLst>
                                          <p:attrName>style.visibility</p:attrName>
                                        </p:attrNameLst>
                                      </p:cBhvr>
                                      <p:to>
                                        <p:strVal val="visible"/>
                                      </p:to>
                                    </p:set>
                                    <p:animEffect transition="in" filter="blinds(horizontal)">
                                      <p:cBhvr>
                                        <p:cTn id="54" dur="500"/>
                                        <p:tgtEl>
                                          <p:spTgt spid="1690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69015"/>
                                        </p:tgtEl>
                                        <p:attrNameLst>
                                          <p:attrName>style.visibility</p:attrName>
                                        </p:attrNameLst>
                                      </p:cBhvr>
                                      <p:to>
                                        <p:strVal val="visible"/>
                                      </p:to>
                                    </p:set>
                                    <p:animEffect transition="in" filter="blinds(horizontal)">
                                      <p:cBhvr>
                                        <p:cTn id="59" dur="500"/>
                                        <p:tgtEl>
                                          <p:spTgt spid="16901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nodeType="clickEffect">
                                  <p:stCondLst>
                                    <p:cond delay="0"/>
                                  </p:stCondLst>
                                  <p:childTnLst>
                                    <p:set>
                                      <p:cBhvr>
                                        <p:cTn id="63" dur="1" fill="hold">
                                          <p:stCondLst>
                                            <p:cond delay="0"/>
                                          </p:stCondLst>
                                        </p:cTn>
                                        <p:tgtEl>
                                          <p:spTgt spid="169016"/>
                                        </p:tgtEl>
                                        <p:attrNameLst>
                                          <p:attrName>style.visibility</p:attrName>
                                        </p:attrNameLst>
                                      </p:cBhvr>
                                      <p:to>
                                        <p:strVal val="visible"/>
                                      </p:to>
                                    </p:set>
                                    <p:animEffect transition="in" filter="blinds(horizontal)">
                                      <p:cBhvr>
                                        <p:cTn id="64" dur="500"/>
                                        <p:tgtEl>
                                          <p:spTgt spid="16901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69017"/>
                                        </p:tgtEl>
                                        <p:attrNameLst>
                                          <p:attrName>style.visibility</p:attrName>
                                        </p:attrNameLst>
                                      </p:cBhvr>
                                      <p:to>
                                        <p:strVal val="visible"/>
                                      </p:to>
                                    </p:set>
                                    <p:animEffect transition="in" filter="blinds(horizontal)">
                                      <p:cBhvr>
                                        <p:cTn id="69" dur="500"/>
                                        <p:tgtEl>
                                          <p:spTgt spid="169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animBg="1"/>
      <p:bldP spid="168982" grpId="0" animBg="1"/>
      <p:bldP spid="168985" grpId="0"/>
      <p:bldP spid="169012" grpId="0" animBg="1"/>
      <p:bldP spid="169014" grpId="0" animBg="1"/>
      <p:bldP spid="1690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9392" t="14561" r="11604" b="8659"/>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3"/>
          <p:cNvSpPr txBox="1">
            <a:spLocks noChangeArrowheads="1"/>
          </p:cNvSpPr>
          <p:nvPr/>
        </p:nvSpPr>
        <p:spPr bwMode="auto">
          <a:xfrm>
            <a:off x="468313" y="981075"/>
            <a:ext cx="38560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FontTx/>
              <a:buNone/>
            </a:pPr>
            <a:r>
              <a:rPr kumimoji="1" lang="zh-CN" altLang="en-US" sz="3200" b="1" dirty="0">
                <a:solidFill>
                  <a:srgbClr val="CC0000"/>
                </a:solidFill>
                <a:effectLst>
                  <a:outerShdw blurRad="38100" dist="38100" dir="2700000" algn="tl">
                    <a:srgbClr val="C0C0C0"/>
                  </a:outerShdw>
                </a:effectLst>
                <a:ea typeface="宋体" pitchFamily="2" charset="-122"/>
              </a:rPr>
              <a:t>单缝的夫琅禾费衍射</a:t>
            </a:r>
          </a:p>
        </p:txBody>
      </p:sp>
      <p:sp>
        <p:nvSpPr>
          <p:cNvPr id="50181" name="Rectangle 2"/>
          <p:cNvSpPr>
            <a:spLocks noChangeArrowheads="1"/>
          </p:cNvSpPr>
          <p:nvPr/>
        </p:nvSpPr>
        <p:spPr bwMode="auto">
          <a:xfrm>
            <a:off x="0" y="223644"/>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r>
              <a:rPr lang="en-US" altLang="zh-CN" sz="3200" b="1" dirty="0">
                <a:solidFill>
                  <a:srgbClr val="CC0000"/>
                </a:solidFill>
                <a:effectLst>
                  <a:outerShdw blurRad="38100" dist="38100" dir="2700000" algn="tl">
                    <a:srgbClr val="C0C0C0"/>
                  </a:outerShdw>
                </a:effectLst>
                <a:ea typeface="宋体" pitchFamily="2" charset="-122"/>
              </a:rPr>
              <a:t>§30-1  </a:t>
            </a:r>
            <a:r>
              <a:rPr lang="zh-CN" altLang="en-US" sz="3200" b="1" dirty="0">
                <a:solidFill>
                  <a:srgbClr val="CC0000"/>
                </a:solidFill>
                <a:effectLst>
                  <a:outerShdw blurRad="38100" dist="38100" dir="2700000" algn="tl">
                    <a:srgbClr val="C0C0C0"/>
                  </a:outerShdw>
                </a:effectLst>
                <a:ea typeface="宋体" pitchFamily="2" charset="-122"/>
              </a:rPr>
              <a:t>单缝或圆孔衍射</a:t>
            </a:r>
          </a:p>
        </p:txBody>
      </p:sp>
      <p:pic>
        <p:nvPicPr>
          <p:cNvPr id="3" name="02 夫琅和费单缝衍射.swf"/>
          <p:cNvPicPr>
            <a:picLocks noRot="1" noChangeAspect="1"/>
          </p:cNvPicPr>
          <p:nvPr>
            <a:videoFile r:link="rId1"/>
          </p:nvPr>
        </p:nvPicPr>
        <p:blipFill>
          <a:blip r:embed="rId3" cstate="print"/>
          <a:stretch>
            <a:fillRect/>
          </a:stretch>
        </p:blipFill>
        <p:spPr>
          <a:xfrm>
            <a:off x="1615061" y="1750004"/>
            <a:ext cx="5418578" cy="4063934"/>
          </a:xfrm>
          <a:prstGeom prst="rect">
            <a:avLst/>
          </a:prstGeom>
        </p:spPr>
      </p:pic>
      <p:cxnSp>
        <p:nvCxnSpPr>
          <p:cNvPr id="5" name="直接连接符 4"/>
          <p:cNvCxnSpPr/>
          <p:nvPr/>
        </p:nvCxnSpPr>
        <p:spPr bwMode="auto">
          <a:xfrm>
            <a:off x="468313" y="834188"/>
            <a:ext cx="8072223" cy="0"/>
          </a:xfrm>
          <a:prstGeom prst="line">
            <a:avLst/>
          </a:prstGeom>
          <a:solidFill>
            <a:schemeClr val="accent1"/>
          </a:solidFill>
          <a:ln w="381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图片 11"/>
          <p:cNvPicPr>
            <a:picLocks noChangeAspect="1" noChangeArrowheads="1"/>
          </p:cNvPicPr>
          <p:nvPr/>
        </p:nvPicPr>
        <p:blipFill>
          <a:blip r:embed="rId2" cstate="print"/>
          <a:srcRect l="3648" r="2887"/>
          <a:stretch>
            <a:fillRect/>
          </a:stretch>
        </p:blipFill>
        <p:spPr bwMode="auto">
          <a:xfrm>
            <a:off x="4724400" y="606425"/>
            <a:ext cx="4043363" cy="4044950"/>
          </a:xfrm>
          <a:prstGeom prst="rect">
            <a:avLst/>
          </a:prstGeom>
          <a:noFill/>
          <a:ln w="9525">
            <a:noFill/>
            <a:miter lim="800000"/>
            <a:headEnd/>
            <a:tailEnd/>
          </a:ln>
        </p:spPr>
      </p:pic>
      <p:sp>
        <p:nvSpPr>
          <p:cNvPr id="33795" name="TextBox 3"/>
          <p:cNvSpPr>
            <a:spLocks noChangeArrowheads="1"/>
          </p:cNvSpPr>
          <p:nvPr/>
        </p:nvSpPr>
        <p:spPr bwMode="auto">
          <a:xfrm>
            <a:off x="222250" y="377825"/>
            <a:ext cx="2447925" cy="517525"/>
          </a:xfrm>
          <a:prstGeom prst="rect">
            <a:avLst/>
          </a:prstGeom>
          <a:noFill/>
          <a:ln w="9525">
            <a:noFill/>
            <a:miter lim="800000"/>
            <a:headEnd/>
            <a:tailEnd/>
          </a:ln>
        </p:spPr>
        <p:txBody>
          <a:bodyPr>
            <a:spAutoFit/>
          </a:bodyPr>
          <a:lstStyle/>
          <a:p>
            <a:pPr eaLnBrk="0" hangingPunct="0">
              <a:buClr>
                <a:schemeClr val="tx2"/>
              </a:buClr>
              <a:buFont typeface="Wingdings" pitchFamily="2" charset="2"/>
              <a:buNone/>
            </a:pPr>
            <a:r>
              <a:rPr lang="zh-CN" altLang="en-US" sz="2800" b="1">
                <a:solidFill>
                  <a:srgbClr val="FB0101"/>
                </a:solidFill>
                <a:ea typeface="宋体" charset="-122"/>
                <a:sym typeface="Arial" charset="0"/>
              </a:rPr>
              <a:t>衍射光栅特性</a:t>
            </a:r>
          </a:p>
        </p:txBody>
      </p:sp>
      <p:sp>
        <p:nvSpPr>
          <p:cNvPr id="21509" name="TextBox 4"/>
          <p:cNvSpPr>
            <a:spLocks noChangeArrowheads="1"/>
          </p:cNvSpPr>
          <p:nvPr/>
        </p:nvSpPr>
        <p:spPr bwMode="auto">
          <a:xfrm>
            <a:off x="222250" y="987425"/>
            <a:ext cx="4425950" cy="1797050"/>
          </a:xfrm>
          <a:prstGeom prst="rect">
            <a:avLst/>
          </a:prstGeom>
          <a:noFill/>
          <a:ln w="9525">
            <a:noFill/>
            <a:miter lim="800000"/>
            <a:headEnd/>
            <a:tailEnd/>
          </a:ln>
        </p:spPr>
        <p:txBody>
          <a:bodyPr>
            <a:spAutoFit/>
          </a:bodyPr>
          <a:lstStyle/>
          <a:p>
            <a:pPr algn="just" eaLnBrk="0" hangingPunct="0"/>
            <a:r>
              <a:rPr lang="zh-CN" altLang="en-US" sz="2800" b="1" dirty="0">
                <a:solidFill>
                  <a:srgbClr val="000000"/>
                </a:solidFill>
                <a:ea typeface="宋体" charset="-122"/>
                <a:sym typeface="Arial" charset="0"/>
              </a:rPr>
              <a:t>比较双缝干涉与多缝干涉的不同之处：</a:t>
            </a:r>
          </a:p>
          <a:p>
            <a:pPr algn="just" eaLnBrk="0" hangingPunct="0">
              <a:buFont typeface="Arial" charset="0"/>
              <a:buAutoNum type="arabicPeriod"/>
            </a:pPr>
            <a:r>
              <a:rPr lang="zh-CN" altLang="en-US" sz="2800" b="1" dirty="0">
                <a:solidFill>
                  <a:srgbClr val="000000"/>
                </a:solidFill>
                <a:ea typeface="宋体" charset="-122"/>
                <a:sym typeface="Arial" charset="0"/>
              </a:rPr>
              <a:t>其最明亮的区域宽度</a:t>
            </a:r>
          </a:p>
          <a:p>
            <a:pPr algn="just" eaLnBrk="0" hangingPunct="0">
              <a:buFont typeface="Arial" charset="0"/>
              <a:buAutoNum type="arabicPeriod"/>
            </a:pPr>
            <a:r>
              <a:rPr lang="zh-CN" altLang="en-US" sz="2800" b="1" dirty="0">
                <a:solidFill>
                  <a:srgbClr val="000000"/>
                </a:solidFill>
                <a:ea typeface="宋体" charset="-122"/>
                <a:sym typeface="Arial" charset="0"/>
              </a:rPr>
              <a:t>其最明亮的区域相对亮度</a:t>
            </a:r>
          </a:p>
        </p:txBody>
      </p:sp>
      <p:sp>
        <p:nvSpPr>
          <p:cNvPr id="21510" name="Text Box 6"/>
          <p:cNvSpPr txBox="1">
            <a:spLocks noChangeArrowheads="1"/>
          </p:cNvSpPr>
          <p:nvPr/>
        </p:nvSpPr>
        <p:spPr bwMode="auto">
          <a:xfrm>
            <a:off x="222250" y="3048000"/>
            <a:ext cx="4273550" cy="1798638"/>
          </a:xfrm>
          <a:prstGeom prst="rect">
            <a:avLst/>
          </a:prstGeom>
          <a:noFill/>
          <a:ln w="9525">
            <a:noFill/>
            <a:miter lim="800000"/>
            <a:headEnd/>
            <a:tailEnd/>
          </a:ln>
        </p:spPr>
        <p:txBody>
          <a:bodyPr>
            <a:spAutoFit/>
          </a:bodyPr>
          <a:lstStyle/>
          <a:p>
            <a:r>
              <a:rPr lang="zh-CN" altLang="en-US" sz="2800" b="1" dirty="0">
                <a:solidFill>
                  <a:schemeClr val="accent2"/>
                </a:solidFill>
                <a:ea typeface="宋体" charset="-122"/>
                <a:sym typeface="Arial" charset="0"/>
              </a:rPr>
              <a:t>光栅数量越多，亮纹越窄越清晰，</a:t>
            </a:r>
            <a:r>
              <a:rPr lang="zh-CN" altLang="en-US" sz="2800" b="1" dirty="0">
                <a:ea typeface="宋体" charset="-122"/>
                <a:sym typeface="Arial" charset="0"/>
              </a:rPr>
              <a:t>所以光栅常作为一种精确装置用于测量光波长。</a:t>
            </a:r>
            <a:endParaRPr lang="zh-CN" altLang="en-US" sz="2800" dirty="0">
              <a:ea typeface="宋体" charset="-122"/>
            </a:endParaRPr>
          </a:p>
        </p:txBody>
      </p:sp>
      <p:sp>
        <p:nvSpPr>
          <p:cNvPr id="21511" name="Text Box 7"/>
          <p:cNvSpPr txBox="1">
            <a:spLocks noChangeArrowheads="1"/>
          </p:cNvSpPr>
          <p:nvPr/>
        </p:nvSpPr>
        <p:spPr bwMode="auto">
          <a:xfrm>
            <a:off x="7089775" y="2132013"/>
            <a:ext cx="641350" cy="366712"/>
          </a:xfrm>
          <a:prstGeom prst="rect">
            <a:avLst/>
          </a:prstGeom>
          <a:noFill/>
          <a:ln w="9525">
            <a:noFill/>
            <a:miter lim="800000"/>
            <a:headEnd/>
            <a:tailEnd/>
          </a:ln>
        </p:spPr>
        <p:txBody>
          <a:bodyPr wrap="none">
            <a:spAutoFit/>
          </a:bodyPr>
          <a:lstStyle/>
          <a:p>
            <a:r>
              <a:rPr lang="zh-CN" altLang="en-US" b="1">
                <a:solidFill>
                  <a:srgbClr val="000000"/>
                </a:solidFill>
                <a:ea typeface="宋体" charset="-122"/>
              </a:rPr>
              <a:t>双缝</a:t>
            </a:r>
          </a:p>
        </p:txBody>
      </p:sp>
      <p:sp>
        <p:nvSpPr>
          <p:cNvPr id="21512" name="Text Box 8"/>
          <p:cNvSpPr txBox="1">
            <a:spLocks noChangeArrowheads="1"/>
          </p:cNvSpPr>
          <p:nvPr/>
        </p:nvSpPr>
        <p:spPr bwMode="auto">
          <a:xfrm>
            <a:off x="7165975" y="4268788"/>
            <a:ext cx="641350" cy="366712"/>
          </a:xfrm>
          <a:prstGeom prst="rect">
            <a:avLst/>
          </a:prstGeom>
          <a:noFill/>
          <a:ln w="9525">
            <a:noFill/>
            <a:miter lim="800000"/>
            <a:headEnd/>
            <a:tailEnd/>
          </a:ln>
        </p:spPr>
        <p:txBody>
          <a:bodyPr wrap="none">
            <a:spAutoFit/>
          </a:bodyPr>
          <a:lstStyle/>
          <a:p>
            <a:r>
              <a:rPr lang="zh-CN" altLang="en-US" b="1">
                <a:solidFill>
                  <a:srgbClr val="000000"/>
                </a:solidFill>
                <a:ea typeface="宋体" charset="-122"/>
              </a:rPr>
              <a:t>六缝</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9">
                                            <p:txEl>
                                              <p:pRg st="0" end="0"/>
                                            </p:txEl>
                                          </p:spTgt>
                                        </p:tgtEl>
                                        <p:attrNameLst>
                                          <p:attrName>style.visibility</p:attrName>
                                        </p:attrNameLst>
                                      </p:cBhvr>
                                      <p:to>
                                        <p:strVal val="visible"/>
                                      </p:to>
                                    </p:set>
                                    <p:animEffect transition="in" filter="blinds(horizontal)">
                                      <p:cBhvr>
                                        <p:cTn id="7" dur="500"/>
                                        <p:tgtEl>
                                          <p:spTgt spid="215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blinds(horizontal)">
                                      <p:cBhvr>
                                        <p:cTn id="12" dur="500"/>
                                        <p:tgtEl>
                                          <p:spTgt spid="215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511"/>
                                        </p:tgtEl>
                                        <p:attrNameLst>
                                          <p:attrName>style.visibility</p:attrName>
                                        </p:attrNameLst>
                                      </p:cBhvr>
                                      <p:to>
                                        <p:strVal val="visible"/>
                                      </p:to>
                                    </p:set>
                                    <p:animEffect transition="in" filter="blinds(horizontal)">
                                      <p:cBhvr>
                                        <p:cTn id="17" dur="500"/>
                                        <p:tgtEl>
                                          <p:spTgt spid="215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509">
                                            <p:txEl>
                                              <p:pRg st="1" end="1"/>
                                            </p:txEl>
                                          </p:spTgt>
                                        </p:tgtEl>
                                        <p:attrNameLst>
                                          <p:attrName>style.visibility</p:attrName>
                                        </p:attrNameLst>
                                      </p:cBhvr>
                                      <p:to>
                                        <p:strVal val="visible"/>
                                      </p:to>
                                    </p:set>
                                    <p:animEffect transition="in" filter="blinds(horizontal)">
                                      <p:cBhvr>
                                        <p:cTn id="22" dur="500"/>
                                        <p:tgtEl>
                                          <p:spTgt spid="21509">
                                            <p:txEl>
                                              <p:pRg st="1" end="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509">
                                            <p:txEl>
                                              <p:pRg st="2" end="2"/>
                                            </p:txEl>
                                          </p:spTgt>
                                        </p:tgtEl>
                                        <p:attrNameLst>
                                          <p:attrName>style.visibility</p:attrName>
                                        </p:attrNameLst>
                                      </p:cBhvr>
                                      <p:to>
                                        <p:strVal val="visible"/>
                                      </p:to>
                                    </p:set>
                                    <p:animEffect transition="in" filter="blinds(horizontal)">
                                      <p:cBhvr>
                                        <p:cTn id="25" dur="500"/>
                                        <p:tgtEl>
                                          <p:spTgt spid="21509">
                                            <p:txEl>
                                              <p:pRg st="2" end="2"/>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1512"/>
                                        </p:tgtEl>
                                        <p:attrNameLst>
                                          <p:attrName>style.visibility</p:attrName>
                                        </p:attrNameLst>
                                      </p:cBhvr>
                                      <p:to>
                                        <p:strVal val="visible"/>
                                      </p:to>
                                    </p:set>
                                    <p:animEffect transition="in" filter="blinds(horizontal)">
                                      <p:cBhvr>
                                        <p:cTn id="28" dur="500"/>
                                        <p:tgtEl>
                                          <p:spTgt spid="215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1510"/>
                                        </p:tgtEl>
                                        <p:attrNameLst>
                                          <p:attrName>style.visibility</p:attrName>
                                        </p:attrNameLst>
                                      </p:cBhvr>
                                      <p:to>
                                        <p:strVal val="visible"/>
                                      </p:to>
                                    </p:set>
                                    <p:animEffect transition="in" filter="blinds(horizontal)">
                                      <p:cBhvr>
                                        <p:cTn id="33" dur="5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bldLvl="0" autoUpdateAnimBg="0"/>
      <p:bldP spid="21511" grpId="0" bldLvl="0" autoUpdateAnimBg="0"/>
      <p:bldP spid="21512" grpId="0" bldLvl="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082" name="Object 2"/>
          <p:cNvGraphicFramePr>
            <a:graphicFrameLocks noChangeAspect="1"/>
          </p:cNvGraphicFramePr>
          <p:nvPr/>
        </p:nvGraphicFramePr>
        <p:xfrm>
          <a:off x="1450975" y="1971675"/>
          <a:ext cx="2355850" cy="1109663"/>
        </p:xfrm>
        <a:graphic>
          <a:graphicData uri="http://schemas.openxmlformats.org/presentationml/2006/ole">
            <mc:AlternateContent xmlns:mc="http://schemas.openxmlformats.org/markup-compatibility/2006">
              <mc:Choice xmlns:v="urn:schemas-microsoft-com:vml" Requires="v">
                <p:oleObj spid="_x0000_s332084" name="Equation" r:id="rId3" imgW="774364" imgH="393529" progId="">
                  <p:embed/>
                </p:oleObj>
              </mc:Choice>
              <mc:Fallback>
                <p:oleObj name="Equation" r:id="rId3" imgW="774364" imgH="39352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975" y="1971675"/>
                        <a:ext cx="2355850" cy="1109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3" name="Object 3"/>
          <p:cNvGraphicFramePr>
            <a:graphicFrameLocks noChangeAspect="1"/>
          </p:cNvGraphicFramePr>
          <p:nvPr/>
        </p:nvGraphicFramePr>
        <p:xfrm>
          <a:off x="4876800" y="1989138"/>
          <a:ext cx="3670300" cy="1069975"/>
        </p:xfrm>
        <a:graphic>
          <a:graphicData uri="http://schemas.openxmlformats.org/presentationml/2006/ole">
            <mc:AlternateContent xmlns:mc="http://schemas.openxmlformats.org/markup-compatibility/2006">
              <mc:Choice xmlns:v="urn:schemas-microsoft-com:vml" Requires="v">
                <p:oleObj spid="_x0000_s332085" name="Equation" r:id="rId5" imgW="1600200" imgH="393700" progId="">
                  <p:embed/>
                </p:oleObj>
              </mc:Choice>
              <mc:Fallback>
                <p:oleObj name="Equation" r:id="rId5" imgW="1600200" imgH="3937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989138"/>
                        <a:ext cx="3670300" cy="106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084" name="Text Box 4"/>
          <p:cNvSpPr txBox="1">
            <a:spLocks noChangeArrowheads="1"/>
          </p:cNvSpPr>
          <p:nvPr/>
        </p:nvSpPr>
        <p:spPr bwMode="auto">
          <a:xfrm>
            <a:off x="304800" y="1628775"/>
            <a:ext cx="3886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Blip>
                <a:blip r:embed="rId7"/>
              </a:buBlip>
            </a:pPr>
            <a:r>
              <a:rPr lang="zh-CN" altLang="en-US" sz="2800" b="1">
                <a:ea typeface="宋体" pitchFamily="2" charset="-122"/>
              </a:rPr>
              <a:t>   条纹最高级数</a:t>
            </a:r>
          </a:p>
        </p:txBody>
      </p:sp>
      <p:grpSp>
        <p:nvGrpSpPr>
          <p:cNvPr id="2" name="Group 5"/>
          <p:cNvGrpSpPr>
            <a:grpSpLocks/>
          </p:cNvGrpSpPr>
          <p:nvPr/>
        </p:nvGrpSpPr>
        <p:grpSpPr bwMode="auto">
          <a:xfrm>
            <a:off x="374650" y="757238"/>
            <a:ext cx="7726363" cy="685800"/>
            <a:chOff x="240" y="480"/>
            <a:chExt cx="4867" cy="432"/>
          </a:xfrm>
        </p:grpSpPr>
        <p:grpSp>
          <p:nvGrpSpPr>
            <p:cNvPr id="3" name="Group 6"/>
            <p:cNvGrpSpPr>
              <a:grpSpLocks/>
            </p:cNvGrpSpPr>
            <p:nvPr/>
          </p:nvGrpSpPr>
          <p:grpSpPr bwMode="auto">
            <a:xfrm>
              <a:off x="240" y="480"/>
              <a:ext cx="1104" cy="432"/>
              <a:chOff x="384" y="576"/>
              <a:chExt cx="1104" cy="432"/>
            </a:xfrm>
          </p:grpSpPr>
          <p:sp>
            <p:nvSpPr>
              <p:cNvPr id="174087" name="AutoShape 7"/>
              <p:cNvSpPr>
                <a:spLocks noChangeArrowheads="1"/>
              </p:cNvSpPr>
              <p:nvPr/>
            </p:nvSpPr>
            <p:spPr bwMode="auto">
              <a:xfrm>
                <a:off x="384" y="576"/>
                <a:ext cx="816" cy="432"/>
              </a:xfrm>
              <a:prstGeom prst="horizontalScroll">
                <a:avLst>
                  <a:gd name="adj" fmla="val 12500"/>
                </a:avLst>
              </a:prstGeom>
              <a:solidFill>
                <a:schemeClr val="accent1"/>
              </a:solidFill>
              <a:ln w="9525">
                <a:solidFill>
                  <a:schemeClr val="tx1"/>
                </a:solidFill>
                <a:round/>
                <a:headEnd/>
                <a:tailEnd type="none" w="sm" len="lg"/>
              </a:ln>
              <a:effectLst>
                <a:outerShdw dist="107763" dir="13500000" algn="ctr" rotWithShape="0">
                  <a:schemeClr val="tx2"/>
                </a:outerShdw>
              </a:effectLst>
            </p:spPr>
            <p:txBody>
              <a:bodyPr wrap="none" anchor="ctr"/>
              <a:lstStyle/>
              <a:p>
                <a:endParaRPr lang="zh-CN" altLang="en-US"/>
              </a:p>
            </p:txBody>
          </p:sp>
          <p:sp>
            <p:nvSpPr>
              <p:cNvPr id="174088" name="Text Box 8"/>
              <p:cNvSpPr txBox="1">
                <a:spLocks noChangeArrowheads="1"/>
              </p:cNvSpPr>
              <p:nvPr/>
            </p:nvSpPr>
            <p:spPr bwMode="auto">
              <a:xfrm>
                <a:off x="432" y="612"/>
                <a:ext cx="10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CC0000"/>
                    </a:solidFill>
                    <a:latin typeface="宋体" pitchFamily="2" charset="-122"/>
                    <a:ea typeface="宋体" pitchFamily="2" charset="-122"/>
                  </a:rPr>
                  <a:t>讨 论</a:t>
                </a:r>
              </a:p>
            </p:txBody>
          </p:sp>
        </p:grpSp>
        <p:graphicFrame>
          <p:nvGraphicFramePr>
            <p:cNvPr id="174089" name="Object 9"/>
            <p:cNvGraphicFramePr>
              <a:graphicFrameLocks noChangeAspect="1"/>
            </p:cNvGraphicFramePr>
            <p:nvPr/>
          </p:nvGraphicFramePr>
          <p:xfrm>
            <a:off x="1617" y="562"/>
            <a:ext cx="3490" cy="350"/>
          </p:xfrm>
          <a:graphic>
            <a:graphicData uri="http://schemas.openxmlformats.org/presentationml/2006/ole">
              <mc:AlternateContent xmlns:mc="http://schemas.openxmlformats.org/markup-compatibility/2006">
                <mc:Choice xmlns:v="urn:schemas-microsoft-com:vml" Requires="v">
                  <p:oleObj spid="_x0000_s332086" name="Equation" r:id="rId8" imgW="1866090" imgH="203112" progId="">
                    <p:embed/>
                  </p:oleObj>
                </mc:Choice>
                <mc:Fallback>
                  <p:oleObj name="Equation" r:id="rId8" imgW="1866090" imgH="203112"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7" y="562"/>
                          <a:ext cx="3490" cy="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4090" name="Text Box 10"/>
          <p:cNvSpPr txBox="1">
            <a:spLocks noChangeArrowheads="1"/>
          </p:cNvSpPr>
          <p:nvPr/>
        </p:nvSpPr>
        <p:spPr bwMode="auto">
          <a:xfrm>
            <a:off x="304800" y="3141663"/>
            <a:ext cx="6934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Blip>
                <a:blip r:embed="rId7"/>
              </a:buBlip>
            </a:pPr>
            <a:r>
              <a:rPr lang="zh-CN" altLang="en-US" sz="2800" b="1" dirty="0">
                <a:ea typeface="宋体" pitchFamily="2" charset="-122"/>
              </a:rPr>
              <a:t>   光栅中狭缝条数越多，明纹越亮</a:t>
            </a:r>
            <a:r>
              <a:rPr lang="en-US" altLang="zh-CN" sz="2800" b="1" dirty="0">
                <a:ea typeface="宋体" pitchFamily="2" charset="-122"/>
              </a:rPr>
              <a:t>.</a:t>
            </a:r>
          </a:p>
        </p:txBody>
      </p:sp>
      <p:grpSp>
        <p:nvGrpSpPr>
          <p:cNvPr id="4" name="Group 11"/>
          <p:cNvGrpSpPr>
            <a:grpSpLocks/>
          </p:cNvGrpSpPr>
          <p:nvPr/>
        </p:nvGrpSpPr>
        <p:grpSpPr bwMode="auto">
          <a:xfrm>
            <a:off x="304800" y="3827463"/>
            <a:ext cx="3505200" cy="609600"/>
            <a:chOff x="288" y="912"/>
            <a:chExt cx="2208" cy="384"/>
          </a:xfrm>
        </p:grpSpPr>
        <p:sp>
          <p:nvSpPr>
            <p:cNvPr id="174092" name="Text Box 12"/>
            <p:cNvSpPr txBox="1">
              <a:spLocks noChangeArrowheads="1"/>
            </p:cNvSpPr>
            <p:nvPr/>
          </p:nvSpPr>
          <p:spPr bwMode="auto">
            <a:xfrm>
              <a:off x="288" y="912"/>
              <a:ext cx="18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zh-CN" sz="2800" b="1">
                  <a:solidFill>
                    <a:srgbClr val="CC0000"/>
                  </a:solidFill>
                  <a:latin typeface="Times New Roman" pitchFamily="18" charset="0"/>
                  <a:ea typeface="宋体" pitchFamily="2" charset="-122"/>
                </a:rPr>
                <a:t>亮纹的光强</a:t>
              </a:r>
              <a:endParaRPr lang="zh-CN" altLang="en-US" sz="2800" b="1">
                <a:solidFill>
                  <a:srgbClr val="CC0000"/>
                </a:solidFill>
                <a:latin typeface="Times New Roman" pitchFamily="18" charset="0"/>
                <a:ea typeface="宋体" pitchFamily="2" charset="-122"/>
              </a:endParaRPr>
            </a:p>
          </p:txBody>
        </p:sp>
        <p:graphicFrame>
          <p:nvGraphicFramePr>
            <p:cNvPr id="174093" name="Object 13"/>
            <p:cNvGraphicFramePr>
              <a:graphicFrameLocks noChangeAspect="1"/>
            </p:cNvGraphicFramePr>
            <p:nvPr/>
          </p:nvGraphicFramePr>
          <p:xfrm>
            <a:off x="1536" y="912"/>
            <a:ext cx="960" cy="384"/>
          </p:xfrm>
          <a:graphic>
            <a:graphicData uri="http://schemas.openxmlformats.org/presentationml/2006/ole">
              <mc:AlternateContent xmlns:mc="http://schemas.openxmlformats.org/markup-compatibility/2006">
                <mc:Choice xmlns:v="urn:schemas-microsoft-com:vml" Requires="v">
                  <p:oleObj spid="_x0000_s332087" name="公式" r:id="rId10" imgW="888614" imgH="342751" progId="Equation.3">
                    <p:embed/>
                  </p:oleObj>
                </mc:Choice>
                <mc:Fallback>
                  <p:oleObj name="公式" r:id="rId10" imgW="888614" imgH="342751"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6" y="912"/>
                          <a:ext cx="960"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4"/>
          <p:cNvGrpSpPr>
            <a:grpSpLocks/>
          </p:cNvGrpSpPr>
          <p:nvPr/>
        </p:nvGrpSpPr>
        <p:grpSpPr bwMode="auto">
          <a:xfrm>
            <a:off x="3810000" y="3751263"/>
            <a:ext cx="5334000" cy="669925"/>
            <a:chOff x="2400" y="864"/>
            <a:chExt cx="3360" cy="432"/>
          </a:xfrm>
        </p:grpSpPr>
        <p:sp>
          <p:nvSpPr>
            <p:cNvPr id="174095" name="Text Box 15"/>
            <p:cNvSpPr txBox="1">
              <a:spLocks noChangeArrowheads="1"/>
            </p:cNvSpPr>
            <p:nvPr/>
          </p:nvSpPr>
          <p:spPr bwMode="auto">
            <a:xfrm>
              <a:off x="4223" y="912"/>
              <a:ext cx="1537" cy="3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latin typeface="Times New Roman" pitchFamily="18" charset="0"/>
                  <a:ea typeface="宋体" pitchFamily="2" charset="-122"/>
                </a:rPr>
                <a:t>：单缝光强）</a:t>
              </a:r>
            </a:p>
          </p:txBody>
        </p:sp>
        <p:sp>
          <p:nvSpPr>
            <p:cNvPr id="174096" name="Text Box 16"/>
            <p:cNvSpPr txBox="1">
              <a:spLocks noChangeArrowheads="1"/>
            </p:cNvSpPr>
            <p:nvPr/>
          </p:nvSpPr>
          <p:spPr bwMode="auto">
            <a:xfrm>
              <a:off x="2400" y="912"/>
              <a:ext cx="2064" cy="3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latin typeface="Times New Roman" pitchFamily="18" charset="0"/>
                  <a:ea typeface="宋体" pitchFamily="2" charset="-122"/>
                </a:rPr>
                <a:t>（　：狭缝数，</a:t>
              </a:r>
            </a:p>
          </p:txBody>
        </p:sp>
        <p:graphicFrame>
          <p:nvGraphicFramePr>
            <p:cNvPr id="174097" name="Object 17"/>
            <p:cNvGraphicFramePr>
              <a:graphicFrameLocks noChangeAspect="1"/>
            </p:cNvGraphicFramePr>
            <p:nvPr/>
          </p:nvGraphicFramePr>
          <p:xfrm>
            <a:off x="2640" y="944"/>
            <a:ext cx="304" cy="304"/>
          </p:xfrm>
          <a:graphic>
            <a:graphicData uri="http://schemas.openxmlformats.org/presentationml/2006/ole">
              <mc:AlternateContent xmlns:mc="http://schemas.openxmlformats.org/markup-compatibility/2006">
                <mc:Choice xmlns:v="urn:schemas-microsoft-com:vml" Requires="v">
                  <p:oleObj spid="_x0000_s332088" name="Equation" r:id="rId12" imgW="177492" imgH="177492" progId="Equation.3">
                    <p:embed/>
                  </p:oleObj>
                </mc:Choice>
                <mc:Fallback>
                  <p:oleObj name="Equation" r:id="rId12" imgW="177492" imgH="177492"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40" y="944"/>
                          <a:ext cx="304"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98" name="Object 18"/>
            <p:cNvGraphicFramePr>
              <a:graphicFrameLocks noChangeAspect="1"/>
            </p:cNvGraphicFramePr>
            <p:nvPr/>
          </p:nvGraphicFramePr>
          <p:xfrm>
            <a:off x="3960" y="864"/>
            <a:ext cx="312" cy="432"/>
          </p:xfrm>
          <a:graphic>
            <a:graphicData uri="http://schemas.openxmlformats.org/presentationml/2006/ole">
              <mc:AlternateContent xmlns:mc="http://schemas.openxmlformats.org/markup-compatibility/2006">
                <mc:Choice xmlns:v="urn:schemas-microsoft-com:vml" Requires="v">
                  <p:oleObj spid="_x0000_s332089" name="Equation" r:id="rId14" imgW="165028" imgH="228501" progId="Equation.3">
                    <p:embed/>
                  </p:oleObj>
                </mc:Choice>
                <mc:Fallback>
                  <p:oleObj name="Equation" r:id="rId14" imgW="165028" imgH="228501" progId="Equation.3">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60" y="864"/>
                          <a:ext cx="312"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084"/>
                                        </p:tgtEl>
                                        <p:attrNameLst>
                                          <p:attrName>style.visibility</p:attrName>
                                        </p:attrNameLst>
                                      </p:cBhvr>
                                      <p:to>
                                        <p:strVal val="visible"/>
                                      </p:to>
                                    </p:set>
                                    <p:animEffect transition="in" filter="blinds(horizontal)">
                                      <p:cBhvr>
                                        <p:cTn id="7" dur="500"/>
                                        <p:tgtEl>
                                          <p:spTgt spid="1740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4082"/>
                                        </p:tgtEl>
                                        <p:attrNameLst>
                                          <p:attrName>style.visibility</p:attrName>
                                        </p:attrNameLst>
                                      </p:cBhvr>
                                      <p:to>
                                        <p:strVal val="visible"/>
                                      </p:to>
                                    </p:set>
                                    <p:animEffect transition="in" filter="blinds(horizontal)">
                                      <p:cBhvr>
                                        <p:cTn id="12" dur="500"/>
                                        <p:tgtEl>
                                          <p:spTgt spid="1740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74083"/>
                                        </p:tgtEl>
                                        <p:attrNameLst>
                                          <p:attrName>style.visibility</p:attrName>
                                        </p:attrNameLst>
                                      </p:cBhvr>
                                      <p:to>
                                        <p:strVal val="visible"/>
                                      </p:to>
                                    </p:set>
                                    <p:animEffect transition="in" filter="blinds(vertical)">
                                      <p:cBhvr>
                                        <p:cTn id="17" dur="500"/>
                                        <p:tgtEl>
                                          <p:spTgt spid="1740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4090"/>
                                        </p:tgtEl>
                                        <p:attrNameLst>
                                          <p:attrName>style.visibility</p:attrName>
                                        </p:attrNameLst>
                                      </p:cBhvr>
                                      <p:to>
                                        <p:strVal val="visible"/>
                                      </p:to>
                                    </p:set>
                                    <p:animEffect transition="in" filter="blinds(horizontal)">
                                      <p:cBhvr>
                                        <p:cTn id="22" dur="500"/>
                                        <p:tgtEl>
                                          <p:spTgt spid="1740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par>
                          <p:cTn id="28" fill="hold" nodeType="afterGroup">
                            <p:stCondLst>
                              <p:cond delay="500"/>
                            </p:stCondLst>
                            <p:childTnLst>
                              <p:par>
                                <p:cTn id="29" presetID="3" presetClass="entr" presetSubtype="1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4" grpId="0" autoUpdateAnimBg="0"/>
      <p:bldP spid="174090"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5106" name="Object 2"/>
          <p:cNvGraphicFramePr>
            <a:graphicFrameLocks noChangeAspect="1"/>
          </p:cNvGraphicFramePr>
          <p:nvPr/>
        </p:nvGraphicFramePr>
        <p:xfrm>
          <a:off x="1744663" y="1676400"/>
          <a:ext cx="5370512" cy="1138238"/>
        </p:xfrm>
        <a:graphic>
          <a:graphicData uri="http://schemas.openxmlformats.org/presentationml/2006/ole">
            <mc:AlternateContent xmlns:mc="http://schemas.openxmlformats.org/markup-compatibility/2006">
              <mc:Choice xmlns:v="urn:schemas-microsoft-com:vml" Requires="v">
                <p:oleObj spid="_x0000_s333210" name="Equation" r:id="rId3" imgW="1854200" imgH="393700" progId="">
                  <p:embed/>
                </p:oleObj>
              </mc:Choice>
              <mc:Fallback>
                <p:oleObj name="Equation" r:id="rId3" imgW="1854200" imgH="3937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4663" y="1676400"/>
                        <a:ext cx="5370512" cy="1138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7"/>
          <p:cNvGrpSpPr>
            <a:grpSpLocks/>
          </p:cNvGrpSpPr>
          <p:nvPr/>
        </p:nvGrpSpPr>
        <p:grpSpPr bwMode="auto">
          <a:xfrm>
            <a:off x="1290638" y="3657600"/>
            <a:ext cx="6858000" cy="557213"/>
            <a:chOff x="813" y="2304"/>
            <a:chExt cx="4320" cy="351"/>
          </a:xfrm>
        </p:grpSpPr>
        <p:graphicFrame>
          <p:nvGraphicFramePr>
            <p:cNvPr id="175108" name="Object 4"/>
            <p:cNvGraphicFramePr>
              <a:graphicFrameLocks noChangeAspect="1"/>
            </p:cNvGraphicFramePr>
            <p:nvPr/>
          </p:nvGraphicFramePr>
          <p:xfrm>
            <a:off x="813" y="2364"/>
            <a:ext cx="229" cy="288"/>
          </p:xfrm>
          <a:graphic>
            <a:graphicData uri="http://schemas.openxmlformats.org/presentationml/2006/ole">
              <mc:AlternateContent xmlns:mc="http://schemas.openxmlformats.org/markup-compatibility/2006">
                <mc:Choice xmlns:v="urn:schemas-microsoft-com:vml" Requires="v">
                  <p:oleObj spid="_x0000_s333211" name="公式" r:id="rId5" imgW="190417" imgH="241195" progId="Equation.3">
                    <p:embed/>
                  </p:oleObj>
                </mc:Choice>
                <mc:Fallback>
                  <p:oleObj name="公式" r:id="rId5" imgW="190417" imgH="241195"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 y="2364"/>
                          <a:ext cx="22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5109" name="Text Box 5"/>
            <p:cNvSpPr txBox="1">
              <a:spLocks noChangeArrowheads="1"/>
            </p:cNvSpPr>
            <p:nvPr/>
          </p:nvSpPr>
          <p:spPr bwMode="auto">
            <a:xfrm>
              <a:off x="1005" y="2325"/>
              <a:ext cx="41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dirty="0">
                  <a:latin typeface="宋体" pitchFamily="2" charset="-122"/>
                  <a:ea typeface="宋体" pitchFamily="2" charset="-122"/>
                </a:rPr>
                <a:t>一定，  减少，       增大</a:t>
              </a:r>
            </a:p>
          </p:txBody>
        </p:sp>
        <p:graphicFrame>
          <p:nvGraphicFramePr>
            <p:cNvPr id="175110" name="Object 6"/>
            <p:cNvGraphicFramePr>
              <a:graphicFrameLocks noChangeAspect="1"/>
            </p:cNvGraphicFramePr>
            <p:nvPr/>
          </p:nvGraphicFramePr>
          <p:xfrm>
            <a:off x="1678" y="2304"/>
            <a:ext cx="275" cy="351"/>
          </p:xfrm>
          <a:graphic>
            <a:graphicData uri="http://schemas.openxmlformats.org/presentationml/2006/ole">
              <mc:AlternateContent xmlns:mc="http://schemas.openxmlformats.org/markup-compatibility/2006">
                <mc:Choice xmlns:v="urn:schemas-microsoft-com:vml" Requires="v">
                  <p:oleObj spid="_x0000_s333212" name="Equation" r:id="rId7" imgW="139579" imgH="177646" progId="">
                    <p:embed/>
                  </p:oleObj>
                </mc:Choice>
                <mc:Fallback>
                  <p:oleObj name="Equation" r:id="rId7" imgW="139579" imgH="177646"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8" y="2304"/>
                          <a:ext cx="275" cy="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11" name="Object 7"/>
            <p:cNvGraphicFramePr>
              <a:graphicFrameLocks noChangeAspect="1"/>
            </p:cNvGraphicFramePr>
            <p:nvPr/>
          </p:nvGraphicFramePr>
          <p:xfrm>
            <a:off x="2543" y="2304"/>
            <a:ext cx="865" cy="342"/>
          </p:xfrm>
          <a:graphic>
            <a:graphicData uri="http://schemas.openxmlformats.org/presentationml/2006/ole">
              <mc:AlternateContent xmlns:mc="http://schemas.openxmlformats.org/markup-compatibility/2006">
                <mc:Choice xmlns:v="urn:schemas-microsoft-com:vml" Requires="v">
                  <p:oleObj spid="_x0000_s333213" name="Equation" r:id="rId9" imgW="482391" imgH="190417" progId="">
                    <p:embed/>
                  </p:oleObj>
                </mc:Choice>
                <mc:Fallback>
                  <p:oleObj name="Equation" r:id="rId9" imgW="482391" imgH="190417"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3" y="2304"/>
                          <a:ext cx="865" cy="3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5117" name="Text Box 13"/>
          <p:cNvSpPr txBox="1">
            <a:spLocks noChangeArrowheads="1"/>
          </p:cNvSpPr>
          <p:nvPr/>
        </p:nvSpPr>
        <p:spPr bwMode="auto">
          <a:xfrm>
            <a:off x="845044" y="2895600"/>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ea typeface="宋体" pitchFamily="2" charset="-122"/>
              </a:rPr>
              <a:t>光栅常数越小，明纹越窄，明纹间相隔越远</a:t>
            </a:r>
          </a:p>
        </p:txBody>
      </p:sp>
      <p:graphicFrame>
        <p:nvGraphicFramePr>
          <p:cNvPr id="175118" name="Object 14"/>
          <p:cNvGraphicFramePr>
            <a:graphicFrameLocks noChangeAspect="1"/>
          </p:cNvGraphicFramePr>
          <p:nvPr/>
        </p:nvGraphicFramePr>
        <p:xfrm>
          <a:off x="1546225" y="950913"/>
          <a:ext cx="6127750" cy="595312"/>
        </p:xfrm>
        <a:graphic>
          <a:graphicData uri="http://schemas.openxmlformats.org/presentationml/2006/ole">
            <mc:AlternateContent xmlns:mc="http://schemas.openxmlformats.org/markup-compatibility/2006">
              <mc:Choice xmlns:v="urn:schemas-microsoft-com:vml" Requires="v">
                <p:oleObj spid="_x0000_s333214" name="Equation" r:id="rId11" imgW="1866090" imgH="203112" progId="">
                  <p:embed/>
                </p:oleObj>
              </mc:Choice>
              <mc:Fallback>
                <p:oleObj name="Equation" r:id="rId11" imgW="1866090" imgH="203112" progId="">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6225" y="950913"/>
                        <a:ext cx="6127750"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5119" name="Text Box 15"/>
          <p:cNvSpPr txBox="1">
            <a:spLocks noChangeArrowheads="1"/>
          </p:cNvSpPr>
          <p:nvPr/>
        </p:nvSpPr>
        <p:spPr bwMode="auto">
          <a:xfrm>
            <a:off x="920772" y="4586288"/>
            <a:ext cx="777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ea typeface="宋体" pitchFamily="2" charset="-122"/>
              </a:rPr>
              <a:t>入射光波长越大，明纹间相隔越远</a:t>
            </a:r>
          </a:p>
        </p:txBody>
      </p:sp>
      <p:grpSp>
        <p:nvGrpSpPr>
          <p:cNvPr id="3" name="Group 18"/>
          <p:cNvGrpSpPr>
            <a:grpSpLocks/>
          </p:cNvGrpSpPr>
          <p:nvPr/>
        </p:nvGrpSpPr>
        <p:grpSpPr bwMode="auto">
          <a:xfrm>
            <a:off x="1290638" y="5260975"/>
            <a:ext cx="6400800" cy="577850"/>
            <a:chOff x="813" y="3314"/>
            <a:chExt cx="4032" cy="364"/>
          </a:xfrm>
        </p:grpSpPr>
        <p:graphicFrame>
          <p:nvGraphicFramePr>
            <p:cNvPr id="175113" name="Object 9"/>
            <p:cNvGraphicFramePr>
              <a:graphicFrameLocks noChangeAspect="1"/>
            </p:cNvGraphicFramePr>
            <p:nvPr/>
          </p:nvGraphicFramePr>
          <p:xfrm>
            <a:off x="813" y="3314"/>
            <a:ext cx="267" cy="341"/>
          </p:xfrm>
          <a:graphic>
            <a:graphicData uri="http://schemas.openxmlformats.org/presentationml/2006/ole">
              <mc:AlternateContent xmlns:mc="http://schemas.openxmlformats.org/markup-compatibility/2006">
                <mc:Choice xmlns:v="urn:schemas-microsoft-com:vml" Requires="v">
                  <p:oleObj spid="_x0000_s333215" name="Equation" r:id="rId13" imgW="139579" imgH="177646" progId="">
                    <p:embed/>
                  </p:oleObj>
                </mc:Choice>
                <mc:Fallback>
                  <p:oleObj name="Equation" r:id="rId13" imgW="139579" imgH="177646" progId="">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3" y="3314"/>
                          <a:ext cx="267"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5114" name="Rectangle 10"/>
            <p:cNvSpPr>
              <a:spLocks noChangeArrowheads="1"/>
            </p:cNvSpPr>
            <p:nvPr/>
          </p:nvSpPr>
          <p:spPr bwMode="auto">
            <a:xfrm>
              <a:off x="1053" y="3351"/>
              <a:ext cx="37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zh-CN" altLang="en-US" sz="2800" b="1" dirty="0">
                  <a:latin typeface="宋体" pitchFamily="2" charset="-122"/>
                  <a:ea typeface="宋体" pitchFamily="2" charset="-122"/>
                </a:rPr>
                <a:t>一定，  增大，       增大</a:t>
              </a:r>
            </a:p>
          </p:txBody>
        </p:sp>
        <p:graphicFrame>
          <p:nvGraphicFramePr>
            <p:cNvPr id="175115" name="Object 11"/>
            <p:cNvGraphicFramePr>
              <a:graphicFrameLocks noChangeAspect="1"/>
            </p:cNvGraphicFramePr>
            <p:nvPr/>
          </p:nvGraphicFramePr>
          <p:xfrm>
            <a:off x="1726" y="3362"/>
            <a:ext cx="229" cy="288"/>
          </p:xfrm>
          <a:graphic>
            <a:graphicData uri="http://schemas.openxmlformats.org/presentationml/2006/ole">
              <mc:AlternateContent xmlns:mc="http://schemas.openxmlformats.org/markup-compatibility/2006">
                <mc:Choice xmlns:v="urn:schemas-microsoft-com:vml" Requires="v">
                  <p:oleObj spid="_x0000_s333216" name="公式" r:id="rId15" imgW="190417" imgH="241195" progId="Equation.3">
                    <p:embed/>
                  </p:oleObj>
                </mc:Choice>
                <mc:Fallback>
                  <p:oleObj name="公式" r:id="rId15" imgW="190417" imgH="241195" progId="Equation.3">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6" y="3362"/>
                          <a:ext cx="22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20" name="Object 16"/>
            <p:cNvGraphicFramePr>
              <a:graphicFrameLocks noChangeAspect="1"/>
            </p:cNvGraphicFramePr>
            <p:nvPr/>
          </p:nvGraphicFramePr>
          <p:xfrm>
            <a:off x="2592" y="3314"/>
            <a:ext cx="865" cy="342"/>
          </p:xfrm>
          <a:graphic>
            <a:graphicData uri="http://schemas.openxmlformats.org/presentationml/2006/ole">
              <mc:AlternateContent xmlns:mc="http://schemas.openxmlformats.org/markup-compatibility/2006">
                <mc:Choice xmlns:v="urn:schemas-microsoft-com:vml" Requires="v">
                  <p:oleObj spid="_x0000_s333217" name="Equation" r:id="rId16" imgW="482391" imgH="190417" progId="">
                    <p:embed/>
                  </p:oleObj>
                </mc:Choice>
                <mc:Fallback>
                  <p:oleObj name="Equation" r:id="rId16" imgW="482391" imgH="190417"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2" y="3314"/>
                          <a:ext cx="865" cy="3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Text Box 13"/>
          <p:cNvSpPr txBox="1">
            <a:spLocks noChangeArrowheads="1"/>
          </p:cNvSpPr>
          <p:nvPr/>
        </p:nvSpPr>
        <p:spPr bwMode="auto">
          <a:xfrm>
            <a:off x="527146" y="299962"/>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Blip>
                <a:blip r:embed="rId17"/>
              </a:buBlip>
            </a:pPr>
            <a:r>
              <a:rPr lang="zh-CN" altLang="en-US" sz="2800" b="1" dirty="0">
                <a:ea typeface="宋体" pitchFamily="2" charset="-122"/>
              </a:rPr>
              <a:t>  明纹间隔</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5117"/>
                                        </p:tgtEl>
                                        <p:attrNameLst>
                                          <p:attrName>style.visibility</p:attrName>
                                        </p:attrNameLst>
                                      </p:cBhvr>
                                      <p:to>
                                        <p:strVal val="visible"/>
                                      </p:to>
                                    </p:set>
                                    <p:animEffect transition="in" filter="blinds(horizontal)">
                                      <p:cBhvr>
                                        <p:cTn id="7" dur="500"/>
                                        <p:tgtEl>
                                          <p:spTgt spid="1751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5119"/>
                                        </p:tgtEl>
                                        <p:attrNameLst>
                                          <p:attrName>style.visibility</p:attrName>
                                        </p:attrNameLst>
                                      </p:cBhvr>
                                      <p:to>
                                        <p:strVal val="visible"/>
                                      </p:to>
                                    </p:set>
                                    <p:animEffect transition="in" filter="blinds(horizontal)">
                                      <p:cBhvr>
                                        <p:cTn id="17" dur="500"/>
                                        <p:tgtEl>
                                          <p:spTgt spid="1751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7" grpId="0" autoUpdateAnimBg="0"/>
      <p:bldP spid="175119"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bwMode="auto">
          <a:xfrm>
            <a:off x="0" y="0"/>
            <a:ext cx="9144000" cy="6858000"/>
          </a:xfrm>
          <a:prstGeom prst="rect">
            <a:avLst/>
          </a:prstGeom>
          <a:solidFill>
            <a:schemeClr val="accent5">
              <a:lumMod val="75000"/>
              <a:alpha val="9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5017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50179" name="Rectangle 3"/>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50180" name="Rectangle 1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409617" name="Rectangle 17"/>
          <p:cNvSpPr>
            <a:spLocks noChangeArrowheads="1"/>
          </p:cNvSpPr>
          <p:nvPr/>
        </p:nvSpPr>
        <p:spPr bwMode="auto">
          <a:xfrm>
            <a:off x="388938" y="428625"/>
            <a:ext cx="8304234" cy="1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Clr>
                <a:srgbClr val="FFFF00"/>
              </a:buClr>
              <a:buSzPct val="70000"/>
              <a:buNone/>
            </a:pPr>
            <a:r>
              <a:rPr kumimoji="1" lang="en-US" altLang="zh-CN" sz="2400" b="1" dirty="0">
                <a:solidFill>
                  <a:srgbClr val="FFFF00"/>
                </a:solidFill>
                <a:latin typeface="Times New Roman" pitchFamily="18" charset="0"/>
              </a:rPr>
              <a:t>  </a:t>
            </a:r>
            <a:r>
              <a:rPr kumimoji="1" lang="zh-CN" altLang="en-US" sz="2400" b="1" dirty="0">
                <a:solidFill>
                  <a:srgbClr val="FFFF00"/>
                </a:solidFill>
                <a:latin typeface="Times New Roman" pitchFamily="18" charset="0"/>
              </a:rPr>
              <a:t>谱线的缺级</a:t>
            </a:r>
            <a:r>
              <a:rPr kumimoji="1" lang="zh-CN" altLang="en-US" sz="2400" b="1" dirty="0">
                <a:solidFill>
                  <a:srgbClr val="0000FF"/>
                </a:solidFill>
                <a:latin typeface="Bookman Old Style" pitchFamily="18" charset="0"/>
              </a:rPr>
              <a:t>由于单缝衍射的影响，在应该出现干涉极大的地方，不再出现亮纹</a:t>
            </a:r>
            <a:r>
              <a:rPr kumimoji="1" lang="zh-CN" altLang="en-US" sz="2400" b="1" dirty="0">
                <a:latin typeface="Bookman Old Style" pitchFamily="18" charset="0"/>
              </a:rPr>
              <a:t>，称为</a:t>
            </a:r>
            <a:r>
              <a:rPr kumimoji="1" lang="zh-CN" altLang="en-US" sz="2400" b="1" dirty="0">
                <a:solidFill>
                  <a:srgbClr val="FF0000"/>
                </a:solidFill>
                <a:latin typeface="Bookman Old Style" pitchFamily="18" charset="0"/>
              </a:rPr>
              <a:t>缺级</a:t>
            </a:r>
            <a:r>
              <a:rPr kumimoji="1" lang="zh-CN" altLang="en-US" sz="2400" b="1" dirty="0">
                <a:latin typeface="Bookman Old Style" pitchFamily="18" charset="0"/>
              </a:rPr>
              <a:t>。</a:t>
            </a:r>
          </a:p>
          <a:p>
            <a:pPr eaLnBrk="1" hangingPunct="1">
              <a:spcBef>
                <a:spcPct val="0"/>
              </a:spcBef>
              <a:buClr>
                <a:srgbClr val="FFFF00"/>
              </a:buClr>
              <a:buSzPct val="70000"/>
              <a:buFont typeface="Wingdings" pitchFamily="2" charset="2"/>
              <a:buNone/>
            </a:pPr>
            <a:endParaRPr kumimoji="1" lang="zh-CN" altLang="en-US" sz="2400" b="1" dirty="0">
              <a:solidFill>
                <a:srgbClr val="FFFF00"/>
              </a:solidFill>
              <a:latin typeface="宋体" pitchFamily="2" charset="-122"/>
            </a:endParaRPr>
          </a:p>
        </p:txBody>
      </p:sp>
      <p:sp>
        <p:nvSpPr>
          <p:cNvPr id="409618" name="Rectangle 18"/>
          <p:cNvSpPr>
            <a:spLocks noChangeArrowheads="1"/>
          </p:cNvSpPr>
          <p:nvPr/>
        </p:nvSpPr>
        <p:spPr bwMode="auto">
          <a:xfrm>
            <a:off x="684213" y="1341438"/>
            <a:ext cx="7947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dirty="0">
                <a:solidFill>
                  <a:schemeClr val="bg1"/>
                </a:solidFill>
              </a:rPr>
              <a:t>若同时满足光栅方程</a:t>
            </a:r>
            <a:r>
              <a:rPr lang="en-US" altLang="zh-CN" sz="2800" dirty="0">
                <a:solidFill>
                  <a:schemeClr val="bg1"/>
                </a:solidFill>
              </a:rPr>
              <a:t>,</a:t>
            </a:r>
            <a:r>
              <a:rPr lang="zh-CN" altLang="en-US" sz="2800" dirty="0">
                <a:solidFill>
                  <a:schemeClr val="bg1"/>
                </a:solidFill>
              </a:rPr>
              <a:t>又满足单缝衍射的暗纹条件  </a:t>
            </a:r>
          </a:p>
        </p:txBody>
      </p:sp>
      <p:sp>
        <p:nvSpPr>
          <p:cNvPr id="50183" name="Rectangle 20"/>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graphicFrame>
        <p:nvGraphicFramePr>
          <p:cNvPr id="409619" name="Object 19"/>
          <p:cNvGraphicFramePr>
            <a:graphicFrameLocks noChangeAspect="1"/>
          </p:cNvGraphicFramePr>
          <p:nvPr/>
        </p:nvGraphicFramePr>
        <p:xfrm>
          <a:off x="1774825" y="2276475"/>
          <a:ext cx="4152900" cy="825500"/>
        </p:xfrm>
        <a:graphic>
          <a:graphicData uri="http://schemas.openxmlformats.org/presentationml/2006/ole">
            <mc:AlternateContent xmlns:mc="http://schemas.openxmlformats.org/markup-compatibility/2006">
              <mc:Choice xmlns:v="urn:schemas-microsoft-com:vml" Requires="v">
                <p:oleObj spid="_x0000_s301223" name="Equation" r:id="rId4" imgW="2298700" imgH="457200" progId="">
                  <p:embed/>
                </p:oleObj>
              </mc:Choice>
              <mc:Fallback>
                <p:oleObj name="Equation" r:id="rId4" imgW="2298700" imgH="457200" progId="">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5" y="2276475"/>
                        <a:ext cx="41529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21" name="Rectangle 21"/>
          <p:cNvSpPr>
            <a:spLocks noChangeArrowheads="1"/>
          </p:cNvSpPr>
          <p:nvPr/>
        </p:nvSpPr>
        <p:spPr bwMode="auto">
          <a:xfrm>
            <a:off x="684213" y="3357563"/>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800"/>
              <a:t> </a:t>
            </a:r>
            <a:r>
              <a:rPr lang="zh-CN" altLang="en-US" sz="2800">
                <a:solidFill>
                  <a:schemeClr val="bg1"/>
                </a:solidFill>
              </a:rPr>
              <a:t>这时，对应的衍射角</a:t>
            </a:r>
            <a:r>
              <a:rPr lang="zh-CN" altLang="en-US" sz="2800"/>
              <a:t> </a:t>
            </a:r>
          </a:p>
        </p:txBody>
      </p:sp>
      <p:sp>
        <p:nvSpPr>
          <p:cNvPr id="50186" name="Rectangle 2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graphicFrame>
        <p:nvGraphicFramePr>
          <p:cNvPr id="409622" name="Object 22"/>
          <p:cNvGraphicFramePr>
            <a:graphicFrameLocks noChangeAspect="1"/>
          </p:cNvGraphicFramePr>
          <p:nvPr/>
        </p:nvGraphicFramePr>
        <p:xfrm>
          <a:off x="4140200" y="3357563"/>
          <a:ext cx="523875" cy="593725"/>
        </p:xfrm>
        <a:graphic>
          <a:graphicData uri="http://schemas.openxmlformats.org/presentationml/2006/ole">
            <mc:AlternateContent xmlns:mc="http://schemas.openxmlformats.org/markup-compatibility/2006">
              <mc:Choice xmlns:v="urn:schemas-microsoft-com:vml" Requires="v">
                <p:oleObj spid="_x0000_s301224" name="Equation" r:id="rId6" imgW="139579" imgH="164957" progId="">
                  <p:embed/>
                </p:oleObj>
              </mc:Choice>
              <mc:Fallback>
                <p:oleObj name="Equation" r:id="rId6" imgW="139579" imgH="164957" progId="">
                  <p:embed/>
                  <p:pic>
                    <p:nvPicPr>
                      <p:cNvPr id="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0200" y="3357563"/>
                        <a:ext cx="523875"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24" name="Rectangle 24"/>
          <p:cNvSpPr>
            <a:spLocks noChangeArrowheads="1"/>
          </p:cNvSpPr>
          <p:nvPr/>
        </p:nvSpPr>
        <p:spPr bwMode="auto">
          <a:xfrm>
            <a:off x="611188" y="4027488"/>
            <a:ext cx="7194550"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dirty="0">
                <a:solidFill>
                  <a:schemeClr val="bg1"/>
                </a:solidFill>
              </a:rPr>
              <a:t>由于各缝所发出的光单缝衍射都各自满足暗纹条件，</a:t>
            </a:r>
          </a:p>
          <a:p>
            <a:pPr eaLnBrk="1" hangingPunct="1">
              <a:spcBef>
                <a:spcPct val="0"/>
              </a:spcBef>
              <a:buFontTx/>
              <a:buNone/>
            </a:pPr>
            <a:r>
              <a:rPr lang="zh-CN" altLang="en-US" sz="2400" dirty="0">
                <a:solidFill>
                  <a:schemeClr val="bg1"/>
                </a:solidFill>
              </a:rPr>
              <a:t>当然也就谈不上缝与缝之间干涉加强了。此时，</a:t>
            </a:r>
          </a:p>
          <a:p>
            <a:pPr eaLnBrk="1" hangingPunct="1">
              <a:spcBef>
                <a:spcPct val="0"/>
              </a:spcBef>
              <a:buFontTx/>
              <a:buNone/>
            </a:pPr>
            <a:r>
              <a:rPr lang="zh-CN" altLang="en-US" sz="2400" dirty="0">
                <a:solidFill>
                  <a:schemeClr val="bg1"/>
                </a:solidFill>
              </a:rPr>
              <a:t>虽然按光栅方程应在该处出现明纹，而实际上该</a:t>
            </a:r>
          </a:p>
          <a:p>
            <a:pPr eaLnBrk="1" hangingPunct="1">
              <a:spcBef>
                <a:spcPct val="0"/>
              </a:spcBef>
              <a:buFontTx/>
              <a:buNone/>
            </a:pPr>
            <a:r>
              <a:rPr lang="zh-CN" altLang="en-US" sz="2400" b="1" dirty="0">
                <a:solidFill>
                  <a:schemeClr val="bg1"/>
                </a:solidFill>
              </a:rPr>
              <a:t>明纹</a:t>
            </a:r>
            <a:r>
              <a:rPr lang="zh-CN" altLang="en-US" sz="2400" dirty="0">
                <a:solidFill>
                  <a:schemeClr val="bg1"/>
                </a:solidFill>
              </a:rPr>
              <a:t>却不出现，称为光谱线的缺级</a:t>
            </a:r>
            <a:r>
              <a:rPr lang="en-US" altLang="zh-CN" sz="2400" dirty="0">
                <a:solidFill>
                  <a:schemeClr val="bg1"/>
                </a:solidFill>
              </a:rPr>
              <a:t>,</a:t>
            </a:r>
            <a:r>
              <a:rPr lang="zh-CN" altLang="en-US" sz="2400" b="1" dirty="0">
                <a:solidFill>
                  <a:schemeClr val="bg1"/>
                </a:solidFill>
              </a:rPr>
              <a:t>缺级的</a:t>
            </a:r>
            <a:r>
              <a:rPr lang="zh-CN" altLang="en-US" sz="2400" dirty="0">
                <a:solidFill>
                  <a:schemeClr val="bg1"/>
                </a:solidFill>
              </a:rPr>
              <a:t>级数为</a:t>
            </a:r>
            <a:r>
              <a:rPr lang="zh-CN" altLang="en-US" sz="2800" dirty="0"/>
              <a:t> </a:t>
            </a:r>
            <a:r>
              <a:rPr lang="zh-CN" altLang="en-US" sz="2400" dirty="0">
                <a:solidFill>
                  <a:schemeClr val="bg1"/>
                </a:solidFill>
              </a:rPr>
              <a:t> </a:t>
            </a:r>
          </a:p>
        </p:txBody>
      </p:sp>
      <p:sp>
        <p:nvSpPr>
          <p:cNvPr id="50189" name="Rectangle 26"/>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graphicFrame>
        <p:nvGraphicFramePr>
          <p:cNvPr id="409625" name="Object 25"/>
          <p:cNvGraphicFramePr>
            <a:graphicFrameLocks noChangeAspect="1"/>
          </p:cNvGraphicFramePr>
          <p:nvPr/>
        </p:nvGraphicFramePr>
        <p:xfrm>
          <a:off x="2411413" y="5734050"/>
          <a:ext cx="2232025" cy="755650"/>
        </p:xfrm>
        <a:graphic>
          <a:graphicData uri="http://schemas.openxmlformats.org/presentationml/2006/ole">
            <mc:AlternateContent xmlns:mc="http://schemas.openxmlformats.org/markup-compatibility/2006">
              <mc:Choice xmlns:v="urn:schemas-microsoft-com:vml" Requires="v">
                <p:oleObj spid="_x0000_s301225" name="Equation" r:id="rId8" imgW="1155700" imgH="393700" progId="">
                  <p:embed/>
                </p:oleObj>
              </mc:Choice>
              <mc:Fallback>
                <p:oleObj name="Equation" r:id="rId8" imgW="1155700" imgH="393700" progId="">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1413" y="5734050"/>
                        <a:ext cx="2232025"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17"/>
                                        </p:tgtEl>
                                        <p:attrNameLst>
                                          <p:attrName>style.visibility</p:attrName>
                                        </p:attrNameLst>
                                      </p:cBhvr>
                                      <p:to>
                                        <p:strVal val="visible"/>
                                      </p:to>
                                    </p:set>
                                    <p:animEffect transition="in" filter="wipe(left)">
                                      <p:cBhvr>
                                        <p:cTn id="7" dur="500"/>
                                        <p:tgtEl>
                                          <p:spTgt spid="4096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09618"/>
                                        </p:tgtEl>
                                        <p:attrNameLst>
                                          <p:attrName>style.visibility</p:attrName>
                                        </p:attrNameLst>
                                      </p:cBhvr>
                                      <p:to>
                                        <p:strVal val="visible"/>
                                      </p:to>
                                    </p:set>
                                    <p:anim calcmode="lin" valueType="num">
                                      <p:cBhvr additive="base">
                                        <p:cTn id="12" dur="2000" fill="hold"/>
                                        <p:tgtEl>
                                          <p:spTgt spid="409618"/>
                                        </p:tgtEl>
                                        <p:attrNameLst>
                                          <p:attrName>ppt_x</p:attrName>
                                        </p:attrNameLst>
                                      </p:cBhvr>
                                      <p:tavLst>
                                        <p:tav tm="0">
                                          <p:val>
                                            <p:strVal val="0-#ppt_w/2"/>
                                          </p:val>
                                        </p:tav>
                                        <p:tav tm="100000">
                                          <p:val>
                                            <p:strVal val="#ppt_x"/>
                                          </p:val>
                                        </p:tav>
                                      </p:tavLst>
                                    </p:anim>
                                    <p:anim calcmode="lin" valueType="num">
                                      <p:cBhvr additive="base">
                                        <p:cTn id="13" dur="2000" fill="hold"/>
                                        <p:tgtEl>
                                          <p:spTgt spid="40961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409619"/>
                                        </p:tgtEl>
                                        <p:attrNameLst>
                                          <p:attrName>style.visibility</p:attrName>
                                        </p:attrNameLst>
                                      </p:cBhvr>
                                      <p:to>
                                        <p:strVal val="visible"/>
                                      </p:to>
                                    </p:set>
                                    <p:anim calcmode="lin" valueType="num">
                                      <p:cBhvr additive="base">
                                        <p:cTn id="18" dur="2000" fill="hold"/>
                                        <p:tgtEl>
                                          <p:spTgt spid="409619"/>
                                        </p:tgtEl>
                                        <p:attrNameLst>
                                          <p:attrName>ppt_x</p:attrName>
                                        </p:attrNameLst>
                                      </p:cBhvr>
                                      <p:tavLst>
                                        <p:tav tm="0">
                                          <p:val>
                                            <p:strVal val="0-#ppt_w/2"/>
                                          </p:val>
                                        </p:tav>
                                        <p:tav tm="100000">
                                          <p:val>
                                            <p:strVal val="#ppt_x"/>
                                          </p:val>
                                        </p:tav>
                                      </p:tavLst>
                                    </p:anim>
                                    <p:anim calcmode="lin" valueType="num">
                                      <p:cBhvr additive="base">
                                        <p:cTn id="19" dur="2000" fill="hold"/>
                                        <p:tgtEl>
                                          <p:spTgt spid="409619"/>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09621"/>
                                        </p:tgtEl>
                                        <p:attrNameLst>
                                          <p:attrName>style.visibility</p:attrName>
                                        </p:attrNameLst>
                                      </p:cBhvr>
                                      <p:to>
                                        <p:strVal val="visible"/>
                                      </p:to>
                                    </p:set>
                                    <p:anim calcmode="lin" valueType="num">
                                      <p:cBhvr additive="base">
                                        <p:cTn id="24" dur="2000" fill="hold"/>
                                        <p:tgtEl>
                                          <p:spTgt spid="409621"/>
                                        </p:tgtEl>
                                        <p:attrNameLst>
                                          <p:attrName>ppt_x</p:attrName>
                                        </p:attrNameLst>
                                      </p:cBhvr>
                                      <p:tavLst>
                                        <p:tav tm="0">
                                          <p:val>
                                            <p:strVal val="0-#ppt_w/2"/>
                                          </p:val>
                                        </p:tav>
                                        <p:tav tm="100000">
                                          <p:val>
                                            <p:strVal val="#ppt_x"/>
                                          </p:val>
                                        </p:tav>
                                      </p:tavLst>
                                    </p:anim>
                                    <p:anim calcmode="lin" valueType="num">
                                      <p:cBhvr additive="base">
                                        <p:cTn id="25" dur="2000" fill="hold"/>
                                        <p:tgtEl>
                                          <p:spTgt spid="40962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409622"/>
                                        </p:tgtEl>
                                        <p:attrNameLst>
                                          <p:attrName>style.visibility</p:attrName>
                                        </p:attrNameLst>
                                      </p:cBhvr>
                                      <p:to>
                                        <p:strVal val="visible"/>
                                      </p:to>
                                    </p:set>
                                    <p:anim calcmode="lin" valueType="num">
                                      <p:cBhvr additive="base">
                                        <p:cTn id="30" dur="2000" fill="hold"/>
                                        <p:tgtEl>
                                          <p:spTgt spid="409622"/>
                                        </p:tgtEl>
                                        <p:attrNameLst>
                                          <p:attrName>ppt_x</p:attrName>
                                        </p:attrNameLst>
                                      </p:cBhvr>
                                      <p:tavLst>
                                        <p:tav tm="0">
                                          <p:val>
                                            <p:strVal val="1+#ppt_w/2"/>
                                          </p:val>
                                        </p:tav>
                                        <p:tav tm="100000">
                                          <p:val>
                                            <p:strVal val="#ppt_x"/>
                                          </p:val>
                                        </p:tav>
                                      </p:tavLst>
                                    </p:anim>
                                    <p:anim calcmode="lin" valueType="num">
                                      <p:cBhvr additive="base">
                                        <p:cTn id="31" dur="2000" fill="hold"/>
                                        <p:tgtEl>
                                          <p:spTgt spid="409622"/>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409624"/>
                                        </p:tgtEl>
                                        <p:attrNameLst>
                                          <p:attrName>style.visibility</p:attrName>
                                        </p:attrNameLst>
                                      </p:cBhvr>
                                      <p:to>
                                        <p:strVal val="visible"/>
                                      </p:to>
                                    </p:set>
                                    <p:anim calcmode="lin" valueType="num">
                                      <p:cBhvr additive="base">
                                        <p:cTn id="36" dur="2000" fill="hold"/>
                                        <p:tgtEl>
                                          <p:spTgt spid="409624"/>
                                        </p:tgtEl>
                                        <p:attrNameLst>
                                          <p:attrName>ppt_x</p:attrName>
                                        </p:attrNameLst>
                                      </p:cBhvr>
                                      <p:tavLst>
                                        <p:tav tm="0">
                                          <p:val>
                                            <p:strVal val="0-#ppt_w/2"/>
                                          </p:val>
                                        </p:tav>
                                        <p:tav tm="100000">
                                          <p:val>
                                            <p:strVal val="#ppt_x"/>
                                          </p:val>
                                        </p:tav>
                                      </p:tavLst>
                                    </p:anim>
                                    <p:anim calcmode="lin" valueType="num">
                                      <p:cBhvr additive="base">
                                        <p:cTn id="37" dur="2000" fill="hold"/>
                                        <p:tgtEl>
                                          <p:spTgt spid="409624"/>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409625"/>
                                        </p:tgtEl>
                                        <p:attrNameLst>
                                          <p:attrName>style.visibility</p:attrName>
                                        </p:attrNameLst>
                                      </p:cBhvr>
                                      <p:to>
                                        <p:strVal val="visible"/>
                                      </p:to>
                                    </p:set>
                                    <p:anim calcmode="lin" valueType="num">
                                      <p:cBhvr additive="base">
                                        <p:cTn id="42" dur="3000" fill="hold"/>
                                        <p:tgtEl>
                                          <p:spTgt spid="409625"/>
                                        </p:tgtEl>
                                        <p:attrNameLst>
                                          <p:attrName>ppt_x</p:attrName>
                                        </p:attrNameLst>
                                      </p:cBhvr>
                                      <p:tavLst>
                                        <p:tav tm="0">
                                          <p:val>
                                            <p:strVal val="#ppt_x"/>
                                          </p:val>
                                        </p:tav>
                                        <p:tav tm="100000">
                                          <p:val>
                                            <p:strVal val="#ppt_x"/>
                                          </p:val>
                                        </p:tav>
                                      </p:tavLst>
                                    </p:anim>
                                    <p:anim calcmode="lin" valueType="num">
                                      <p:cBhvr additive="base">
                                        <p:cTn id="43" dur="3000" fill="hold"/>
                                        <p:tgtEl>
                                          <p:spTgt spid="4096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7" grpId="0"/>
      <p:bldP spid="409618" grpId="0"/>
      <p:bldP spid="409621" grpId="0"/>
      <p:bldP spid="40962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矩形 205"/>
          <p:cNvSpPr/>
          <p:nvPr/>
        </p:nvSpPr>
        <p:spPr bwMode="auto">
          <a:xfrm>
            <a:off x="0" y="0"/>
            <a:ext cx="9144000" cy="6858000"/>
          </a:xfrm>
          <a:prstGeom prst="rect">
            <a:avLst/>
          </a:prstGeom>
          <a:solidFill>
            <a:schemeClr val="accent5">
              <a:lumMod val="75000"/>
              <a:alpha val="9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ndParaRPr>
          </a:p>
        </p:txBody>
      </p:sp>
      <p:grpSp>
        <p:nvGrpSpPr>
          <p:cNvPr id="2" name="Group 2"/>
          <p:cNvGrpSpPr>
            <a:grpSpLocks/>
          </p:cNvGrpSpPr>
          <p:nvPr/>
        </p:nvGrpSpPr>
        <p:grpSpPr bwMode="auto">
          <a:xfrm>
            <a:off x="2857500" y="620713"/>
            <a:ext cx="5962650" cy="2222500"/>
            <a:chOff x="1800" y="180"/>
            <a:chExt cx="3756" cy="1568"/>
          </a:xfrm>
        </p:grpSpPr>
        <p:sp>
          <p:nvSpPr>
            <p:cNvPr id="51401" name="Line 3"/>
            <p:cNvSpPr>
              <a:spLocks noChangeShapeType="1"/>
            </p:cNvSpPr>
            <p:nvPr/>
          </p:nvSpPr>
          <p:spPr bwMode="auto">
            <a:xfrm>
              <a:off x="1800" y="1428"/>
              <a:ext cx="3756"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02" name="Line 4"/>
            <p:cNvSpPr>
              <a:spLocks noChangeShapeType="1"/>
            </p:cNvSpPr>
            <p:nvPr/>
          </p:nvSpPr>
          <p:spPr bwMode="auto">
            <a:xfrm flipV="1">
              <a:off x="3684" y="264"/>
              <a:ext cx="0" cy="1164"/>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403" name="Object 5"/>
            <p:cNvGraphicFramePr>
              <a:graphicFrameLocks noChangeAspect="1"/>
            </p:cNvGraphicFramePr>
            <p:nvPr/>
          </p:nvGraphicFramePr>
          <p:xfrm>
            <a:off x="3744" y="180"/>
            <a:ext cx="574" cy="432"/>
          </p:xfrm>
          <a:graphic>
            <a:graphicData uri="http://schemas.openxmlformats.org/presentationml/2006/ole">
              <mc:AlternateContent xmlns:mc="http://schemas.openxmlformats.org/markup-compatibility/2006">
                <mc:Choice xmlns:v="urn:schemas-microsoft-com:vml" Requires="v">
                  <p:oleObj spid="_x0000_s381634" name="公式" r:id="rId5" imgW="317160" imgH="232920" progId="Equation.3">
                    <p:embed/>
                  </p:oleObj>
                </mc:Choice>
                <mc:Fallback>
                  <p:oleObj name="公式" r:id="rId5" imgW="317160" imgH="232920" progId="Equation.3">
                    <p:embed/>
                    <p:pic>
                      <p:nvPicPr>
                        <p:cNvPr id="0" name="Picture 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 y="180"/>
                          <a:ext cx="574"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4" name="Object 6"/>
            <p:cNvGraphicFramePr>
              <a:graphicFrameLocks noChangeAspect="1"/>
            </p:cNvGraphicFramePr>
            <p:nvPr/>
          </p:nvGraphicFramePr>
          <p:xfrm>
            <a:off x="3692" y="1384"/>
            <a:ext cx="259" cy="364"/>
          </p:xfrm>
          <a:graphic>
            <a:graphicData uri="http://schemas.openxmlformats.org/presentationml/2006/ole">
              <mc:AlternateContent xmlns:mc="http://schemas.openxmlformats.org/markup-compatibility/2006">
                <mc:Choice xmlns:v="urn:schemas-microsoft-com:vml" Requires="v">
                  <p:oleObj spid="_x0000_s381635" name="公式" r:id="rId7" imgW="116280" imgH="180000" progId="Equation.3">
                    <p:embed/>
                  </p:oleObj>
                </mc:Choice>
                <mc:Fallback>
                  <p:oleObj name="公式" r:id="rId7" imgW="116280" imgH="180000" progId="Equation.3">
                    <p:embed/>
                    <p:pic>
                      <p:nvPicPr>
                        <p:cNvPr id="0" name="Picture 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2" y="1384"/>
                          <a:ext cx="259" cy="3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7"/>
          <p:cNvGrpSpPr>
            <a:grpSpLocks/>
          </p:cNvGrpSpPr>
          <p:nvPr/>
        </p:nvGrpSpPr>
        <p:grpSpPr bwMode="auto">
          <a:xfrm>
            <a:off x="2667000" y="2387600"/>
            <a:ext cx="6278563" cy="430213"/>
            <a:chOff x="1641" y="1361"/>
            <a:chExt cx="3955" cy="386"/>
          </a:xfrm>
        </p:grpSpPr>
        <p:graphicFrame>
          <p:nvGraphicFramePr>
            <p:cNvPr id="51397" name="Object 8"/>
            <p:cNvGraphicFramePr>
              <a:graphicFrameLocks noChangeAspect="1"/>
            </p:cNvGraphicFramePr>
            <p:nvPr/>
          </p:nvGraphicFramePr>
          <p:xfrm>
            <a:off x="4499" y="1385"/>
            <a:ext cx="181" cy="338"/>
          </p:xfrm>
          <a:graphic>
            <a:graphicData uri="http://schemas.openxmlformats.org/presentationml/2006/ole">
              <mc:AlternateContent xmlns:mc="http://schemas.openxmlformats.org/markup-compatibility/2006">
                <mc:Choice xmlns:v="urn:schemas-microsoft-com:vml" Requires="v">
                  <p:oleObj spid="_x0000_s381636" name="公式" r:id="rId9" imgW="74160" imgH="158760" progId="Equation.3">
                    <p:embed/>
                  </p:oleObj>
                </mc:Choice>
                <mc:Fallback>
                  <p:oleObj name="公式" r:id="rId9" imgW="74160" imgH="158760" progId="Equation.3">
                    <p:embed/>
                    <p:pic>
                      <p:nvPicPr>
                        <p:cNvPr id="0" name="Picture 1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9" y="1385"/>
                          <a:ext cx="181"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98" name="Object 9"/>
            <p:cNvGraphicFramePr>
              <a:graphicFrameLocks noChangeAspect="1"/>
            </p:cNvGraphicFramePr>
            <p:nvPr/>
          </p:nvGraphicFramePr>
          <p:xfrm>
            <a:off x="2545" y="1409"/>
            <a:ext cx="418" cy="338"/>
          </p:xfrm>
          <a:graphic>
            <a:graphicData uri="http://schemas.openxmlformats.org/presentationml/2006/ole">
              <mc:AlternateContent xmlns:mc="http://schemas.openxmlformats.org/markup-compatibility/2006">
                <mc:Choice xmlns:v="urn:schemas-microsoft-com:vml" Requires="v">
                  <p:oleObj spid="_x0000_s381637" name="公式" r:id="rId11" imgW="200880" imgH="158760" progId="Equation.3">
                    <p:embed/>
                  </p:oleObj>
                </mc:Choice>
                <mc:Fallback>
                  <p:oleObj name="公式" r:id="rId11" imgW="200880" imgH="158760" progId="Equation.3">
                    <p:embed/>
                    <p:pic>
                      <p:nvPicPr>
                        <p:cNvPr id="0" name="Picture 1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5" y="1409"/>
                          <a:ext cx="418"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99" name="Object 10"/>
            <p:cNvGraphicFramePr>
              <a:graphicFrameLocks noChangeAspect="1"/>
            </p:cNvGraphicFramePr>
            <p:nvPr/>
          </p:nvGraphicFramePr>
          <p:xfrm>
            <a:off x="5336" y="1409"/>
            <a:ext cx="260" cy="338"/>
          </p:xfrm>
          <a:graphic>
            <a:graphicData uri="http://schemas.openxmlformats.org/presentationml/2006/ole">
              <mc:AlternateContent xmlns:mc="http://schemas.openxmlformats.org/markup-compatibility/2006">
                <mc:Choice xmlns:v="urn:schemas-microsoft-com:vml" Requires="v">
                  <p:oleObj spid="_x0000_s381638" name="公式" r:id="rId13" imgW="116280" imgH="158760" progId="Equation.3">
                    <p:embed/>
                  </p:oleObj>
                </mc:Choice>
                <mc:Fallback>
                  <p:oleObj name="公式" r:id="rId13" imgW="116280" imgH="158760" progId="Equation.3">
                    <p:embed/>
                    <p:pic>
                      <p:nvPicPr>
                        <p:cNvPr id="0" name="Picture 1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6" y="1409"/>
                          <a:ext cx="260"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0" name="Object 11"/>
            <p:cNvGraphicFramePr>
              <a:graphicFrameLocks noChangeAspect="1"/>
            </p:cNvGraphicFramePr>
            <p:nvPr/>
          </p:nvGraphicFramePr>
          <p:xfrm>
            <a:off x="1641" y="1361"/>
            <a:ext cx="474" cy="338"/>
          </p:xfrm>
          <a:graphic>
            <a:graphicData uri="http://schemas.openxmlformats.org/presentationml/2006/ole">
              <mc:AlternateContent xmlns:mc="http://schemas.openxmlformats.org/markup-compatibility/2006">
                <mc:Choice xmlns:v="urn:schemas-microsoft-com:vml" Requires="v">
                  <p:oleObj spid="_x0000_s381639" name="公式" r:id="rId15" imgW="232560" imgH="158760" progId="Equation.3">
                    <p:embed/>
                  </p:oleObj>
                </mc:Choice>
                <mc:Fallback>
                  <p:oleObj name="公式" r:id="rId15" imgW="232560" imgH="158760" progId="Equation.3">
                    <p:embed/>
                    <p:pic>
                      <p:nvPicPr>
                        <p:cNvPr id="0" name="Picture 10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41" y="1361"/>
                          <a:ext cx="474"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1660" name="Line 12"/>
          <p:cNvSpPr>
            <a:spLocks noChangeShapeType="1"/>
          </p:cNvSpPr>
          <p:nvPr/>
        </p:nvSpPr>
        <p:spPr bwMode="auto">
          <a:xfrm>
            <a:off x="5848350" y="2228850"/>
            <a:ext cx="0" cy="4019550"/>
          </a:xfrm>
          <a:prstGeom prst="line">
            <a:avLst/>
          </a:prstGeom>
          <a:noFill/>
          <a:ln w="28575">
            <a:solidFill>
              <a:srgbClr val="66FF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661" name="Line 13"/>
          <p:cNvSpPr>
            <a:spLocks noChangeShapeType="1"/>
          </p:cNvSpPr>
          <p:nvPr/>
        </p:nvSpPr>
        <p:spPr bwMode="auto">
          <a:xfrm>
            <a:off x="2857500" y="4133850"/>
            <a:ext cx="5962650"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662" name="Text Box 14"/>
          <p:cNvSpPr txBox="1">
            <a:spLocks noChangeArrowheads="1"/>
          </p:cNvSpPr>
          <p:nvPr/>
        </p:nvSpPr>
        <p:spPr bwMode="auto">
          <a:xfrm>
            <a:off x="457200" y="1635125"/>
            <a:ext cx="2076450" cy="650875"/>
          </a:xfrm>
          <a:prstGeom prst="rect">
            <a:avLst/>
          </a:prstGeom>
          <a:solidFill>
            <a:srgbClr val="CCFFCC"/>
          </a:solidFill>
          <a:ln w="9525">
            <a:solidFill>
              <a:srgbClr val="00FFFF"/>
            </a:solidFill>
            <a:miter lim="800000"/>
            <a:headEnd/>
            <a:tailEnd/>
          </a:ln>
          <a:effectLst/>
        </p:spPr>
        <p:txBody>
          <a:bodyPr>
            <a:spAutoFit/>
          </a:bodyPr>
          <a:lstStyle/>
          <a:p>
            <a:pPr algn="ctr" eaLnBrk="0" hangingPunct="0">
              <a:spcBef>
                <a:spcPct val="50000"/>
              </a:spcBef>
              <a:defRPr/>
            </a:pPr>
            <a:r>
              <a:rPr kumimoji="1" lang="zh-CN" altLang="en-US" sz="3600" b="1">
                <a:solidFill>
                  <a:srgbClr val="FF00FF"/>
                </a:solidFill>
                <a:effectLst>
                  <a:outerShdw blurRad="38100" dist="38100" dir="2700000" algn="tl">
                    <a:srgbClr val="000000"/>
                  </a:outerShdw>
                </a:effectLst>
                <a:latin typeface="Times New Roman" pitchFamily="18" charset="0"/>
                <a:ea typeface="幼圆" pitchFamily="49" charset="-122"/>
              </a:rPr>
              <a:t>单缝衍射</a:t>
            </a:r>
            <a:endParaRPr kumimoji="1" lang="zh-CN" altLang="en-US" sz="4000" b="1">
              <a:solidFill>
                <a:schemeClr val="bg1"/>
              </a:solidFill>
              <a:latin typeface="Times New Roman" pitchFamily="18" charset="0"/>
              <a:ea typeface="幼圆" pitchFamily="49" charset="-122"/>
            </a:endParaRPr>
          </a:p>
        </p:txBody>
      </p:sp>
      <p:sp>
        <p:nvSpPr>
          <p:cNvPr id="411663" name="Text Box 15"/>
          <p:cNvSpPr txBox="1">
            <a:spLocks noChangeArrowheads="1"/>
          </p:cNvSpPr>
          <p:nvPr/>
        </p:nvSpPr>
        <p:spPr bwMode="auto">
          <a:xfrm>
            <a:off x="495300" y="3387725"/>
            <a:ext cx="2057400" cy="650875"/>
          </a:xfrm>
          <a:prstGeom prst="rect">
            <a:avLst/>
          </a:prstGeom>
          <a:solidFill>
            <a:srgbClr val="CCFFCC"/>
          </a:solidFill>
          <a:ln w="9525">
            <a:solidFill>
              <a:srgbClr val="00FFFF"/>
            </a:solidFill>
            <a:miter lim="800000"/>
            <a:headEnd/>
            <a:tailEnd/>
          </a:ln>
          <a:effectLst/>
        </p:spPr>
        <p:txBody>
          <a:bodyPr>
            <a:spAutoFit/>
          </a:bodyPr>
          <a:lstStyle/>
          <a:p>
            <a:pPr algn="ctr" eaLnBrk="0" hangingPunct="0">
              <a:spcBef>
                <a:spcPct val="50000"/>
              </a:spcBef>
              <a:defRPr/>
            </a:pPr>
            <a:r>
              <a:rPr kumimoji="1" lang="zh-CN" altLang="en-US" sz="3600" b="1">
                <a:solidFill>
                  <a:srgbClr val="FF00FF"/>
                </a:solidFill>
                <a:effectLst>
                  <a:outerShdw blurRad="38100" dist="38100" dir="2700000" algn="tl">
                    <a:srgbClr val="000000"/>
                  </a:outerShdw>
                </a:effectLst>
                <a:latin typeface="Times New Roman" pitchFamily="18" charset="0"/>
                <a:ea typeface="幼圆" pitchFamily="49" charset="-122"/>
              </a:rPr>
              <a:t>多缝干涉</a:t>
            </a:r>
            <a:endParaRPr kumimoji="1" lang="zh-CN" altLang="en-US" sz="4000" b="1">
              <a:solidFill>
                <a:schemeClr val="bg1"/>
              </a:solidFill>
              <a:latin typeface="Times New Roman" pitchFamily="18" charset="0"/>
              <a:ea typeface="幼圆" pitchFamily="49" charset="-122"/>
            </a:endParaRPr>
          </a:p>
        </p:txBody>
      </p:sp>
      <p:sp>
        <p:nvSpPr>
          <p:cNvPr id="411664" name="Text Box 16"/>
          <p:cNvSpPr txBox="1">
            <a:spLocks noChangeArrowheads="1"/>
          </p:cNvSpPr>
          <p:nvPr/>
        </p:nvSpPr>
        <p:spPr bwMode="auto">
          <a:xfrm>
            <a:off x="457200" y="5216525"/>
            <a:ext cx="2114550" cy="650875"/>
          </a:xfrm>
          <a:prstGeom prst="rect">
            <a:avLst/>
          </a:prstGeom>
          <a:solidFill>
            <a:srgbClr val="CCFFCC"/>
          </a:solidFill>
          <a:ln w="9525">
            <a:solidFill>
              <a:srgbClr val="00FFFF"/>
            </a:solidFill>
            <a:miter lim="800000"/>
            <a:headEnd/>
            <a:tailEnd/>
          </a:ln>
          <a:effectLst/>
        </p:spPr>
        <p:txBody>
          <a:bodyPr>
            <a:spAutoFit/>
          </a:bodyPr>
          <a:lstStyle/>
          <a:p>
            <a:pPr algn="ctr" eaLnBrk="0" hangingPunct="0">
              <a:spcBef>
                <a:spcPct val="50000"/>
              </a:spcBef>
              <a:defRPr/>
            </a:pPr>
            <a:r>
              <a:rPr kumimoji="1" lang="zh-CN" altLang="en-US" sz="3600" b="1">
                <a:solidFill>
                  <a:srgbClr val="FF00FF"/>
                </a:solidFill>
                <a:effectLst>
                  <a:outerShdw blurRad="38100" dist="38100" dir="2700000" algn="tl">
                    <a:srgbClr val="000000"/>
                  </a:outerShdw>
                </a:effectLst>
                <a:latin typeface="Times New Roman" pitchFamily="18" charset="0"/>
                <a:ea typeface="幼圆" pitchFamily="49" charset="-122"/>
              </a:rPr>
              <a:t>光栅衍射</a:t>
            </a:r>
            <a:endParaRPr kumimoji="1" lang="zh-CN" altLang="en-US" sz="4000" b="1">
              <a:solidFill>
                <a:schemeClr val="bg1"/>
              </a:solidFill>
              <a:latin typeface="Times New Roman" pitchFamily="18" charset="0"/>
              <a:ea typeface="幼圆" pitchFamily="49" charset="-122"/>
            </a:endParaRPr>
          </a:p>
        </p:txBody>
      </p:sp>
      <p:grpSp>
        <p:nvGrpSpPr>
          <p:cNvPr id="4" name="Group 17"/>
          <p:cNvGrpSpPr>
            <a:grpSpLocks/>
          </p:cNvGrpSpPr>
          <p:nvPr/>
        </p:nvGrpSpPr>
        <p:grpSpPr bwMode="auto">
          <a:xfrm>
            <a:off x="2622550" y="2863850"/>
            <a:ext cx="6256338" cy="1662113"/>
            <a:chOff x="1652" y="1804"/>
            <a:chExt cx="3941" cy="1047"/>
          </a:xfrm>
        </p:grpSpPr>
        <p:grpSp>
          <p:nvGrpSpPr>
            <p:cNvPr id="5" name="Group 18"/>
            <p:cNvGrpSpPr>
              <a:grpSpLocks/>
            </p:cNvGrpSpPr>
            <p:nvPr/>
          </p:nvGrpSpPr>
          <p:grpSpPr bwMode="auto">
            <a:xfrm>
              <a:off x="1800" y="1804"/>
              <a:ext cx="3723" cy="832"/>
              <a:chOff x="1824" y="1804"/>
              <a:chExt cx="3675" cy="832"/>
            </a:xfrm>
          </p:grpSpPr>
          <p:grpSp>
            <p:nvGrpSpPr>
              <p:cNvPr id="6" name="Group 19"/>
              <p:cNvGrpSpPr>
                <a:grpSpLocks/>
              </p:cNvGrpSpPr>
              <p:nvPr/>
            </p:nvGrpSpPr>
            <p:grpSpPr bwMode="auto">
              <a:xfrm>
                <a:off x="3324" y="1804"/>
                <a:ext cx="708" cy="832"/>
                <a:chOff x="4032" y="1768"/>
                <a:chExt cx="1476" cy="1492"/>
              </a:xfrm>
            </p:grpSpPr>
            <p:grpSp>
              <p:nvGrpSpPr>
                <p:cNvPr id="7" name="Group 20"/>
                <p:cNvGrpSpPr>
                  <a:grpSpLocks/>
                </p:cNvGrpSpPr>
                <p:nvPr/>
              </p:nvGrpSpPr>
              <p:grpSpPr bwMode="auto">
                <a:xfrm>
                  <a:off x="4656" y="1780"/>
                  <a:ext cx="228" cy="1480"/>
                  <a:chOff x="936" y="1792"/>
                  <a:chExt cx="636" cy="1468"/>
                </a:xfrm>
              </p:grpSpPr>
              <p:sp>
                <p:nvSpPr>
                  <p:cNvPr id="51395" name="Freeform 21"/>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96" name="Freeform 22"/>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8" name="Group 23"/>
                <p:cNvGrpSpPr>
                  <a:grpSpLocks/>
                </p:cNvGrpSpPr>
                <p:nvPr/>
              </p:nvGrpSpPr>
              <p:grpSpPr bwMode="auto">
                <a:xfrm>
                  <a:off x="4032" y="1780"/>
                  <a:ext cx="228" cy="1480"/>
                  <a:chOff x="936" y="1792"/>
                  <a:chExt cx="636" cy="1468"/>
                </a:xfrm>
              </p:grpSpPr>
              <p:sp>
                <p:nvSpPr>
                  <p:cNvPr id="51393" name="Freeform 24"/>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94" name="Freeform 25"/>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9" name="Group 26"/>
                <p:cNvGrpSpPr>
                  <a:grpSpLocks/>
                </p:cNvGrpSpPr>
                <p:nvPr/>
              </p:nvGrpSpPr>
              <p:grpSpPr bwMode="auto">
                <a:xfrm>
                  <a:off x="5280" y="1768"/>
                  <a:ext cx="228" cy="1480"/>
                  <a:chOff x="936" y="1792"/>
                  <a:chExt cx="636" cy="1468"/>
                </a:xfrm>
              </p:grpSpPr>
              <p:sp>
                <p:nvSpPr>
                  <p:cNvPr id="51391" name="Freeform 27"/>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92" name="Freeform 28"/>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0" name="Group 29"/>
                <p:cNvGrpSpPr>
                  <a:grpSpLocks/>
                </p:cNvGrpSpPr>
                <p:nvPr/>
              </p:nvGrpSpPr>
              <p:grpSpPr bwMode="auto">
                <a:xfrm>
                  <a:off x="4260" y="3046"/>
                  <a:ext cx="396" cy="158"/>
                  <a:chOff x="3708" y="3778"/>
                  <a:chExt cx="396" cy="158"/>
                </a:xfrm>
              </p:grpSpPr>
              <p:sp>
                <p:nvSpPr>
                  <p:cNvPr id="51389" name="Freeform 30"/>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90" name="Freeform 31"/>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1" name="Group 32"/>
                <p:cNvGrpSpPr>
                  <a:grpSpLocks/>
                </p:cNvGrpSpPr>
                <p:nvPr/>
              </p:nvGrpSpPr>
              <p:grpSpPr bwMode="auto">
                <a:xfrm>
                  <a:off x="4884" y="3046"/>
                  <a:ext cx="396" cy="158"/>
                  <a:chOff x="3708" y="3778"/>
                  <a:chExt cx="396" cy="158"/>
                </a:xfrm>
              </p:grpSpPr>
              <p:sp>
                <p:nvSpPr>
                  <p:cNvPr id="51387" name="Freeform 33"/>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88" name="Freeform 34"/>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nvGrpSpPr>
              <p:cNvPr id="12" name="Group 35"/>
              <p:cNvGrpSpPr>
                <a:grpSpLocks/>
              </p:cNvGrpSpPr>
              <p:nvPr/>
            </p:nvGrpSpPr>
            <p:grpSpPr bwMode="auto">
              <a:xfrm>
                <a:off x="2412" y="1816"/>
                <a:ext cx="708" cy="808"/>
                <a:chOff x="2484" y="1804"/>
                <a:chExt cx="624" cy="832"/>
              </a:xfrm>
            </p:grpSpPr>
            <p:grpSp>
              <p:nvGrpSpPr>
                <p:cNvPr id="13" name="Group 36"/>
                <p:cNvGrpSpPr>
                  <a:grpSpLocks/>
                </p:cNvGrpSpPr>
                <p:nvPr/>
              </p:nvGrpSpPr>
              <p:grpSpPr bwMode="auto">
                <a:xfrm>
                  <a:off x="2748" y="1811"/>
                  <a:ext cx="96" cy="825"/>
                  <a:chOff x="936" y="1792"/>
                  <a:chExt cx="636" cy="1468"/>
                </a:xfrm>
              </p:grpSpPr>
              <p:sp>
                <p:nvSpPr>
                  <p:cNvPr id="51380" name="Freeform 37"/>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81" name="Freeform 38"/>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 name="Group 39"/>
                <p:cNvGrpSpPr>
                  <a:grpSpLocks/>
                </p:cNvGrpSpPr>
                <p:nvPr/>
              </p:nvGrpSpPr>
              <p:grpSpPr bwMode="auto">
                <a:xfrm>
                  <a:off x="2484" y="1811"/>
                  <a:ext cx="96" cy="825"/>
                  <a:chOff x="936" y="1792"/>
                  <a:chExt cx="636" cy="1468"/>
                </a:xfrm>
              </p:grpSpPr>
              <p:sp>
                <p:nvSpPr>
                  <p:cNvPr id="51378" name="Freeform 40"/>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79" name="Freeform 41"/>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5" name="Group 42"/>
                <p:cNvGrpSpPr>
                  <a:grpSpLocks/>
                </p:cNvGrpSpPr>
                <p:nvPr/>
              </p:nvGrpSpPr>
              <p:grpSpPr bwMode="auto">
                <a:xfrm>
                  <a:off x="3012" y="1804"/>
                  <a:ext cx="96" cy="825"/>
                  <a:chOff x="936" y="1792"/>
                  <a:chExt cx="636" cy="1468"/>
                </a:xfrm>
              </p:grpSpPr>
              <p:sp>
                <p:nvSpPr>
                  <p:cNvPr id="51376" name="Freeform 43"/>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77" name="Freeform 44"/>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6" name="Group 45"/>
                <p:cNvGrpSpPr>
                  <a:grpSpLocks/>
                </p:cNvGrpSpPr>
                <p:nvPr/>
              </p:nvGrpSpPr>
              <p:grpSpPr bwMode="auto">
                <a:xfrm>
                  <a:off x="2580" y="2517"/>
                  <a:ext cx="168" cy="88"/>
                  <a:chOff x="3708" y="3778"/>
                  <a:chExt cx="396" cy="158"/>
                </a:xfrm>
              </p:grpSpPr>
              <p:sp>
                <p:nvSpPr>
                  <p:cNvPr id="51374" name="Freeform 46"/>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75" name="Freeform 47"/>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7" name="Group 48"/>
                <p:cNvGrpSpPr>
                  <a:grpSpLocks/>
                </p:cNvGrpSpPr>
                <p:nvPr/>
              </p:nvGrpSpPr>
              <p:grpSpPr bwMode="auto">
                <a:xfrm>
                  <a:off x="2844" y="2517"/>
                  <a:ext cx="168" cy="88"/>
                  <a:chOff x="3708" y="3778"/>
                  <a:chExt cx="396" cy="158"/>
                </a:xfrm>
              </p:grpSpPr>
              <p:sp>
                <p:nvSpPr>
                  <p:cNvPr id="51372" name="Freeform 49"/>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73" name="Freeform 50"/>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nvGrpSpPr>
              <p:cNvPr id="18" name="Group 51"/>
              <p:cNvGrpSpPr>
                <a:grpSpLocks/>
              </p:cNvGrpSpPr>
              <p:nvPr/>
            </p:nvGrpSpPr>
            <p:grpSpPr bwMode="auto">
              <a:xfrm>
                <a:off x="3132" y="2505"/>
                <a:ext cx="168" cy="88"/>
                <a:chOff x="3708" y="3778"/>
                <a:chExt cx="396" cy="158"/>
              </a:xfrm>
            </p:grpSpPr>
            <p:sp>
              <p:nvSpPr>
                <p:cNvPr id="51365" name="Freeform 52"/>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66" name="Freeform 53"/>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9" name="Group 54"/>
              <p:cNvGrpSpPr>
                <a:grpSpLocks/>
              </p:cNvGrpSpPr>
              <p:nvPr/>
            </p:nvGrpSpPr>
            <p:grpSpPr bwMode="auto">
              <a:xfrm>
                <a:off x="4044" y="2505"/>
                <a:ext cx="168" cy="88"/>
                <a:chOff x="3708" y="3778"/>
                <a:chExt cx="396" cy="158"/>
              </a:xfrm>
            </p:grpSpPr>
            <p:sp>
              <p:nvSpPr>
                <p:cNvPr id="51363" name="Freeform 55"/>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64" name="Freeform 56"/>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0" name="Group 57"/>
              <p:cNvGrpSpPr>
                <a:grpSpLocks/>
              </p:cNvGrpSpPr>
              <p:nvPr/>
            </p:nvGrpSpPr>
            <p:grpSpPr bwMode="auto">
              <a:xfrm>
                <a:off x="4224" y="1816"/>
                <a:ext cx="684" cy="808"/>
                <a:chOff x="2484" y="1804"/>
                <a:chExt cx="624" cy="832"/>
              </a:xfrm>
            </p:grpSpPr>
            <p:grpSp>
              <p:nvGrpSpPr>
                <p:cNvPr id="21" name="Group 58"/>
                <p:cNvGrpSpPr>
                  <a:grpSpLocks/>
                </p:cNvGrpSpPr>
                <p:nvPr/>
              </p:nvGrpSpPr>
              <p:grpSpPr bwMode="auto">
                <a:xfrm>
                  <a:off x="2748" y="1811"/>
                  <a:ext cx="96" cy="825"/>
                  <a:chOff x="936" y="1792"/>
                  <a:chExt cx="636" cy="1468"/>
                </a:xfrm>
              </p:grpSpPr>
              <p:sp>
                <p:nvSpPr>
                  <p:cNvPr id="51361" name="Freeform 59"/>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62" name="Freeform 60"/>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2" name="Group 61"/>
                <p:cNvGrpSpPr>
                  <a:grpSpLocks/>
                </p:cNvGrpSpPr>
                <p:nvPr/>
              </p:nvGrpSpPr>
              <p:grpSpPr bwMode="auto">
                <a:xfrm>
                  <a:off x="2484" y="1811"/>
                  <a:ext cx="96" cy="825"/>
                  <a:chOff x="936" y="1792"/>
                  <a:chExt cx="636" cy="1468"/>
                </a:xfrm>
              </p:grpSpPr>
              <p:sp>
                <p:nvSpPr>
                  <p:cNvPr id="51359" name="Freeform 62"/>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60" name="Freeform 63"/>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3" name="Group 64"/>
                <p:cNvGrpSpPr>
                  <a:grpSpLocks/>
                </p:cNvGrpSpPr>
                <p:nvPr/>
              </p:nvGrpSpPr>
              <p:grpSpPr bwMode="auto">
                <a:xfrm>
                  <a:off x="3012" y="1804"/>
                  <a:ext cx="96" cy="825"/>
                  <a:chOff x="936" y="1792"/>
                  <a:chExt cx="636" cy="1468"/>
                </a:xfrm>
              </p:grpSpPr>
              <p:sp>
                <p:nvSpPr>
                  <p:cNvPr id="51357" name="Freeform 65"/>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58" name="Freeform 66"/>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4" name="Group 67"/>
                <p:cNvGrpSpPr>
                  <a:grpSpLocks/>
                </p:cNvGrpSpPr>
                <p:nvPr/>
              </p:nvGrpSpPr>
              <p:grpSpPr bwMode="auto">
                <a:xfrm>
                  <a:off x="2580" y="2517"/>
                  <a:ext cx="168" cy="88"/>
                  <a:chOff x="3708" y="3778"/>
                  <a:chExt cx="396" cy="158"/>
                </a:xfrm>
              </p:grpSpPr>
              <p:sp>
                <p:nvSpPr>
                  <p:cNvPr id="51355" name="Freeform 68"/>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56" name="Freeform 69"/>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 name="Group 70"/>
                <p:cNvGrpSpPr>
                  <a:grpSpLocks/>
                </p:cNvGrpSpPr>
                <p:nvPr/>
              </p:nvGrpSpPr>
              <p:grpSpPr bwMode="auto">
                <a:xfrm>
                  <a:off x="2844" y="2517"/>
                  <a:ext cx="168" cy="88"/>
                  <a:chOff x="3708" y="3778"/>
                  <a:chExt cx="396" cy="158"/>
                </a:xfrm>
              </p:grpSpPr>
              <p:sp>
                <p:nvSpPr>
                  <p:cNvPr id="51353" name="Freeform 71"/>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54" name="Freeform 72"/>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nvGrpSpPr>
              <p:cNvPr id="26" name="Group 73"/>
              <p:cNvGrpSpPr>
                <a:grpSpLocks/>
              </p:cNvGrpSpPr>
              <p:nvPr/>
            </p:nvGrpSpPr>
            <p:grpSpPr bwMode="auto">
              <a:xfrm>
                <a:off x="1824" y="1823"/>
                <a:ext cx="579" cy="801"/>
                <a:chOff x="816" y="1883"/>
                <a:chExt cx="579" cy="801"/>
              </a:xfrm>
            </p:grpSpPr>
            <p:grpSp>
              <p:nvGrpSpPr>
                <p:cNvPr id="27" name="Group 74"/>
                <p:cNvGrpSpPr>
                  <a:grpSpLocks/>
                </p:cNvGrpSpPr>
                <p:nvPr/>
              </p:nvGrpSpPr>
              <p:grpSpPr bwMode="auto">
                <a:xfrm>
                  <a:off x="1105" y="1883"/>
                  <a:ext cx="106" cy="801"/>
                  <a:chOff x="936" y="1792"/>
                  <a:chExt cx="636" cy="1468"/>
                </a:xfrm>
              </p:grpSpPr>
              <p:sp>
                <p:nvSpPr>
                  <p:cNvPr id="51346" name="Freeform 75"/>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47" name="Freeform 76"/>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8" name="Group 77"/>
                <p:cNvGrpSpPr>
                  <a:grpSpLocks/>
                </p:cNvGrpSpPr>
                <p:nvPr/>
              </p:nvGrpSpPr>
              <p:grpSpPr bwMode="auto">
                <a:xfrm>
                  <a:off x="816" y="1883"/>
                  <a:ext cx="105" cy="801"/>
                  <a:chOff x="936" y="1792"/>
                  <a:chExt cx="636" cy="1468"/>
                </a:xfrm>
              </p:grpSpPr>
              <p:sp>
                <p:nvSpPr>
                  <p:cNvPr id="51344" name="Freeform 78"/>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45" name="Freeform 79"/>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9" name="Group 80"/>
                <p:cNvGrpSpPr>
                  <a:grpSpLocks/>
                </p:cNvGrpSpPr>
                <p:nvPr/>
              </p:nvGrpSpPr>
              <p:grpSpPr bwMode="auto">
                <a:xfrm>
                  <a:off x="921" y="2568"/>
                  <a:ext cx="184" cy="86"/>
                  <a:chOff x="3708" y="3778"/>
                  <a:chExt cx="396" cy="158"/>
                </a:xfrm>
              </p:grpSpPr>
              <p:sp>
                <p:nvSpPr>
                  <p:cNvPr id="51342" name="Freeform 81"/>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43" name="Freeform 82"/>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0" name="Group 83"/>
                <p:cNvGrpSpPr>
                  <a:grpSpLocks/>
                </p:cNvGrpSpPr>
                <p:nvPr/>
              </p:nvGrpSpPr>
              <p:grpSpPr bwMode="auto">
                <a:xfrm>
                  <a:off x="1211" y="2568"/>
                  <a:ext cx="184" cy="86"/>
                  <a:chOff x="3708" y="3778"/>
                  <a:chExt cx="396" cy="158"/>
                </a:xfrm>
              </p:grpSpPr>
              <p:sp>
                <p:nvSpPr>
                  <p:cNvPr id="51340" name="Freeform 84"/>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41" name="Freeform 85"/>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nvGrpSpPr>
              <p:cNvPr id="31" name="Group 86"/>
              <p:cNvGrpSpPr>
                <a:grpSpLocks/>
              </p:cNvGrpSpPr>
              <p:nvPr/>
            </p:nvGrpSpPr>
            <p:grpSpPr bwMode="auto">
              <a:xfrm flipH="1">
                <a:off x="4920" y="1811"/>
                <a:ext cx="579" cy="801"/>
                <a:chOff x="816" y="1883"/>
                <a:chExt cx="579" cy="801"/>
              </a:xfrm>
            </p:grpSpPr>
            <p:grpSp>
              <p:nvGrpSpPr>
                <p:cNvPr id="411648" name="Group 87"/>
                <p:cNvGrpSpPr>
                  <a:grpSpLocks/>
                </p:cNvGrpSpPr>
                <p:nvPr/>
              </p:nvGrpSpPr>
              <p:grpSpPr bwMode="auto">
                <a:xfrm>
                  <a:off x="1105" y="1883"/>
                  <a:ext cx="106" cy="801"/>
                  <a:chOff x="936" y="1792"/>
                  <a:chExt cx="636" cy="1468"/>
                </a:xfrm>
              </p:grpSpPr>
              <p:sp>
                <p:nvSpPr>
                  <p:cNvPr id="51334" name="Freeform 88"/>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35" name="Freeform 89"/>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49" name="Group 90"/>
                <p:cNvGrpSpPr>
                  <a:grpSpLocks/>
                </p:cNvGrpSpPr>
                <p:nvPr/>
              </p:nvGrpSpPr>
              <p:grpSpPr bwMode="auto">
                <a:xfrm>
                  <a:off x="816" y="1883"/>
                  <a:ext cx="105" cy="801"/>
                  <a:chOff x="936" y="1792"/>
                  <a:chExt cx="636" cy="1468"/>
                </a:xfrm>
              </p:grpSpPr>
              <p:sp>
                <p:nvSpPr>
                  <p:cNvPr id="51332" name="Freeform 91"/>
                  <p:cNvSpPr>
                    <a:spLocks/>
                  </p:cNvSpPr>
                  <p:nvPr/>
                </p:nvSpPr>
                <p:spPr bwMode="auto">
                  <a:xfrm>
                    <a:off x="1260"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33" name="Freeform 92"/>
                  <p:cNvSpPr>
                    <a:spLocks/>
                  </p:cNvSpPr>
                  <p:nvPr/>
                </p:nvSpPr>
                <p:spPr bwMode="auto">
                  <a:xfrm flipH="1">
                    <a:off x="936" y="1792"/>
                    <a:ext cx="312" cy="1468"/>
                  </a:xfrm>
                  <a:custGeom>
                    <a:avLst/>
                    <a:gdLst>
                      <a:gd name="T0" fmla="*/ 0 w 312"/>
                      <a:gd name="T1" fmla="*/ 68 h 1468"/>
                      <a:gd name="T2" fmla="*/ 72 w 312"/>
                      <a:gd name="T3" fmla="*/ 200 h 1468"/>
                      <a:gd name="T4" fmla="*/ 240 w 312"/>
                      <a:gd name="T5" fmla="*/ 1268 h 1468"/>
                      <a:gd name="T6" fmla="*/ 312 w 312"/>
                      <a:gd name="T7" fmla="*/ 1400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50" name="Group 93"/>
                <p:cNvGrpSpPr>
                  <a:grpSpLocks/>
                </p:cNvGrpSpPr>
                <p:nvPr/>
              </p:nvGrpSpPr>
              <p:grpSpPr bwMode="auto">
                <a:xfrm>
                  <a:off x="921" y="2568"/>
                  <a:ext cx="184" cy="86"/>
                  <a:chOff x="3708" y="3778"/>
                  <a:chExt cx="396" cy="158"/>
                </a:xfrm>
              </p:grpSpPr>
              <p:sp>
                <p:nvSpPr>
                  <p:cNvPr id="51330" name="Freeform 94"/>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31" name="Freeform 95"/>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51" name="Group 96"/>
                <p:cNvGrpSpPr>
                  <a:grpSpLocks/>
                </p:cNvGrpSpPr>
                <p:nvPr/>
              </p:nvGrpSpPr>
              <p:grpSpPr bwMode="auto">
                <a:xfrm>
                  <a:off x="1211" y="2568"/>
                  <a:ext cx="184" cy="86"/>
                  <a:chOff x="3708" y="3778"/>
                  <a:chExt cx="396" cy="158"/>
                </a:xfrm>
              </p:grpSpPr>
              <p:sp>
                <p:nvSpPr>
                  <p:cNvPr id="51328" name="Freeform 97"/>
                  <p:cNvSpPr>
                    <a:spLocks/>
                  </p:cNvSpPr>
                  <p:nvPr/>
                </p:nvSpPr>
                <p:spPr bwMode="auto">
                  <a:xfrm>
                    <a:off x="3708"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29" name="Freeform 98"/>
                  <p:cNvSpPr>
                    <a:spLocks/>
                  </p:cNvSpPr>
                  <p:nvPr/>
                </p:nvSpPr>
                <p:spPr bwMode="auto">
                  <a:xfrm>
                    <a:off x="3912" y="3778"/>
                    <a:ext cx="192" cy="158"/>
                  </a:xfrm>
                  <a:custGeom>
                    <a:avLst/>
                    <a:gdLst>
                      <a:gd name="T0" fmla="*/ 0 w 564"/>
                      <a:gd name="T1" fmla="*/ 295 h 146"/>
                      <a:gd name="T2" fmla="*/ 0 w 564"/>
                      <a:gd name="T3" fmla="*/ 2 h 146"/>
                      <a:gd name="T4" fmla="*/ 0 w 564"/>
                      <a:gd name="T5" fmla="*/ 321 h 146"/>
                      <a:gd name="T6" fmla="*/ 0 w 564"/>
                      <a:gd name="T7" fmla="*/ 2 h 146"/>
                      <a:gd name="T8" fmla="*/ 0 w 564"/>
                      <a:gd name="T9" fmla="*/ 295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grpSp>
          <p:nvGrpSpPr>
            <p:cNvPr id="411652" name="Group 99"/>
            <p:cNvGrpSpPr>
              <a:grpSpLocks/>
            </p:cNvGrpSpPr>
            <p:nvPr/>
          </p:nvGrpSpPr>
          <p:grpSpPr bwMode="auto">
            <a:xfrm>
              <a:off x="1652" y="2592"/>
              <a:ext cx="3941" cy="259"/>
              <a:chOff x="1628" y="3792"/>
              <a:chExt cx="3941" cy="259"/>
            </a:xfrm>
          </p:grpSpPr>
          <p:graphicFrame>
            <p:nvGraphicFramePr>
              <p:cNvPr id="51304" name="Object 100"/>
              <p:cNvGraphicFramePr>
                <a:graphicFrameLocks noChangeAspect="1"/>
              </p:cNvGraphicFramePr>
              <p:nvPr/>
            </p:nvGraphicFramePr>
            <p:xfrm>
              <a:off x="3596" y="3796"/>
              <a:ext cx="173" cy="243"/>
            </p:xfrm>
            <a:graphic>
              <a:graphicData uri="http://schemas.openxmlformats.org/presentationml/2006/ole">
                <mc:AlternateContent xmlns:mc="http://schemas.openxmlformats.org/markup-compatibility/2006">
                  <mc:Choice xmlns:v="urn:schemas-microsoft-com:vml" Requires="v">
                    <p:oleObj spid="_x0000_s381640" name="公式" r:id="rId17" imgW="116280" imgH="180000" progId="Equation.3">
                      <p:embed/>
                    </p:oleObj>
                  </mc:Choice>
                  <mc:Fallback>
                    <p:oleObj name="公式" r:id="rId17" imgW="116280" imgH="180000" progId="Equation.3">
                      <p:embed/>
                      <p:pic>
                        <p:nvPicPr>
                          <p:cNvPr id="0" name="Picture 10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6" y="3796"/>
                            <a:ext cx="173"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05" name="Object 101"/>
              <p:cNvGraphicFramePr>
                <a:graphicFrameLocks noChangeAspect="1"/>
              </p:cNvGraphicFramePr>
              <p:nvPr/>
            </p:nvGraphicFramePr>
            <p:xfrm>
              <a:off x="3934" y="3804"/>
              <a:ext cx="121" cy="226"/>
            </p:xfrm>
            <a:graphic>
              <a:graphicData uri="http://schemas.openxmlformats.org/presentationml/2006/ole">
                <mc:AlternateContent xmlns:mc="http://schemas.openxmlformats.org/markup-compatibility/2006">
                  <mc:Choice xmlns:v="urn:schemas-microsoft-com:vml" Requires="v">
                    <p:oleObj spid="_x0000_s381641" name="公式" r:id="rId19" imgW="74160" imgH="158760" progId="Equation.3">
                      <p:embed/>
                    </p:oleObj>
                  </mc:Choice>
                  <mc:Fallback>
                    <p:oleObj name="公式" r:id="rId19" imgW="74160" imgH="158760" progId="Equation.3">
                      <p:embed/>
                      <p:pic>
                        <p:nvPicPr>
                          <p:cNvPr id="0" name="Picture 10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4" y="3804"/>
                            <a:ext cx="121"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06" name="Object 102"/>
              <p:cNvGraphicFramePr>
                <a:graphicFrameLocks noChangeAspect="1"/>
              </p:cNvGraphicFramePr>
              <p:nvPr/>
            </p:nvGraphicFramePr>
            <p:xfrm>
              <a:off x="3219" y="3792"/>
              <a:ext cx="279" cy="226"/>
            </p:xfrm>
            <a:graphic>
              <a:graphicData uri="http://schemas.openxmlformats.org/presentationml/2006/ole">
                <mc:AlternateContent xmlns:mc="http://schemas.openxmlformats.org/markup-compatibility/2006">
                  <mc:Choice xmlns:v="urn:schemas-microsoft-com:vml" Requires="v">
                    <p:oleObj spid="_x0000_s381642" name="公式" r:id="rId21" imgW="200880" imgH="158760" progId="Equation.3">
                      <p:embed/>
                    </p:oleObj>
                  </mc:Choice>
                  <mc:Fallback>
                    <p:oleObj name="公式" r:id="rId21" imgW="200880" imgH="158760" progId="Equation.3">
                      <p:embed/>
                      <p:pic>
                        <p:nvPicPr>
                          <p:cNvPr id="0" name="Picture 10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19" y="3792"/>
                            <a:ext cx="279"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07" name="Object 103"/>
              <p:cNvGraphicFramePr>
                <a:graphicFrameLocks noChangeAspect="1"/>
              </p:cNvGraphicFramePr>
              <p:nvPr/>
            </p:nvGraphicFramePr>
            <p:xfrm>
              <a:off x="4196" y="3816"/>
              <a:ext cx="173" cy="226"/>
            </p:xfrm>
            <a:graphic>
              <a:graphicData uri="http://schemas.openxmlformats.org/presentationml/2006/ole">
                <mc:AlternateContent xmlns:mc="http://schemas.openxmlformats.org/markup-compatibility/2006">
                  <mc:Choice xmlns:v="urn:schemas-microsoft-com:vml" Requires="v">
                    <p:oleObj spid="_x0000_s381643" name="公式" r:id="rId23" imgW="116280" imgH="158760" progId="Equation.3">
                      <p:embed/>
                    </p:oleObj>
                  </mc:Choice>
                  <mc:Fallback>
                    <p:oleObj name="公式" r:id="rId23" imgW="116280" imgH="158760" progId="Equation.3">
                      <p:embed/>
                      <p:pic>
                        <p:nvPicPr>
                          <p:cNvPr id="0" name="Picture 10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96" y="3816"/>
                            <a:ext cx="173"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08" name="Object 104"/>
              <p:cNvGraphicFramePr>
                <a:graphicFrameLocks noChangeAspect="1"/>
              </p:cNvGraphicFramePr>
              <p:nvPr/>
            </p:nvGraphicFramePr>
            <p:xfrm>
              <a:off x="2925" y="3792"/>
              <a:ext cx="316" cy="226"/>
            </p:xfrm>
            <a:graphic>
              <a:graphicData uri="http://schemas.openxmlformats.org/presentationml/2006/ole">
                <mc:AlternateContent xmlns:mc="http://schemas.openxmlformats.org/markup-compatibility/2006">
                  <mc:Choice xmlns:v="urn:schemas-microsoft-com:vml" Requires="v">
                    <p:oleObj spid="_x0000_s381644" name="公式" r:id="rId25" imgW="232560" imgH="158760" progId="Equation.3">
                      <p:embed/>
                    </p:oleObj>
                  </mc:Choice>
                  <mc:Fallback>
                    <p:oleObj name="公式" r:id="rId25" imgW="232560" imgH="158760" progId="Equation.3">
                      <p:embed/>
                      <p:pic>
                        <p:nvPicPr>
                          <p:cNvPr id="0" name="Picture 10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25" y="3792"/>
                            <a:ext cx="316"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09" name="Object 105"/>
              <p:cNvGraphicFramePr>
                <a:graphicFrameLocks noChangeAspect="1"/>
              </p:cNvGraphicFramePr>
              <p:nvPr/>
            </p:nvGraphicFramePr>
            <p:xfrm>
              <a:off x="4540" y="3796"/>
              <a:ext cx="156" cy="243"/>
            </p:xfrm>
            <a:graphic>
              <a:graphicData uri="http://schemas.openxmlformats.org/presentationml/2006/ole">
                <mc:AlternateContent xmlns:mc="http://schemas.openxmlformats.org/markup-compatibility/2006">
                  <mc:Choice xmlns:v="urn:schemas-microsoft-com:vml" Requires="v">
                    <p:oleObj spid="_x0000_s381645" name="公式" r:id="rId27" imgW="105840" imgH="180000" progId="Equation.3">
                      <p:embed/>
                    </p:oleObj>
                  </mc:Choice>
                  <mc:Fallback>
                    <p:oleObj name="公式" r:id="rId27" imgW="105840" imgH="180000" progId="Equation.3">
                      <p:embed/>
                      <p:pic>
                        <p:nvPicPr>
                          <p:cNvPr id="0" name="Picture 10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40" y="3796"/>
                            <a:ext cx="156"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10" name="Object 106"/>
              <p:cNvGraphicFramePr>
                <a:graphicFrameLocks noChangeAspect="1"/>
              </p:cNvGraphicFramePr>
              <p:nvPr/>
            </p:nvGraphicFramePr>
            <p:xfrm>
              <a:off x="2636" y="3808"/>
              <a:ext cx="316" cy="243"/>
            </p:xfrm>
            <a:graphic>
              <a:graphicData uri="http://schemas.openxmlformats.org/presentationml/2006/ole">
                <mc:AlternateContent xmlns:mc="http://schemas.openxmlformats.org/markup-compatibility/2006">
                  <mc:Choice xmlns:v="urn:schemas-microsoft-com:vml" Requires="v">
                    <p:oleObj spid="_x0000_s381646" name="公式" r:id="rId29" imgW="232560" imgH="180000" progId="Equation.3">
                      <p:embed/>
                    </p:oleObj>
                  </mc:Choice>
                  <mc:Fallback>
                    <p:oleObj name="公式" r:id="rId29" imgW="232560" imgH="180000" progId="Equation.3">
                      <p:embed/>
                      <p:pic>
                        <p:nvPicPr>
                          <p:cNvPr id="0" name="Picture 11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636" y="3808"/>
                            <a:ext cx="316"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11" name="Object 107"/>
              <p:cNvGraphicFramePr>
                <a:graphicFrameLocks noChangeAspect="1"/>
              </p:cNvGraphicFramePr>
              <p:nvPr/>
            </p:nvGraphicFramePr>
            <p:xfrm>
              <a:off x="4771" y="3816"/>
              <a:ext cx="174" cy="226"/>
            </p:xfrm>
            <a:graphic>
              <a:graphicData uri="http://schemas.openxmlformats.org/presentationml/2006/ole">
                <mc:AlternateContent xmlns:mc="http://schemas.openxmlformats.org/markup-compatibility/2006">
                  <mc:Choice xmlns:v="urn:schemas-microsoft-com:vml" Requires="v">
                    <p:oleObj spid="_x0000_s381647" name="公式" r:id="rId31" imgW="116280" imgH="158760" progId="Equation.3">
                      <p:embed/>
                    </p:oleObj>
                  </mc:Choice>
                  <mc:Fallback>
                    <p:oleObj name="公式" r:id="rId31" imgW="116280" imgH="158760" progId="Equation.3">
                      <p:embed/>
                      <p:pic>
                        <p:nvPicPr>
                          <p:cNvPr id="0" name="Picture 11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71" y="3816"/>
                            <a:ext cx="174"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12" name="Object 108"/>
              <p:cNvGraphicFramePr>
                <a:graphicFrameLocks noChangeAspect="1"/>
              </p:cNvGraphicFramePr>
              <p:nvPr/>
            </p:nvGraphicFramePr>
            <p:xfrm>
              <a:off x="2251" y="3792"/>
              <a:ext cx="318" cy="226"/>
            </p:xfrm>
            <a:graphic>
              <a:graphicData uri="http://schemas.openxmlformats.org/presentationml/2006/ole">
                <mc:AlternateContent xmlns:mc="http://schemas.openxmlformats.org/markup-compatibility/2006">
                  <mc:Choice xmlns:v="urn:schemas-microsoft-com:vml" Requires="v">
                    <p:oleObj spid="_x0000_s381648" name="公式" r:id="rId33" imgW="232560" imgH="158760" progId="Equation.3">
                      <p:embed/>
                    </p:oleObj>
                  </mc:Choice>
                  <mc:Fallback>
                    <p:oleObj name="公式" r:id="rId33" imgW="232560" imgH="158760" progId="Equation.3">
                      <p:embed/>
                      <p:pic>
                        <p:nvPicPr>
                          <p:cNvPr id="0" name="Picture 11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251" y="3792"/>
                            <a:ext cx="318"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13" name="Object 109"/>
              <p:cNvGraphicFramePr>
                <a:graphicFrameLocks noChangeAspect="1"/>
              </p:cNvGraphicFramePr>
              <p:nvPr/>
            </p:nvGraphicFramePr>
            <p:xfrm>
              <a:off x="5103" y="3796"/>
              <a:ext cx="157" cy="243"/>
            </p:xfrm>
            <a:graphic>
              <a:graphicData uri="http://schemas.openxmlformats.org/presentationml/2006/ole">
                <mc:AlternateContent xmlns:mc="http://schemas.openxmlformats.org/markup-compatibility/2006">
                  <mc:Choice xmlns:v="urn:schemas-microsoft-com:vml" Requires="v">
                    <p:oleObj spid="_x0000_s381649" name="公式" r:id="rId35" imgW="105840" imgH="180000" progId="Equation.3">
                      <p:embed/>
                    </p:oleObj>
                  </mc:Choice>
                  <mc:Fallback>
                    <p:oleObj name="公式" r:id="rId35" imgW="105840" imgH="180000" progId="Equation.3">
                      <p:embed/>
                      <p:pic>
                        <p:nvPicPr>
                          <p:cNvPr id="0" name="Picture 11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03" y="3796"/>
                            <a:ext cx="157"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14" name="Object 110"/>
              <p:cNvGraphicFramePr>
                <a:graphicFrameLocks noChangeAspect="1"/>
              </p:cNvGraphicFramePr>
              <p:nvPr/>
            </p:nvGraphicFramePr>
            <p:xfrm>
              <a:off x="1962" y="3796"/>
              <a:ext cx="319" cy="243"/>
            </p:xfrm>
            <a:graphic>
              <a:graphicData uri="http://schemas.openxmlformats.org/presentationml/2006/ole">
                <mc:AlternateContent xmlns:mc="http://schemas.openxmlformats.org/markup-compatibility/2006">
                  <mc:Choice xmlns:v="urn:schemas-microsoft-com:vml" Requires="v">
                    <p:oleObj spid="_x0000_s381650" name="公式" r:id="rId37" imgW="232560" imgH="180000" progId="Equation.3">
                      <p:embed/>
                    </p:oleObj>
                  </mc:Choice>
                  <mc:Fallback>
                    <p:oleObj name="公式" r:id="rId37" imgW="232560" imgH="180000" progId="Equation.3">
                      <p:embed/>
                      <p:pic>
                        <p:nvPicPr>
                          <p:cNvPr id="0" name="Picture 11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962" y="3796"/>
                            <a:ext cx="319"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15" name="Object 111"/>
              <p:cNvGraphicFramePr>
                <a:graphicFrameLocks noChangeAspect="1"/>
              </p:cNvGraphicFramePr>
              <p:nvPr/>
            </p:nvGraphicFramePr>
            <p:xfrm>
              <a:off x="5395" y="3796"/>
              <a:ext cx="174" cy="243"/>
            </p:xfrm>
            <a:graphic>
              <a:graphicData uri="http://schemas.openxmlformats.org/presentationml/2006/ole">
                <mc:AlternateContent xmlns:mc="http://schemas.openxmlformats.org/markup-compatibility/2006">
                  <mc:Choice xmlns:v="urn:schemas-microsoft-com:vml" Requires="v">
                    <p:oleObj spid="_x0000_s381651" name="公式" r:id="rId39" imgW="116280" imgH="180000" progId="Equation.3">
                      <p:embed/>
                    </p:oleObj>
                  </mc:Choice>
                  <mc:Fallback>
                    <p:oleObj name="公式" r:id="rId39" imgW="116280" imgH="180000" progId="Equation.3">
                      <p:embed/>
                      <p:pic>
                        <p:nvPicPr>
                          <p:cNvPr id="0" name="Picture 11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395" y="3796"/>
                            <a:ext cx="174"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16" name="Object 112"/>
              <p:cNvGraphicFramePr>
                <a:graphicFrameLocks noChangeAspect="1"/>
              </p:cNvGraphicFramePr>
              <p:nvPr/>
            </p:nvGraphicFramePr>
            <p:xfrm>
              <a:off x="1628" y="3808"/>
              <a:ext cx="317" cy="243"/>
            </p:xfrm>
            <a:graphic>
              <a:graphicData uri="http://schemas.openxmlformats.org/presentationml/2006/ole">
                <mc:AlternateContent xmlns:mc="http://schemas.openxmlformats.org/markup-compatibility/2006">
                  <mc:Choice xmlns:v="urn:schemas-microsoft-com:vml" Requires="v">
                    <p:oleObj spid="_x0000_s381652" name="公式" r:id="rId41" imgW="232560" imgH="180000" progId="Equation.3">
                      <p:embed/>
                    </p:oleObj>
                  </mc:Choice>
                  <mc:Fallback>
                    <p:oleObj name="公式" r:id="rId41" imgW="232560" imgH="180000" progId="Equation.3">
                      <p:embed/>
                      <p:pic>
                        <p:nvPicPr>
                          <p:cNvPr id="0" name="Picture 11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628" y="3808"/>
                            <a:ext cx="317"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11761" name="Freeform 113"/>
          <p:cNvSpPr>
            <a:spLocks/>
          </p:cNvSpPr>
          <p:nvPr/>
        </p:nvSpPr>
        <p:spPr bwMode="auto">
          <a:xfrm>
            <a:off x="2971800" y="1211263"/>
            <a:ext cx="5715000" cy="1219200"/>
          </a:xfrm>
          <a:custGeom>
            <a:avLst/>
            <a:gdLst>
              <a:gd name="T0" fmla="*/ 0 w 3600"/>
              <a:gd name="T1" fmla="*/ 2147483647 h 768"/>
              <a:gd name="T2" fmla="*/ 2147483647 w 3600"/>
              <a:gd name="T3" fmla="*/ 2147483647 h 768"/>
              <a:gd name="T4" fmla="*/ 2147483647 w 3600"/>
              <a:gd name="T5" fmla="*/ 2147483647 h 768"/>
              <a:gd name="T6" fmla="*/ 2147483647 w 3600"/>
              <a:gd name="T7" fmla="*/ 0 h 768"/>
              <a:gd name="T8" fmla="*/ 2147483647 w 3600"/>
              <a:gd name="T9" fmla="*/ 2147483647 h 768"/>
              <a:gd name="T10" fmla="*/ 2147483647 w 3600"/>
              <a:gd name="T11" fmla="*/ 2147483647 h 768"/>
              <a:gd name="T12" fmla="*/ 2147483647 w 3600"/>
              <a:gd name="T13" fmla="*/ 2147483647 h 768"/>
              <a:gd name="T14" fmla="*/ 0 60000 65536"/>
              <a:gd name="T15" fmla="*/ 0 60000 65536"/>
              <a:gd name="T16" fmla="*/ 0 60000 65536"/>
              <a:gd name="T17" fmla="*/ 0 60000 65536"/>
              <a:gd name="T18" fmla="*/ 0 60000 65536"/>
              <a:gd name="T19" fmla="*/ 0 60000 65536"/>
              <a:gd name="T20" fmla="*/ 0 60000 65536"/>
              <a:gd name="T21" fmla="*/ 0 w 3600"/>
              <a:gd name="T22" fmla="*/ 0 h 768"/>
              <a:gd name="T23" fmla="*/ 3600 w 3600"/>
              <a:gd name="T24" fmla="*/ 768 h 7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00" h="768">
                <a:moveTo>
                  <a:pt x="0" y="720"/>
                </a:moveTo>
                <a:cubicBezTo>
                  <a:pt x="144" y="504"/>
                  <a:pt x="288" y="288"/>
                  <a:pt x="432" y="288"/>
                </a:cubicBezTo>
                <a:cubicBezTo>
                  <a:pt x="576" y="288"/>
                  <a:pt x="640" y="768"/>
                  <a:pt x="864" y="720"/>
                </a:cubicBezTo>
                <a:cubicBezTo>
                  <a:pt x="1088" y="672"/>
                  <a:pt x="1472" y="0"/>
                  <a:pt x="1776" y="0"/>
                </a:cubicBezTo>
                <a:cubicBezTo>
                  <a:pt x="2080" y="0"/>
                  <a:pt x="2456" y="672"/>
                  <a:pt x="2688" y="720"/>
                </a:cubicBezTo>
                <a:cubicBezTo>
                  <a:pt x="2920" y="768"/>
                  <a:pt x="3016" y="288"/>
                  <a:pt x="3168" y="288"/>
                </a:cubicBezTo>
                <a:cubicBezTo>
                  <a:pt x="3320" y="288"/>
                  <a:pt x="3460" y="504"/>
                  <a:pt x="3600" y="720"/>
                </a:cubicBezTo>
              </a:path>
            </a:pathLst>
          </a:custGeom>
          <a:noFill/>
          <a:ln w="412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411653" name="Group 114"/>
          <p:cNvGrpSpPr>
            <a:grpSpLocks/>
          </p:cNvGrpSpPr>
          <p:nvPr/>
        </p:nvGrpSpPr>
        <p:grpSpPr bwMode="auto">
          <a:xfrm>
            <a:off x="2582863" y="4752975"/>
            <a:ext cx="6275387" cy="1677988"/>
            <a:chOff x="1627" y="2994"/>
            <a:chExt cx="3953" cy="1057"/>
          </a:xfrm>
        </p:grpSpPr>
        <p:sp>
          <p:nvSpPr>
            <p:cNvPr id="51213" name="Line 115"/>
            <p:cNvSpPr>
              <a:spLocks noChangeShapeType="1"/>
            </p:cNvSpPr>
            <p:nvPr/>
          </p:nvSpPr>
          <p:spPr bwMode="auto">
            <a:xfrm>
              <a:off x="1824" y="3816"/>
              <a:ext cx="3756"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1654" name="Group 116"/>
            <p:cNvGrpSpPr>
              <a:grpSpLocks/>
            </p:cNvGrpSpPr>
            <p:nvPr/>
          </p:nvGrpSpPr>
          <p:grpSpPr bwMode="auto">
            <a:xfrm>
              <a:off x="3627" y="3011"/>
              <a:ext cx="112" cy="825"/>
              <a:chOff x="3640" y="3011"/>
              <a:chExt cx="112" cy="825"/>
            </a:xfrm>
          </p:grpSpPr>
          <p:sp>
            <p:nvSpPr>
              <p:cNvPr id="51300" name="Freeform 117"/>
              <p:cNvSpPr>
                <a:spLocks/>
              </p:cNvSpPr>
              <p:nvPr/>
            </p:nvSpPr>
            <p:spPr bwMode="auto">
              <a:xfrm>
                <a:off x="3697" y="3011"/>
                <a:ext cx="55" cy="825"/>
              </a:xfrm>
              <a:custGeom>
                <a:avLst/>
                <a:gdLst>
                  <a:gd name="T0" fmla="*/ 0 w 312"/>
                  <a:gd name="T1" fmla="*/ 1 h 1468"/>
                  <a:gd name="T2" fmla="*/ 0 w 312"/>
                  <a:gd name="T3" fmla="*/ 1 h 1468"/>
                  <a:gd name="T4" fmla="*/ 0 w 312"/>
                  <a:gd name="T5" fmla="*/ 4 h 1468"/>
                  <a:gd name="T6" fmla="*/ 0 w 312"/>
                  <a:gd name="T7" fmla="*/ 4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01" name="Freeform 118"/>
              <p:cNvSpPr>
                <a:spLocks/>
              </p:cNvSpPr>
              <p:nvPr/>
            </p:nvSpPr>
            <p:spPr bwMode="auto">
              <a:xfrm flipH="1">
                <a:off x="3640" y="3011"/>
                <a:ext cx="55" cy="825"/>
              </a:xfrm>
              <a:custGeom>
                <a:avLst/>
                <a:gdLst>
                  <a:gd name="T0" fmla="*/ 0 w 312"/>
                  <a:gd name="T1" fmla="*/ 1 h 1468"/>
                  <a:gd name="T2" fmla="*/ 0 w 312"/>
                  <a:gd name="T3" fmla="*/ 1 h 1468"/>
                  <a:gd name="T4" fmla="*/ 0 w 312"/>
                  <a:gd name="T5" fmla="*/ 4 h 1468"/>
                  <a:gd name="T6" fmla="*/ 0 w 312"/>
                  <a:gd name="T7" fmla="*/ 4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55" name="Group 119"/>
            <p:cNvGrpSpPr>
              <a:grpSpLocks/>
            </p:cNvGrpSpPr>
            <p:nvPr/>
          </p:nvGrpSpPr>
          <p:grpSpPr bwMode="auto">
            <a:xfrm>
              <a:off x="3322" y="3189"/>
              <a:ext cx="99" cy="619"/>
              <a:chOff x="3336" y="3011"/>
              <a:chExt cx="111" cy="825"/>
            </a:xfrm>
          </p:grpSpPr>
          <p:sp>
            <p:nvSpPr>
              <p:cNvPr id="51298" name="Freeform 120"/>
              <p:cNvSpPr>
                <a:spLocks/>
              </p:cNvSpPr>
              <p:nvPr/>
            </p:nvSpPr>
            <p:spPr bwMode="auto">
              <a:xfrm>
                <a:off x="3393" y="3011"/>
                <a:ext cx="54" cy="825"/>
              </a:xfrm>
              <a:custGeom>
                <a:avLst/>
                <a:gdLst>
                  <a:gd name="T0" fmla="*/ 0 w 312"/>
                  <a:gd name="T1" fmla="*/ 1 h 1468"/>
                  <a:gd name="T2" fmla="*/ 0 w 312"/>
                  <a:gd name="T3" fmla="*/ 1 h 1468"/>
                  <a:gd name="T4" fmla="*/ 0 w 312"/>
                  <a:gd name="T5" fmla="*/ 4 h 1468"/>
                  <a:gd name="T6" fmla="*/ 0 w 312"/>
                  <a:gd name="T7" fmla="*/ 4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99" name="Freeform 121"/>
              <p:cNvSpPr>
                <a:spLocks/>
              </p:cNvSpPr>
              <p:nvPr/>
            </p:nvSpPr>
            <p:spPr bwMode="auto">
              <a:xfrm flipH="1">
                <a:off x="3336" y="3011"/>
                <a:ext cx="54" cy="825"/>
              </a:xfrm>
              <a:custGeom>
                <a:avLst/>
                <a:gdLst>
                  <a:gd name="T0" fmla="*/ 0 w 312"/>
                  <a:gd name="T1" fmla="*/ 1 h 1468"/>
                  <a:gd name="T2" fmla="*/ 0 w 312"/>
                  <a:gd name="T3" fmla="*/ 1 h 1468"/>
                  <a:gd name="T4" fmla="*/ 0 w 312"/>
                  <a:gd name="T5" fmla="*/ 4 h 1468"/>
                  <a:gd name="T6" fmla="*/ 0 w 312"/>
                  <a:gd name="T7" fmla="*/ 4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56" name="Group 122"/>
            <p:cNvGrpSpPr>
              <a:grpSpLocks/>
            </p:cNvGrpSpPr>
            <p:nvPr/>
          </p:nvGrpSpPr>
          <p:grpSpPr bwMode="auto">
            <a:xfrm>
              <a:off x="3932" y="3112"/>
              <a:ext cx="111" cy="717"/>
              <a:chOff x="3945" y="3004"/>
              <a:chExt cx="111" cy="825"/>
            </a:xfrm>
          </p:grpSpPr>
          <p:sp>
            <p:nvSpPr>
              <p:cNvPr id="51296" name="Freeform 123"/>
              <p:cNvSpPr>
                <a:spLocks/>
              </p:cNvSpPr>
              <p:nvPr/>
            </p:nvSpPr>
            <p:spPr bwMode="auto">
              <a:xfrm>
                <a:off x="4002" y="3004"/>
                <a:ext cx="54" cy="825"/>
              </a:xfrm>
              <a:custGeom>
                <a:avLst/>
                <a:gdLst>
                  <a:gd name="T0" fmla="*/ 0 w 312"/>
                  <a:gd name="T1" fmla="*/ 1 h 1468"/>
                  <a:gd name="T2" fmla="*/ 0 w 312"/>
                  <a:gd name="T3" fmla="*/ 1 h 1468"/>
                  <a:gd name="T4" fmla="*/ 0 w 312"/>
                  <a:gd name="T5" fmla="*/ 4 h 1468"/>
                  <a:gd name="T6" fmla="*/ 0 w 312"/>
                  <a:gd name="T7" fmla="*/ 4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97" name="Freeform 124"/>
              <p:cNvSpPr>
                <a:spLocks/>
              </p:cNvSpPr>
              <p:nvPr/>
            </p:nvSpPr>
            <p:spPr bwMode="auto">
              <a:xfrm flipH="1">
                <a:off x="3945" y="3004"/>
                <a:ext cx="54" cy="825"/>
              </a:xfrm>
              <a:custGeom>
                <a:avLst/>
                <a:gdLst>
                  <a:gd name="T0" fmla="*/ 0 w 312"/>
                  <a:gd name="T1" fmla="*/ 1 h 1468"/>
                  <a:gd name="T2" fmla="*/ 0 w 312"/>
                  <a:gd name="T3" fmla="*/ 1 h 1468"/>
                  <a:gd name="T4" fmla="*/ 0 w 312"/>
                  <a:gd name="T5" fmla="*/ 4 h 1468"/>
                  <a:gd name="T6" fmla="*/ 0 w 312"/>
                  <a:gd name="T7" fmla="*/ 4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57" name="Group 125"/>
            <p:cNvGrpSpPr>
              <a:grpSpLocks/>
            </p:cNvGrpSpPr>
            <p:nvPr/>
          </p:nvGrpSpPr>
          <p:grpSpPr bwMode="auto">
            <a:xfrm>
              <a:off x="3434" y="3717"/>
              <a:ext cx="193" cy="88"/>
              <a:chOff x="3447" y="3717"/>
              <a:chExt cx="193" cy="88"/>
            </a:xfrm>
          </p:grpSpPr>
          <p:sp>
            <p:nvSpPr>
              <p:cNvPr id="51294" name="Freeform 126"/>
              <p:cNvSpPr>
                <a:spLocks/>
              </p:cNvSpPr>
              <p:nvPr/>
            </p:nvSpPr>
            <p:spPr bwMode="auto">
              <a:xfrm>
                <a:off x="3447" y="3717"/>
                <a:ext cx="94" cy="88"/>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95" name="Freeform 127"/>
              <p:cNvSpPr>
                <a:spLocks/>
              </p:cNvSpPr>
              <p:nvPr/>
            </p:nvSpPr>
            <p:spPr bwMode="auto">
              <a:xfrm>
                <a:off x="3546" y="3717"/>
                <a:ext cx="94" cy="88"/>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58" name="Group 128"/>
            <p:cNvGrpSpPr>
              <a:grpSpLocks/>
            </p:cNvGrpSpPr>
            <p:nvPr/>
          </p:nvGrpSpPr>
          <p:grpSpPr bwMode="auto">
            <a:xfrm>
              <a:off x="3739" y="3717"/>
              <a:ext cx="193" cy="88"/>
              <a:chOff x="3752" y="3717"/>
              <a:chExt cx="193" cy="88"/>
            </a:xfrm>
          </p:grpSpPr>
          <p:sp>
            <p:nvSpPr>
              <p:cNvPr id="51292" name="Freeform 129"/>
              <p:cNvSpPr>
                <a:spLocks/>
              </p:cNvSpPr>
              <p:nvPr/>
            </p:nvSpPr>
            <p:spPr bwMode="auto">
              <a:xfrm>
                <a:off x="3752" y="3717"/>
                <a:ext cx="94" cy="88"/>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93" name="Freeform 130"/>
              <p:cNvSpPr>
                <a:spLocks/>
              </p:cNvSpPr>
              <p:nvPr/>
            </p:nvSpPr>
            <p:spPr bwMode="auto">
              <a:xfrm>
                <a:off x="3851" y="3717"/>
                <a:ext cx="94" cy="88"/>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59" name="Group 131"/>
            <p:cNvGrpSpPr>
              <a:grpSpLocks/>
            </p:cNvGrpSpPr>
            <p:nvPr/>
          </p:nvGrpSpPr>
          <p:grpSpPr bwMode="auto">
            <a:xfrm>
              <a:off x="2701" y="3731"/>
              <a:ext cx="171" cy="93"/>
              <a:chOff x="2714" y="3023"/>
              <a:chExt cx="111" cy="801"/>
            </a:xfrm>
          </p:grpSpPr>
          <p:sp>
            <p:nvSpPr>
              <p:cNvPr id="51290" name="Freeform 132"/>
              <p:cNvSpPr>
                <a:spLocks/>
              </p:cNvSpPr>
              <p:nvPr/>
            </p:nvSpPr>
            <p:spPr bwMode="auto">
              <a:xfrm>
                <a:off x="2771" y="3023"/>
                <a:ext cx="54"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91" name="Freeform 133"/>
              <p:cNvSpPr>
                <a:spLocks/>
              </p:cNvSpPr>
              <p:nvPr/>
            </p:nvSpPr>
            <p:spPr bwMode="auto">
              <a:xfrm flipH="1">
                <a:off x="2714" y="3023"/>
                <a:ext cx="54"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65" name="Group 134"/>
            <p:cNvGrpSpPr>
              <a:grpSpLocks/>
            </p:cNvGrpSpPr>
            <p:nvPr/>
          </p:nvGrpSpPr>
          <p:grpSpPr bwMode="auto">
            <a:xfrm>
              <a:off x="2385" y="3383"/>
              <a:ext cx="123" cy="441"/>
              <a:chOff x="2410" y="3023"/>
              <a:chExt cx="111" cy="801"/>
            </a:xfrm>
          </p:grpSpPr>
          <p:sp>
            <p:nvSpPr>
              <p:cNvPr id="51288" name="Freeform 135"/>
              <p:cNvSpPr>
                <a:spLocks/>
              </p:cNvSpPr>
              <p:nvPr/>
            </p:nvSpPr>
            <p:spPr bwMode="auto">
              <a:xfrm>
                <a:off x="2467" y="3023"/>
                <a:ext cx="54"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89" name="Freeform 136"/>
              <p:cNvSpPr>
                <a:spLocks/>
              </p:cNvSpPr>
              <p:nvPr/>
            </p:nvSpPr>
            <p:spPr bwMode="auto">
              <a:xfrm flipH="1">
                <a:off x="2410" y="3023"/>
                <a:ext cx="54"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66" name="Group 137"/>
            <p:cNvGrpSpPr>
              <a:grpSpLocks/>
            </p:cNvGrpSpPr>
            <p:nvPr/>
          </p:nvGrpSpPr>
          <p:grpSpPr bwMode="auto">
            <a:xfrm>
              <a:off x="3029" y="3436"/>
              <a:ext cx="87" cy="401"/>
              <a:chOff x="3018" y="3016"/>
              <a:chExt cx="111" cy="801"/>
            </a:xfrm>
          </p:grpSpPr>
          <p:sp>
            <p:nvSpPr>
              <p:cNvPr id="51286" name="Freeform 138"/>
              <p:cNvSpPr>
                <a:spLocks/>
              </p:cNvSpPr>
              <p:nvPr/>
            </p:nvSpPr>
            <p:spPr bwMode="auto">
              <a:xfrm>
                <a:off x="3075" y="3016"/>
                <a:ext cx="54"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87" name="Freeform 139"/>
              <p:cNvSpPr>
                <a:spLocks/>
              </p:cNvSpPr>
              <p:nvPr/>
            </p:nvSpPr>
            <p:spPr bwMode="auto">
              <a:xfrm flipH="1">
                <a:off x="3018" y="3016"/>
                <a:ext cx="54"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67" name="Group 140"/>
            <p:cNvGrpSpPr>
              <a:grpSpLocks/>
            </p:cNvGrpSpPr>
            <p:nvPr/>
          </p:nvGrpSpPr>
          <p:grpSpPr bwMode="auto">
            <a:xfrm>
              <a:off x="2508" y="3708"/>
              <a:ext cx="193" cy="86"/>
              <a:chOff x="2521" y="3708"/>
              <a:chExt cx="193" cy="86"/>
            </a:xfrm>
          </p:grpSpPr>
          <p:sp>
            <p:nvSpPr>
              <p:cNvPr id="51284" name="Freeform 141"/>
              <p:cNvSpPr>
                <a:spLocks/>
              </p:cNvSpPr>
              <p:nvPr/>
            </p:nvSpPr>
            <p:spPr bwMode="auto">
              <a:xfrm>
                <a:off x="2521" y="3708"/>
                <a:ext cx="94"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85" name="Freeform 142"/>
              <p:cNvSpPr>
                <a:spLocks/>
              </p:cNvSpPr>
              <p:nvPr/>
            </p:nvSpPr>
            <p:spPr bwMode="auto">
              <a:xfrm>
                <a:off x="2620" y="3708"/>
                <a:ext cx="94"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68" name="Group 143"/>
            <p:cNvGrpSpPr>
              <a:grpSpLocks/>
            </p:cNvGrpSpPr>
            <p:nvPr/>
          </p:nvGrpSpPr>
          <p:grpSpPr bwMode="auto">
            <a:xfrm>
              <a:off x="2812" y="3708"/>
              <a:ext cx="193" cy="86"/>
              <a:chOff x="2825" y="3708"/>
              <a:chExt cx="193" cy="86"/>
            </a:xfrm>
          </p:grpSpPr>
          <p:sp>
            <p:nvSpPr>
              <p:cNvPr id="51282" name="Freeform 144"/>
              <p:cNvSpPr>
                <a:spLocks/>
              </p:cNvSpPr>
              <p:nvPr/>
            </p:nvSpPr>
            <p:spPr bwMode="auto">
              <a:xfrm>
                <a:off x="2825" y="3708"/>
                <a:ext cx="94"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83" name="Freeform 145"/>
              <p:cNvSpPr>
                <a:spLocks/>
              </p:cNvSpPr>
              <p:nvPr/>
            </p:nvSpPr>
            <p:spPr bwMode="auto">
              <a:xfrm>
                <a:off x="2924" y="3708"/>
                <a:ext cx="94"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1224" name="Freeform 146"/>
            <p:cNvSpPr>
              <a:spLocks/>
            </p:cNvSpPr>
            <p:nvPr/>
          </p:nvSpPr>
          <p:spPr bwMode="auto">
            <a:xfrm>
              <a:off x="3128" y="3705"/>
              <a:ext cx="83" cy="88"/>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25" name="Freeform 147"/>
            <p:cNvSpPr>
              <a:spLocks/>
            </p:cNvSpPr>
            <p:nvPr/>
          </p:nvSpPr>
          <p:spPr bwMode="auto">
            <a:xfrm>
              <a:off x="3216" y="3705"/>
              <a:ext cx="83" cy="88"/>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26" name="Freeform 148"/>
            <p:cNvSpPr>
              <a:spLocks/>
            </p:cNvSpPr>
            <p:nvPr/>
          </p:nvSpPr>
          <p:spPr bwMode="auto">
            <a:xfrm>
              <a:off x="4055" y="3705"/>
              <a:ext cx="83" cy="88"/>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27" name="Freeform 149"/>
            <p:cNvSpPr>
              <a:spLocks/>
            </p:cNvSpPr>
            <p:nvPr/>
          </p:nvSpPr>
          <p:spPr bwMode="auto">
            <a:xfrm>
              <a:off x="4143" y="3705"/>
              <a:ext cx="83" cy="88"/>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411669" name="Group 150"/>
            <p:cNvGrpSpPr>
              <a:grpSpLocks/>
            </p:cNvGrpSpPr>
            <p:nvPr/>
          </p:nvGrpSpPr>
          <p:grpSpPr bwMode="auto">
            <a:xfrm>
              <a:off x="4532" y="3731"/>
              <a:ext cx="143" cy="93"/>
              <a:chOff x="4545" y="3023"/>
              <a:chExt cx="107" cy="801"/>
            </a:xfrm>
          </p:grpSpPr>
          <p:sp>
            <p:nvSpPr>
              <p:cNvPr id="51280" name="Freeform 151"/>
              <p:cNvSpPr>
                <a:spLocks/>
              </p:cNvSpPr>
              <p:nvPr/>
            </p:nvSpPr>
            <p:spPr bwMode="auto">
              <a:xfrm>
                <a:off x="4600" y="3023"/>
                <a:ext cx="52"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81" name="Freeform 152"/>
              <p:cNvSpPr>
                <a:spLocks/>
              </p:cNvSpPr>
              <p:nvPr/>
            </p:nvSpPr>
            <p:spPr bwMode="auto">
              <a:xfrm flipH="1">
                <a:off x="4545" y="3023"/>
                <a:ext cx="52"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70" name="Group 153"/>
            <p:cNvGrpSpPr>
              <a:grpSpLocks/>
            </p:cNvGrpSpPr>
            <p:nvPr/>
          </p:nvGrpSpPr>
          <p:grpSpPr bwMode="auto">
            <a:xfrm>
              <a:off x="4238" y="3442"/>
              <a:ext cx="107" cy="390"/>
              <a:chOff x="4251" y="3023"/>
              <a:chExt cx="107" cy="801"/>
            </a:xfrm>
          </p:grpSpPr>
          <p:sp>
            <p:nvSpPr>
              <p:cNvPr id="51278" name="Freeform 154"/>
              <p:cNvSpPr>
                <a:spLocks/>
              </p:cNvSpPr>
              <p:nvPr/>
            </p:nvSpPr>
            <p:spPr bwMode="auto">
              <a:xfrm>
                <a:off x="4306" y="3023"/>
                <a:ext cx="52"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79" name="Freeform 155"/>
              <p:cNvSpPr>
                <a:spLocks/>
              </p:cNvSpPr>
              <p:nvPr/>
            </p:nvSpPr>
            <p:spPr bwMode="auto">
              <a:xfrm flipH="1">
                <a:off x="4251" y="3023"/>
                <a:ext cx="52"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71" name="Group 156"/>
            <p:cNvGrpSpPr>
              <a:grpSpLocks/>
            </p:cNvGrpSpPr>
            <p:nvPr/>
          </p:nvGrpSpPr>
          <p:grpSpPr bwMode="auto">
            <a:xfrm>
              <a:off x="4838" y="3506"/>
              <a:ext cx="83" cy="329"/>
              <a:chOff x="4839" y="3016"/>
              <a:chExt cx="107" cy="801"/>
            </a:xfrm>
          </p:grpSpPr>
          <p:sp>
            <p:nvSpPr>
              <p:cNvPr id="51276" name="Freeform 157"/>
              <p:cNvSpPr>
                <a:spLocks/>
              </p:cNvSpPr>
              <p:nvPr/>
            </p:nvSpPr>
            <p:spPr bwMode="auto">
              <a:xfrm>
                <a:off x="4894" y="3016"/>
                <a:ext cx="52"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77" name="Freeform 158"/>
              <p:cNvSpPr>
                <a:spLocks/>
              </p:cNvSpPr>
              <p:nvPr/>
            </p:nvSpPr>
            <p:spPr bwMode="auto">
              <a:xfrm flipH="1">
                <a:off x="4839" y="3016"/>
                <a:ext cx="52"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72" name="Group 159"/>
            <p:cNvGrpSpPr>
              <a:grpSpLocks/>
            </p:cNvGrpSpPr>
            <p:nvPr/>
          </p:nvGrpSpPr>
          <p:grpSpPr bwMode="auto">
            <a:xfrm>
              <a:off x="4345" y="3708"/>
              <a:ext cx="187" cy="86"/>
              <a:chOff x="4358" y="3708"/>
              <a:chExt cx="187" cy="86"/>
            </a:xfrm>
          </p:grpSpPr>
          <p:sp>
            <p:nvSpPr>
              <p:cNvPr id="51274" name="Freeform 160"/>
              <p:cNvSpPr>
                <a:spLocks/>
              </p:cNvSpPr>
              <p:nvPr/>
            </p:nvSpPr>
            <p:spPr bwMode="auto">
              <a:xfrm>
                <a:off x="4358" y="3708"/>
                <a:ext cx="91"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75" name="Freeform 161"/>
              <p:cNvSpPr>
                <a:spLocks/>
              </p:cNvSpPr>
              <p:nvPr/>
            </p:nvSpPr>
            <p:spPr bwMode="auto">
              <a:xfrm>
                <a:off x="4454" y="3708"/>
                <a:ext cx="91"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73" name="Group 162"/>
            <p:cNvGrpSpPr>
              <a:grpSpLocks/>
            </p:cNvGrpSpPr>
            <p:nvPr/>
          </p:nvGrpSpPr>
          <p:grpSpPr bwMode="auto">
            <a:xfrm>
              <a:off x="4639" y="3708"/>
              <a:ext cx="187" cy="86"/>
              <a:chOff x="4652" y="3708"/>
              <a:chExt cx="187" cy="86"/>
            </a:xfrm>
          </p:grpSpPr>
          <p:sp>
            <p:nvSpPr>
              <p:cNvPr id="51272" name="Freeform 163"/>
              <p:cNvSpPr>
                <a:spLocks/>
              </p:cNvSpPr>
              <p:nvPr/>
            </p:nvSpPr>
            <p:spPr bwMode="auto">
              <a:xfrm>
                <a:off x="4652" y="3708"/>
                <a:ext cx="91"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73" name="Freeform 164"/>
              <p:cNvSpPr>
                <a:spLocks/>
              </p:cNvSpPr>
              <p:nvPr/>
            </p:nvSpPr>
            <p:spPr bwMode="auto">
              <a:xfrm>
                <a:off x="4748" y="3708"/>
                <a:ext cx="91"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74" name="Group 165"/>
            <p:cNvGrpSpPr>
              <a:grpSpLocks/>
            </p:cNvGrpSpPr>
            <p:nvPr/>
          </p:nvGrpSpPr>
          <p:grpSpPr bwMode="auto">
            <a:xfrm>
              <a:off x="2104" y="3371"/>
              <a:ext cx="96" cy="453"/>
              <a:chOff x="2105" y="3023"/>
              <a:chExt cx="108" cy="801"/>
            </a:xfrm>
          </p:grpSpPr>
          <p:sp>
            <p:nvSpPr>
              <p:cNvPr id="51270" name="Freeform 166"/>
              <p:cNvSpPr>
                <a:spLocks/>
              </p:cNvSpPr>
              <p:nvPr/>
            </p:nvSpPr>
            <p:spPr bwMode="auto">
              <a:xfrm>
                <a:off x="2160" y="3023"/>
                <a:ext cx="53"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71" name="Freeform 167"/>
              <p:cNvSpPr>
                <a:spLocks/>
              </p:cNvSpPr>
              <p:nvPr/>
            </p:nvSpPr>
            <p:spPr bwMode="auto">
              <a:xfrm flipH="1">
                <a:off x="2105" y="3023"/>
                <a:ext cx="53"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75" name="Group 168"/>
            <p:cNvGrpSpPr>
              <a:grpSpLocks/>
            </p:cNvGrpSpPr>
            <p:nvPr/>
          </p:nvGrpSpPr>
          <p:grpSpPr bwMode="auto">
            <a:xfrm>
              <a:off x="1799" y="3743"/>
              <a:ext cx="95" cy="81"/>
              <a:chOff x="1812" y="3023"/>
              <a:chExt cx="107" cy="801"/>
            </a:xfrm>
          </p:grpSpPr>
          <p:sp>
            <p:nvSpPr>
              <p:cNvPr id="51268" name="Freeform 169"/>
              <p:cNvSpPr>
                <a:spLocks/>
              </p:cNvSpPr>
              <p:nvPr/>
            </p:nvSpPr>
            <p:spPr bwMode="auto">
              <a:xfrm>
                <a:off x="1867" y="3023"/>
                <a:ext cx="52"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69" name="Freeform 170"/>
              <p:cNvSpPr>
                <a:spLocks/>
              </p:cNvSpPr>
              <p:nvPr/>
            </p:nvSpPr>
            <p:spPr bwMode="auto">
              <a:xfrm flipH="1">
                <a:off x="1812" y="3023"/>
                <a:ext cx="52"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76" name="Group 171"/>
            <p:cNvGrpSpPr>
              <a:grpSpLocks/>
            </p:cNvGrpSpPr>
            <p:nvPr/>
          </p:nvGrpSpPr>
          <p:grpSpPr bwMode="auto">
            <a:xfrm>
              <a:off x="1906" y="3708"/>
              <a:ext cx="186" cy="86"/>
              <a:chOff x="1919" y="3708"/>
              <a:chExt cx="186" cy="86"/>
            </a:xfrm>
          </p:grpSpPr>
          <p:sp>
            <p:nvSpPr>
              <p:cNvPr id="51266" name="Freeform 172"/>
              <p:cNvSpPr>
                <a:spLocks/>
              </p:cNvSpPr>
              <p:nvPr/>
            </p:nvSpPr>
            <p:spPr bwMode="auto">
              <a:xfrm>
                <a:off x="1919" y="3708"/>
                <a:ext cx="90"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67" name="Freeform 173"/>
              <p:cNvSpPr>
                <a:spLocks/>
              </p:cNvSpPr>
              <p:nvPr/>
            </p:nvSpPr>
            <p:spPr bwMode="auto">
              <a:xfrm>
                <a:off x="2015" y="3708"/>
                <a:ext cx="90"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77" name="Group 174"/>
            <p:cNvGrpSpPr>
              <a:grpSpLocks/>
            </p:cNvGrpSpPr>
            <p:nvPr/>
          </p:nvGrpSpPr>
          <p:grpSpPr bwMode="auto">
            <a:xfrm>
              <a:off x="2200" y="3708"/>
              <a:ext cx="187" cy="86"/>
              <a:chOff x="2213" y="3708"/>
              <a:chExt cx="187" cy="86"/>
            </a:xfrm>
          </p:grpSpPr>
          <p:sp>
            <p:nvSpPr>
              <p:cNvPr id="51264" name="Freeform 175"/>
              <p:cNvSpPr>
                <a:spLocks/>
              </p:cNvSpPr>
              <p:nvPr/>
            </p:nvSpPr>
            <p:spPr bwMode="auto">
              <a:xfrm>
                <a:off x="2213" y="3708"/>
                <a:ext cx="91"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65" name="Freeform 176"/>
              <p:cNvSpPr>
                <a:spLocks/>
              </p:cNvSpPr>
              <p:nvPr/>
            </p:nvSpPr>
            <p:spPr bwMode="auto">
              <a:xfrm>
                <a:off x="2309" y="3708"/>
                <a:ext cx="91"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78" name="Group 177"/>
            <p:cNvGrpSpPr>
              <a:grpSpLocks/>
            </p:cNvGrpSpPr>
            <p:nvPr/>
          </p:nvGrpSpPr>
          <p:grpSpPr bwMode="auto">
            <a:xfrm>
              <a:off x="5120" y="3317"/>
              <a:ext cx="120" cy="485"/>
              <a:chOff x="5146" y="3011"/>
              <a:chExt cx="108" cy="801"/>
            </a:xfrm>
          </p:grpSpPr>
          <p:sp>
            <p:nvSpPr>
              <p:cNvPr id="51262" name="Freeform 178"/>
              <p:cNvSpPr>
                <a:spLocks/>
              </p:cNvSpPr>
              <p:nvPr/>
            </p:nvSpPr>
            <p:spPr bwMode="auto">
              <a:xfrm flipH="1">
                <a:off x="5146" y="3011"/>
                <a:ext cx="53"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63" name="Freeform 179"/>
              <p:cNvSpPr>
                <a:spLocks/>
              </p:cNvSpPr>
              <p:nvPr/>
            </p:nvSpPr>
            <p:spPr bwMode="auto">
              <a:xfrm>
                <a:off x="5201" y="3011"/>
                <a:ext cx="53"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679" name="Group 180"/>
            <p:cNvGrpSpPr>
              <a:grpSpLocks/>
            </p:cNvGrpSpPr>
            <p:nvPr/>
          </p:nvGrpSpPr>
          <p:grpSpPr bwMode="auto">
            <a:xfrm>
              <a:off x="5487" y="3765"/>
              <a:ext cx="47" cy="47"/>
              <a:chOff x="5440" y="3011"/>
              <a:chExt cx="107" cy="801"/>
            </a:xfrm>
          </p:grpSpPr>
          <p:sp>
            <p:nvSpPr>
              <p:cNvPr id="51260" name="Freeform 181"/>
              <p:cNvSpPr>
                <a:spLocks/>
              </p:cNvSpPr>
              <p:nvPr/>
            </p:nvSpPr>
            <p:spPr bwMode="auto">
              <a:xfrm flipH="1">
                <a:off x="5440" y="3011"/>
                <a:ext cx="52"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61" name="Freeform 182"/>
              <p:cNvSpPr>
                <a:spLocks/>
              </p:cNvSpPr>
              <p:nvPr/>
            </p:nvSpPr>
            <p:spPr bwMode="auto">
              <a:xfrm>
                <a:off x="5495" y="3011"/>
                <a:ext cx="52" cy="801"/>
              </a:xfrm>
              <a:custGeom>
                <a:avLst/>
                <a:gdLst>
                  <a:gd name="T0" fmla="*/ 0 w 312"/>
                  <a:gd name="T1" fmla="*/ 1 h 1468"/>
                  <a:gd name="T2" fmla="*/ 0 w 312"/>
                  <a:gd name="T3" fmla="*/ 1 h 1468"/>
                  <a:gd name="T4" fmla="*/ 0 w 312"/>
                  <a:gd name="T5" fmla="*/ 3 h 1468"/>
                  <a:gd name="T6" fmla="*/ 0 w 312"/>
                  <a:gd name="T7" fmla="*/ 3 h 1468"/>
                  <a:gd name="T8" fmla="*/ 0 60000 65536"/>
                  <a:gd name="T9" fmla="*/ 0 60000 65536"/>
                  <a:gd name="T10" fmla="*/ 0 60000 65536"/>
                  <a:gd name="T11" fmla="*/ 0 60000 65536"/>
                  <a:gd name="T12" fmla="*/ 0 w 312"/>
                  <a:gd name="T13" fmla="*/ 0 h 1468"/>
                  <a:gd name="T14" fmla="*/ 312 w 312"/>
                  <a:gd name="T15" fmla="*/ 1468 h 1468"/>
                </a:gdLst>
                <a:ahLst/>
                <a:cxnLst>
                  <a:cxn ang="T8">
                    <a:pos x="T0" y="T1"/>
                  </a:cxn>
                  <a:cxn ang="T9">
                    <a:pos x="T2" y="T3"/>
                  </a:cxn>
                  <a:cxn ang="T10">
                    <a:pos x="T4" y="T5"/>
                  </a:cxn>
                  <a:cxn ang="T11">
                    <a:pos x="T6" y="T7"/>
                  </a:cxn>
                </a:cxnLst>
                <a:rect l="T12" t="T13" r="T14" b="T15"/>
                <a:pathLst>
                  <a:path w="312" h="1468">
                    <a:moveTo>
                      <a:pt x="0" y="68"/>
                    </a:moveTo>
                    <a:cubicBezTo>
                      <a:pt x="12" y="88"/>
                      <a:pt x="32" y="0"/>
                      <a:pt x="72" y="200"/>
                    </a:cubicBezTo>
                    <a:cubicBezTo>
                      <a:pt x="112" y="400"/>
                      <a:pt x="200" y="1068"/>
                      <a:pt x="240" y="1268"/>
                    </a:cubicBezTo>
                    <a:cubicBezTo>
                      <a:pt x="280" y="1468"/>
                      <a:pt x="297" y="1372"/>
                      <a:pt x="312" y="1400"/>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744" name="Group 183"/>
            <p:cNvGrpSpPr>
              <a:grpSpLocks/>
            </p:cNvGrpSpPr>
            <p:nvPr/>
          </p:nvGrpSpPr>
          <p:grpSpPr bwMode="auto">
            <a:xfrm>
              <a:off x="5241" y="3696"/>
              <a:ext cx="186" cy="86"/>
              <a:chOff x="5254" y="3696"/>
              <a:chExt cx="186" cy="86"/>
            </a:xfrm>
          </p:grpSpPr>
          <p:sp>
            <p:nvSpPr>
              <p:cNvPr id="51258" name="Freeform 184"/>
              <p:cNvSpPr>
                <a:spLocks/>
              </p:cNvSpPr>
              <p:nvPr/>
            </p:nvSpPr>
            <p:spPr bwMode="auto">
              <a:xfrm flipH="1">
                <a:off x="5350" y="3696"/>
                <a:ext cx="90"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59" name="Freeform 185"/>
              <p:cNvSpPr>
                <a:spLocks/>
              </p:cNvSpPr>
              <p:nvPr/>
            </p:nvSpPr>
            <p:spPr bwMode="auto">
              <a:xfrm flipH="1">
                <a:off x="5254" y="3696"/>
                <a:ext cx="90"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745" name="Group 186"/>
            <p:cNvGrpSpPr>
              <a:grpSpLocks/>
            </p:cNvGrpSpPr>
            <p:nvPr/>
          </p:nvGrpSpPr>
          <p:grpSpPr bwMode="auto">
            <a:xfrm>
              <a:off x="4946" y="3696"/>
              <a:ext cx="187" cy="86"/>
              <a:chOff x="4959" y="3696"/>
              <a:chExt cx="187" cy="86"/>
            </a:xfrm>
          </p:grpSpPr>
          <p:sp>
            <p:nvSpPr>
              <p:cNvPr id="51256" name="Freeform 187"/>
              <p:cNvSpPr>
                <a:spLocks/>
              </p:cNvSpPr>
              <p:nvPr/>
            </p:nvSpPr>
            <p:spPr bwMode="auto">
              <a:xfrm flipH="1">
                <a:off x="5055" y="3696"/>
                <a:ext cx="91"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57" name="Freeform 188"/>
              <p:cNvSpPr>
                <a:spLocks/>
              </p:cNvSpPr>
              <p:nvPr/>
            </p:nvSpPr>
            <p:spPr bwMode="auto">
              <a:xfrm flipH="1">
                <a:off x="4959" y="3696"/>
                <a:ext cx="91" cy="86"/>
              </a:xfrm>
              <a:custGeom>
                <a:avLst/>
                <a:gdLst>
                  <a:gd name="T0" fmla="*/ 0 w 564"/>
                  <a:gd name="T1" fmla="*/ 1 h 146"/>
                  <a:gd name="T2" fmla="*/ 0 w 564"/>
                  <a:gd name="T3" fmla="*/ 1 h 146"/>
                  <a:gd name="T4" fmla="*/ 0 w 564"/>
                  <a:gd name="T5" fmla="*/ 1 h 146"/>
                  <a:gd name="T6" fmla="*/ 0 w 564"/>
                  <a:gd name="T7" fmla="*/ 1 h 146"/>
                  <a:gd name="T8" fmla="*/ 0 w 564"/>
                  <a:gd name="T9" fmla="*/ 1 h 146"/>
                  <a:gd name="T10" fmla="*/ 0 60000 65536"/>
                  <a:gd name="T11" fmla="*/ 0 60000 65536"/>
                  <a:gd name="T12" fmla="*/ 0 60000 65536"/>
                  <a:gd name="T13" fmla="*/ 0 60000 65536"/>
                  <a:gd name="T14" fmla="*/ 0 60000 65536"/>
                  <a:gd name="T15" fmla="*/ 0 w 564"/>
                  <a:gd name="T16" fmla="*/ 0 h 146"/>
                  <a:gd name="T17" fmla="*/ 564 w 564"/>
                  <a:gd name="T18" fmla="*/ 146 h 146"/>
                </a:gdLst>
                <a:ahLst/>
                <a:cxnLst>
                  <a:cxn ang="T10">
                    <a:pos x="T0" y="T1"/>
                  </a:cxn>
                  <a:cxn ang="T11">
                    <a:pos x="T2" y="T3"/>
                  </a:cxn>
                  <a:cxn ang="T12">
                    <a:pos x="T4" y="T5"/>
                  </a:cxn>
                  <a:cxn ang="T13">
                    <a:pos x="T6" y="T7"/>
                  </a:cxn>
                  <a:cxn ang="T14">
                    <a:pos x="T8" y="T9"/>
                  </a:cxn>
                </a:cxnLst>
                <a:rect l="T15" t="T16" r="T17" b="T18"/>
                <a:pathLst>
                  <a:path w="564" h="146">
                    <a:moveTo>
                      <a:pt x="0" y="134"/>
                    </a:moveTo>
                    <a:cubicBezTo>
                      <a:pt x="22" y="112"/>
                      <a:pt x="88" y="0"/>
                      <a:pt x="132" y="2"/>
                    </a:cubicBezTo>
                    <a:cubicBezTo>
                      <a:pt x="176" y="4"/>
                      <a:pt x="216" y="146"/>
                      <a:pt x="264" y="146"/>
                    </a:cubicBezTo>
                    <a:cubicBezTo>
                      <a:pt x="312" y="146"/>
                      <a:pt x="370" y="4"/>
                      <a:pt x="420" y="2"/>
                    </a:cubicBezTo>
                    <a:cubicBezTo>
                      <a:pt x="470" y="0"/>
                      <a:pt x="534" y="107"/>
                      <a:pt x="564" y="134"/>
                    </a:cubicBezTo>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11746" name="Group 189"/>
            <p:cNvGrpSpPr>
              <a:grpSpLocks/>
            </p:cNvGrpSpPr>
            <p:nvPr/>
          </p:nvGrpSpPr>
          <p:grpSpPr bwMode="auto">
            <a:xfrm>
              <a:off x="1627" y="3792"/>
              <a:ext cx="3941" cy="259"/>
              <a:chOff x="1628" y="3792"/>
              <a:chExt cx="3941" cy="259"/>
            </a:xfrm>
          </p:grpSpPr>
          <p:graphicFrame>
            <p:nvGraphicFramePr>
              <p:cNvPr id="51243" name="Object 190"/>
              <p:cNvGraphicFramePr>
                <a:graphicFrameLocks noChangeAspect="1"/>
              </p:cNvGraphicFramePr>
              <p:nvPr/>
            </p:nvGraphicFramePr>
            <p:xfrm>
              <a:off x="3596" y="3796"/>
              <a:ext cx="173" cy="243"/>
            </p:xfrm>
            <a:graphic>
              <a:graphicData uri="http://schemas.openxmlformats.org/presentationml/2006/ole">
                <mc:AlternateContent xmlns:mc="http://schemas.openxmlformats.org/markup-compatibility/2006">
                  <mc:Choice xmlns:v="urn:schemas-microsoft-com:vml" Requires="v">
                    <p:oleObj spid="_x0000_s381653" name="公式" r:id="rId43" imgW="116280" imgH="180000" progId="Equation.3">
                      <p:embed/>
                    </p:oleObj>
                  </mc:Choice>
                  <mc:Fallback>
                    <p:oleObj name="公式" r:id="rId43" imgW="116280" imgH="180000" progId="Equation.3">
                      <p:embed/>
                      <p:pic>
                        <p:nvPicPr>
                          <p:cNvPr id="0" name="Picture 11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596" y="3796"/>
                            <a:ext cx="173"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4" name="Object 191"/>
              <p:cNvGraphicFramePr>
                <a:graphicFrameLocks noChangeAspect="1"/>
              </p:cNvGraphicFramePr>
              <p:nvPr/>
            </p:nvGraphicFramePr>
            <p:xfrm>
              <a:off x="3934" y="3804"/>
              <a:ext cx="121" cy="226"/>
            </p:xfrm>
            <a:graphic>
              <a:graphicData uri="http://schemas.openxmlformats.org/presentationml/2006/ole">
                <mc:AlternateContent xmlns:mc="http://schemas.openxmlformats.org/markup-compatibility/2006">
                  <mc:Choice xmlns:v="urn:schemas-microsoft-com:vml" Requires="v">
                    <p:oleObj spid="_x0000_s381654" name="公式" r:id="rId45" imgW="74160" imgH="158760" progId="Equation.3">
                      <p:embed/>
                    </p:oleObj>
                  </mc:Choice>
                  <mc:Fallback>
                    <p:oleObj name="公式" r:id="rId45" imgW="74160" imgH="158760" progId="Equation.3">
                      <p:embed/>
                      <p:pic>
                        <p:nvPicPr>
                          <p:cNvPr id="0" name="Picture 118"/>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934" y="3804"/>
                            <a:ext cx="121"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5" name="Object 192"/>
              <p:cNvGraphicFramePr>
                <a:graphicFrameLocks noChangeAspect="1"/>
              </p:cNvGraphicFramePr>
              <p:nvPr/>
            </p:nvGraphicFramePr>
            <p:xfrm>
              <a:off x="3219" y="3792"/>
              <a:ext cx="279" cy="226"/>
            </p:xfrm>
            <a:graphic>
              <a:graphicData uri="http://schemas.openxmlformats.org/presentationml/2006/ole">
                <mc:AlternateContent xmlns:mc="http://schemas.openxmlformats.org/markup-compatibility/2006">
                  <mc:Choice xmlns:v="urn:schemas-microsoft-com:vml" Requires="v">
                    <p:oleObj spid="_x0000_s381655" name="公式" r:id="rId47" imgW="200880" imgH="158760" progId="Equation.3">
                      <p:embed/>
                    </p:oleObj>
                  </mc:Choice>
                  <mc:Fallback>
                    <p:oleObj name="公式" r:id="rId47" imgW="200880" imgH="158760" progId="Equation.3">
                      <p:embed/>
                      <p:pic>
                        <p:nvPicPr>
                          <p:cNvPr id="0" name="Picture 1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219" y="3792"/>
                            <a:ext cx="279"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6" name="Object 193"/>
              <p:cNvGraphicFramePr>
                <a:graphicFrameLocks noChangeAspect="1"/>
              </p:cNvGraphicFramePr>
              <p:nvPr/>
            </p:nvGraphicFramePr>
            <p:xfrm>
              <a:off x="4196" y="3816"/>
              <a:ext cx="173" cy="226"/>
            </p:xfrm>
            <a:graphic>
              <a:graphicData uri="http://schemas.openxmlformats.org/presentationml/2006/ole">
                <mc:AlternateContent xmlns:mc="http://schemas.openxmlformats.org/markup-compatibility/2006">
                  <mc:Choice xmlns:v="urn:schemas-microsoft-com:vml" Requires="v">
                    <p:oleObj spid="_x0000_s381656" name="公式" r:id="rId49" imgW="116280" imgH="158760" progId="Equation.3">
                      <p:embed/>
                    </p:oleObj>
                  </mc:Choice>
                  <mc:Fallback>
                    <p:oleObj name="公式" r:id="rId49" imgW="116280" imgH="158760" progId="Equation.3">
                      <p:embed/>
                      <p:pic>
                        <p:nvPicPr>
                          <p:cNvPr id="0" name="Picture 120"/>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196" y="3816"/>
                            <a:ext cx="173"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7" name="Object 194"/>
              <p:cNvGraphicFramePr>
                <a:graphicFrameLocks noChangeAspect="1"/>
              </p:cNvGraphicFramePr>
              <p:nvPr/>
            </p:nvGraphicFramePr>
            <p:xfrm>
              <a:off x="2925" y="3792"/>
              <a:ext cx="316" cy="226"/>
            </p:xfrm>
            <a:graphic>
              <a:graphicData uri="http://schemas.openxmlformats.org/presentationml/2006/ole">
                <mc:AlternateContent xmlns:mc="http://schemas.openxmlformats.org/markup-compatibility/2006">
                  <mc:Choice xmlns:v="urn:schemas-microsoft-com:vml" Requires="v">
                    <p:oleObj spid="_x0000_s381657" name="公式" r:id="rId51" imgW="232560" imgH="158760" progId="Equation.3">
                      <p:embed/>
                    </p:oleObj>
                  </mc:Choice>
                  <mc:Fallback>
                    <p:oleObj name="公式" r:id="rId51" imgW="232560" imgH="158760" progId="Equation.3">
                      <p:embed/>
                      <p:pic>
                        <p:nvPicPr>
                          <p:cNvPr id="0" name="Picture 121"/>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925" y="3792"/>
                            <a:ext cx="316"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8" name="Object 195"/>
              <p:cNvGraphicFramePr>
                <a:graphicFrameLocks noChangeAspect="1"/>
              </p:cNvGraphicFramePr>
              <p:nvPr/>
            </p:nvGraphicFramePr>
            <p:xfrm>
              <a:off x="4540" y="3796"/>
              <a:ext cx="156" cy="243"/>
            </p:xfrm>
            <a:graphic>
              <a:graphicData uri="http://schemas.openxmlformats.org/presentationml/2006/ole">
                <mc:AlternateContent xmlns:mc="http://schemas.openxmlformats.org/markup-compatibility/2006">
                  <mc:Choice xmlns:v="urn:schemas-microsoft-com:vml" Requires="v">
                    <p:oleObj spid="_x0000_s381658" name="公式" r:id="rId53" imgW="105840" imgH="180000" progId="Equation.3">
                      <p:embed/>
                    </p:oleObj>
                  </mc:Choice>
                  <mc:Fallback>
                    <p:oleObj name="公式" r:id="rId53" imgW="105840" imgH="180000" progId="Equation.3">
                      <p:embed/>
                      <p:pic>
                        <p:nvPicPr>
                          <p:cNvPr id="0" name="Picture 122"/>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540" y="3796"/>
                            <a:ext cx="156"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9" name="Object 196"/>
              <p:cNvGraphicFramePr>
                <a:graphicFrameLocks noChangeAspect="1"/>
              </p:cNvGraphicFramePr>
              <p:nvPr/>
            </p:nvGraphicFramePr>
            <p:xfrm>
              <a:off x="2636" y="3808"/>
              <a:ext cx="316" cy="243"/>
            </p:xfrm>
            <a:graphic>
              <a:graphicData uri="http://schemas.openxmlformats.org/presentationml/2006/ole">
                <mc:AlternateContent xmlns:mc="http://schemas.openxmlformats.org/markup-compatibility/2006">
                  <mc:Choice xmlns:v="urn:schemas-microsoft-com:vml" Requires="v">
                    <p:oleObj spid="_x0000_s381659" name="公式" r:id="rId55" imgW="232560" imgH="180000" progId="Equation.3">
                      <p:embed/>
                    </p:oleObj>
                  </mc:Choice>
                  <mc:Fallback>
                    <p:oleObj name="公式" r:id="rId55" imgW="232560" imgH="180000" progId="Equation.3">
                      <p:embed/>
                      <p:pic>
                        <p:nvPicPr>
                          <p:cNvPr id="0" name="Picture 123"/>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636" y="3808"/>
                            <a:ext cx="316"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0" name="Object 197"/>
              <p:cNvGraphicFramePr>
                <a:graphicFrameLocks noChangeAspect="1"/>
              </p:cNvGraphicFramePr>
              <p:nvPr/>
            </p:nvGraphicFramePr>
            <p:xfrm>
              <a:off x="4771" y="3816"/>
              <a:ext cx="174" cy="226"/>
            </p:xfrm>
            <a:graphic>
              <a:graphicData uri="http://schemas.openxmlformats.org/presentationml/2006/ole">
                <mc:AlternateContent xmlns:mc="http://schemas.openxmlformats.org/markup-compatibility/2006">
                  <mc:Choice xmlns:v="urn:schemas-microsoft-com:vml" Requires="v">
                    <p:oleObj spid="_x0000_s381660" name="公式" r:id="rId57" imgW="116280" imgH="158760" progId="Equation.3">
                      <p:embed/>
                    </p:oleObj>
                  </mc:Choice>
                  <mc:Fallback>
                    <p:oleObj name="公式" r:id="rId57" imgW="116280" imgH="158760" progId="Equation.3">
                      <p:embed/>
                      <p:pic>
                        <p:nvPicPr>
                          <p:cNvPr id="0" name="Picture 124"/>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771" y="3816"/>
                            <a:ext cx="174"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1" name="Object 198"/>
              <p:cNvGraphicFramePr>
                <a:graphicFrameLocks noChangeAspect="1"/>
              </p:cNvGraphicFramePr>
              <p:nvPr/>
            </p:nvGraphicFramePr>
            <p:xfrm>
              <a:off x="2251" y="3792"/>
              <a:ext cx="318" cy="226"/>
            </p:xfrm>
            <a:graphic>
              <a:graphicData uri="http://schemas.openxmlformats.org/presentationml/2006/ole">
                <mc:AlternateContent xmlns:mc="http://schemas.openxmlformats.org/markup-compatibility/2006">
                  <mc:Choice xmlns:v="urn:schemas-microsoft-com:vml" Requires="v">
                    <p:oleObj spid="_x0000_s381661" name="公式" r:id="rId59" imgW="232560" imgH="158760" progId="Equation.3">
                      <p:embed/>
                    </p:oleObj>
                  </mc:Choice>
                  <mc:Fallback>
                    <p:oleObj name="公式" r:id="rId59" imgW="232560" imgH="158760" progId="Equation.3">
                      <p:embed/>
                      <p:pic>
                        <p:nvPicPr>
                          <p:cNvPr id="0" name="Picture 125"/>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251" y="3792"/>
                            <a:ext cx="318"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2" name="Object 199"/>
              <p:cNvGraphicFramePr>
                <a:graphicFrameLocks noChangeAspect="1"/>
              </p:cNvGraphicFramePr>
              <p:nvPr/>
            </p:nvGraphicFramePr>
            <p:xfrm>
              <a:off x="5103" y="3796"/>
              <a:ext cx="157" cy="243"/>
            </p:xfrm>
            <a:graphic>
              <a:graphicData uri="http://schemas.openxmlformats.org/presentationml/2006/ole">
                <mc:AlternateContent xmlns:mc="http://schemas.openxmlformats.org/markup-compatibility/2006">
                  <mc:Choice xmlns:v="urn:schemas-microsoft-com:vml" Requires="v">
                    <p:oleObj spid="_x0000_s381662" name="公式" r:id="rId61" imgW="105840" imgH="180000" progId="Equation.3">
                      <p:embed/>
                    </p:oleObj>
                  </mc:Choice>
                  <mc:Fallback>
                    <p:oleObj name="公式" r:id="rId61" imgW="105840" imgH="180000" progId="Equation.3">
                      <p:embed/>
                      <p:pic>
                        <p:nvPicPr>
                          <p:cNvPr id="0" name="Picture 126"/>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5103" y="3796"/>
                            <a:ext cx="157"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3" name="Object 200"/>
              <p:cNvGraphicFramePr>
                <a:graphicFrameLocks noChangeAspect="1"/>
              </p:cNvGraphicFramePr>
              <p:nvPr/>
            </p:nvGraphicFramePr>
            <p:xfrm>
              <a:off x="1962" y="3796"/>
              <a:ext cx="319" cy="243"/>
            </p:xfrm>
            <a:graphic>
              <a:graphicData uri="http://schemas.openxmlformats.org/presentationml/2006/ole">
                <mc:AlternateContent xmlns:mc="http://schemas.openxmlformats.org/markup-compatibility/2006">
                  <mc:Choice xmlns:v="urn:schemas-microsoft-com:vml" Requires="v">
                    <p:oleObj spid="_x0000_s381663" name="公式" r:id="rId63" imgW="232560" imgH="180000" progId="Equation.3">
                      <p:embed/>
                    </p:oleObj>
                  </mc:Choice>
                  <mc:Fallback>
                    <p:oleObj name="公式" r:id="rId63" imgW="232560" imgH="180000" progId="Equation.3">
                      <p:embed/>
                      <p:pic>
                        <p:nvPicPr>
                          <p:cNvPr id="0" name="Picture 127"/>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1962" y="3796"/>
                            <a:ext cx="319"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4" name="Object 201"/>
              <p:cNvGraphicFramePr>
                <a:graphicFrameLocks noChangeAspect="1"/>
              </p:cNvGraphicFramePr>
              <p:nvPr/>
            </p:nvGraphicFramePr>
            <p:xfrm>
              <a:off x="5395" y="3796"/>
              <a:ext cx="174" cy="243"/>
            </p:xfrm>
            <a:graphic>
              <a:graphicData uri="http://schemas.openxmlformats.org/presentationml/2006/ole">
                <mc:AlternateContent xmlns:mc="http://schemas.openxmlformats.org/markup-compatibility/2006">
                  <mc:Choice xmlns:v="urn:schemas-microsoft-com:vml" Requires="v">
                    <p:oleObj spid="_x0000_s381664" name="公式" r:id="rId65" imgW="116280" imgH="180000" progId="Equation.3">
                      <p:embed/>
                    </p:oleObj>
                  </mc:Choice>
                  <mc:Fallback>
                    <p:oleObj name="公式" r:id="rId65" imgW="116280" imgH="180000" progId="Equation.3">
                      <p:embed/>
                      <p:pic>
                        <p:nvPicPr>
                          <p:cNvPr id="0" name="Picture 128"/>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5395" y="3796"/>
                            <a:ext cx="174"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5" name="Object 202"/>
              <p:cNvGraphicFramePr>
                <a:graphicFrameLocks noChangeAspect="1"/>
              </p:cNvGraphicFramePr>
              <p:nvPr/>
            </p:nvGraphicFramePr>
            <p:xfrm>
              <a:off x="1628" y="3808"/>
              <a:ext cx="317" cy="243"/>
            </p:xfrm>
            <a:graphic>
              <a:graphicData uri="http://schemas.openxmlformats.org/presentationml/2006/ole">
                <mc:AlternateContent xmlns:mc="http://schemas.openxmlformats.org/markup-compatibility/2006">
                  <mc:Choice xmlns:v="urn:schemas-microsoft-com:vml" Requires="v">
                    <p:oleObj spid="_x0000_s381665" name="公式" r:id="rId67" imgW="232560" imgH="180000" progId="Equation.3">
                      <p:embed/>
                    </p:oleObj>
                  </mc:Choice>
                  <mc:Fallback>
                    <p:oleObj name="公式" r:id="rId67" imgW="232560" imgH="180000" progId="Equation.3">
                      <p:embed/>
                      <p:pic>
                        <p:nvPicPr>
                          <p:cNvPr id="0" name="Picture 12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628" y="3808"/>
                            <a:ext cx="317"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242" name="Freeform 203"/>
            <p:cNvSpPr>
              <a:spLocks/>
            </p:cNvSpPr>
            <p:nvPr/>
          </p:nvSpPr>
          <p:spPr bwMode="auto">
            <a:xfrm>
              <a:off x="1933" y="2994"/>
              <a:ext cx="3600" cy="768"/>
            </a:xfrm>
            <a:custGeom>
              <a:avLst/>
              <a:gdLst>
                <a:gd name="T0" fmla="*/ 0 w 3600"/>
                <a:gd name="T1" fmla="*/ 720 h 768"/>
                <a:gd name="T2" fmla="*/ 432 w 3600"/>
                <a:gd name="T3" fmla="*/ 288 h 768"/>
                <a:gd name="T4" fmla="*/ 864 w 3600"/>
                <a:gd name="T5" fmla="*/ 720 h 768"/>
                <a:gd name="T6" fmla="*/ 1776 w 3600"/>
                <a:gd name="T7" fmla="*/ 0 h 768"/>
                <a:gd name="T8" fmla="*/ 2688 w 3600"/>
                <a:gd name="T9" fmla="*/ 720 h 768"/>
                <a:gd name="T10" fmla="*/ 3168 w 3600"/>
                <a:gd name="T11" fmla="*/ 288 h 768"/>
                <a:gd name="T12" fmla="*/ 3600 w 3600"/>
                <a:gd name="T13" fmla="*/ 720 h 768"/>
                <a:gd name="T14" fmla="*/ 0 60000 65536"/>
                <a:gd name="T15" fmla="*/ 0 60000 65536"/>
                <a:gd name="T16" fmla="*/ 0 60000 65536"/>
                <a:gd name="T17" fmla="*/ 0 60000 65536"/>
                <a:gd name="T18" fmla="*/ 0 60000 65536"/>
                <a:gd name="T19" fmla="*/ 0 60000 65536"/>
                <a:gd name="T20" fmla="*/ 0 60000 65536"/>
                <a:gd name="T21" fmla="*/ 0 w 3600"/>
                <a:gd name="T22" fmla="*/ 0 h 768"/>
                <a:gd name="T23" fmla="*/ 3600 w 3600"/>
                <a:gd name="T24" fmla="*/ 768 h 7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00" h="768">
                  <a:moveTo>
                    <a:pt x="0" y="720"/>
                  </a:moveTo>
                  <a:cubicBezTo>
                    <a:pt x="144" y="504"/>
                    <a:pt x="288" y="288"/>
                    <a:pt x="432" y="288"/>
                  </a:cubicBezTo>
                  <a:cubicBezTo>
                    <a:pt x="576" y="288"/>
                    <a:pt x="640" y="768"/>
                    <a:pt x="864" y="720"/>
                  </a:cubicBezTo>
                  <a:cubicBezTo>
                    <a:pt x="1088" y="672"/>
                    <a:pt x="1472" y="0"/>
                    <a:pt x="1776" y="0"/>
                  </a:cubicBezTo>
                  <a:cubicBezTo>
                    <a:pt x="2080" y="0"/>
                    <a:pt x="2456" y="672"/>
                    <a:pt x="2688" y="720"/>
                  </a:cubicBezTo>
                  <a:cubicBezTo>
                    <a:pt x="2920" y="768"/>
                    <a:pt x="3016" y="288"/>
                    <a:pt x="3168" y="288"/>
                  </a:cubicBezTo>
                  <a:cubicBezTo>
                    <a:pt x="3320" y="288"/>
                    <a:pt x="3460" y="504"/>
                    <a:pt x="3600" y="720"/>
                  </a:cubicBezTo>
                </a:path>
              </a:pathLst>
            </a:custGeom>
            <a:noFill/>
            <a:ln w="412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411852" name="Text Box 204"/>
          <p:cNvSpPr txBox="1">
            <a:spLocks noChangeArrowheads="1"/>
          </p:cNvSpPr>
          <p:nvPr/>
        </p:nvSpPr>
        <p:spPr bwMode="auto">
          <a:xfrm>
            <a:off x="0" y="0"/>
            <a:ext cx="86931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50000"/>
              </a:spcBef>
              <a:buFontTx/>
              <a:buNone/>
            </a:pPr>
            <a:r>
              <a:rPr kumimoji="1" lang="zh-CN" altLang="en-US" sz="2800" b="1" dirty="0">
                <a:solidFill>
                  <a:srgbClr val="FF0000"/>
                </a:solidFill>
                <a:latin typeface="Times New Roman" pitchFamily="18" charset="0"/>
                <a:ea typeface="幼圆" pitchFamily="49" charset="-122"/>
              </a:rPr>
              <a:t>当</a:t>
            </a:r>
            <a:r>
              <a:rPr kumimoji="1" lang="en-US" altLang="zh-CN" sz="2800" b="1" i="1" dirty="0" err="1">
                <a:solidFill>
                  <a:srgbClr val="FF0000"/>
                </a:solidFill>
                <a:latin typeface="Times New Roman" pitchFamily="18" charset="0"/>
                <a:ea typeface="幼圆" pitchFamily="49" charset="-122"/>
              </a:rPr>
              <a:t>a+b</a:t>
            </a:r>
            <a:r>
              <a:rPr kumimoji="1" lang="en-US" altLang="zh-CN" sz="2800" b="1" i="1" dirty="0">
                <a:solidFill>
                  <a:srgbClr val="FF0000"/>
                </a:solidFill>
                <a:latin typeface="Times New Roman" pitchFamily="18" charset="0"/>
                <a:ea typeface="幼圆" pitchFamily="49" charset="-122"/>
              </a:rPr>
              <a:t>=3a</a:t>
            </a:r>
            <a:r>
              <a:rPr kumimoji="1" lang="en-US" altLang="zh-CN" sz="2800" b="1" dirty="0">
                <a:solidFill>
                  <a:srgbClr val="FF0000"/>
                </a:solidFill>
                <a:latin typeface="Times New Roman" pitchFamily="18" charset="0"/>
                <a:ea typeface="幼圆" pitchFamily="49" charset="-122"/>
              </a:rPr>
              <a:t>,(</a:t>
            </a:r>
            <a:r>
              <a:rPr kumimoji="1" lang="en-US" altLang="zh-CN" sz="2800" b="1" i="1" dirty="0" err="1">
                <a:solidFill>
                  <a:srgbClr val="FF0000"/>
                </a:solidFill>
                <a:latin typeface="Times New Roman" pitchFamily="18" charset="0"/>
                <a:ea typeface="幼圆" pitchFamily="49" charset="-122"/>
              </a:rPr>
              <a:t>a+b</a:t>
            </a:r>
            <a:r>
              <a:rPr kumimoji="1" lang="en-US" altLang="zh-CN" sz="2800" b="1" dirty="0">
                <a:solidFill>
                  <a:srgbClr val="FF0000"/>
                </a:solidFill>
                <a:latin typeface="Times New Roman" pitchFamily="18" charset="0"/>
                <a:ea typeface="幼圆" pitchFamily="49" charset="-122"/>
              </a:rPr>
              <a:t>)/</a:t>
            </a:r>
            <a:r>
              <a:rPr kumimoji="1" lang="en-US" altLang="zh-CN" sz="2800" b="1" i="1" dirty="0">
                <a:solidFill>
                  <a:srgbClr val="FF0000"/>
                </a:solidFill>
                <a:latin typeface="Times New Roman" pitchFamily="18" charset="0"/>
                <a:ea typeface="幼圆" pitchFamily="49" charset="-122"/>
              </a:rPr>
              <a:t>a</a:t>
            </a:r>
            <a:r>
              <a:rPr kumimoji="1" lang="en-US" altLang="zh-CN" sz="2800" b="1" dirty="0">
                <a:solidFill>
                  <a:srgbClr val="FF0000"/>
                </a:solidFill>
                <a:latin typeface="Times New Roman" pitchFamily="18" charset="0"/>
                <a:ea typeface="幼圆" pitchFamily="49" charset="-122"/>
              </a:rPr>
              <a:t>=3 </a:t>
            </a:r>
            <a:r>
              <a:rPr kumimoji="1" lang="zh-CN" altLang="en-US" sz="2800" b="1" dirty="0">
                <a:solidFill>
                  <a:srgbClr val="FF0000"/>
                </a:solidFill>
                <a:latin typeface="Times New Roman" pitchFamily="18" charset="0"/>
                <a:ea typeface="幼圆" pitchFamily="49" charset="-122"/>
              </a:rPr>
              <a:t>时， 缺级：</a:t>
            </a:r>
            <a:r>
              <a:rPr kumimoji="1" lang="en-US" altLang="zh-CN" sz="2800" b="1" i="1" dirty="0">
                <a:solidFill>
                  <a:srgbClr val="FF0000"/>
                </a:solidFill>
                <a:latin typeface="Times New Roman" pitchFamily="18" charset="0"/>
                <a:ea typeface="幼圆" pitchFamily="49" charset="-122"/>
              </a:rPr>
              <a:t>k</a:t>
            </a:r>
            <a:r>
              <a:rPr kumimoji="1" lang="en-US" altLang="zh-CN" sz="2800" b="1" dirty="0">
                <a:solidFill>
                  <a:srgbClr val="FF0000"/>
                </a:solidFill>
                <a:latin typeface="Times New Roman" pitchFamily="18" charset="0"/>
                <a:ea typeface="幼圆" pitchFamily="49" charset="-122"/>
              </a:rPr>
              <a:t>= </a:t>
            </a:r>
            <a:r>
              <a:rPr kumimoji="1" lang="en-US" altLang="zh-CN" sz="2800" b="1" dirty="0">
                <a:solidFill>
                  <a:srgbClr val="FF0000"/>
                </a:solidFill>
                <a:latin typeface="Times New Roman" pitchFamily="18" charset="0"/>
                <a:ea typeface="幼圆" pitchFamily="49" charset="-122"/>
                <a:sym typeface="Symbol" pitchFamily="18" charset="2"/>
              </a:rPr>
              <a:t></a:t>
            </a:r>
            <a:r>
              <a:rPr kumimoji="1" lang="en-US" altLang="zh-CN" sz="2800" b="1" dirty="0">
                <a:solidFill>
                  <a:srgbClr val="FF0000"/>
                </a:solidFill>
                <a:latin typeface="Times New Roman" pitchFamily="18" charset="0"/>
                <a:ea typeface="幼圆" pitchFamily="49" charset="-122"/>
              </a:rPr>
              <a:t> 3, </a:t>
            </a:r>
            <a:r>
              <a:rPr kumimoji="1" lang="en-US" altLang="zh-CN" sz="2800" b="1" dirty="0">
                <a:solidFill>
                  <a:srgbClr val="FF0000"/>
                </a:solidFill>
                <a:latin typeface="Times New Roman" pitchFamily="18" charset="0"/>
                <a:ea typeface="幼圆" pitchFamily="49" charset="-122"/>
                <a:sym typeface="Symbol" pitchFamily="18" charset="2"/>
              </a:rPr>
              <a:t></a:t>
            </a:r>
            <a:r>
              <a:rPr kumimoji="1" lang="en-US" altLang="zh-CN" sz="2800" b="1" dirty="0">
                <a:solidFill>
                  <a:srgbClr val="FF0000"/>
                </a:solidFill>
                <a:latin typeface="Times New Roman" pitchFamily="18" charset="0"/>
                <a:ea typeface="幼圆" pitchFamily="49" charset="-122"/>
              </a:rPr>
              <a:t> 6, </a:t>
            </a:r>
            <a:r>
              <a:rPr kumimoji="1" lang="en-US" altLang="zh-CN" sz="2800" b="1" dirty="0">
                <a:solidFill>
                  <a:srgbClr val="FF0000"/>
                </a:solidFill>
                <a:latin typeface="Times New Roman" pitchFamily="18" charset="0"/>
                <a:ea typeface="幼圆" pitchFamily="49" charset="-122"/>
                <a:sym typeface="Symbol" pitchFamily="18" charset="2"/>
              </a:rPr>
              <a:t></a:t>
            </a:r>
            <a:r>
              <a:rPr kumimoji="1" lang="en-US" altLang="zh-CN" sz="2800" b="1" dirty="0">
                <a:solidFill>
                  <a:srgbClr val="FF0000"/>
                </a:solidFill>
                <a:latin typeface="Times New Roman" pitchFamily="18" charset="0"/>
                <a:ea typeface="幼圆" pitchFamily="49" charset="-122"/>
              </a:rPr>
              <a:t> 9……</a:t>
            </a:r>
          </a:p>
        </p:txBody>
      </p:sp>
    </p:spTree>
  </p:cSld>
  <p:clrMapOvr>
    <a:masterClrMapping/>
  </p:clrMapOvr>
  <p:transition>
    <p:zoom/>
    <p:sndAc>
      <p:stSnd>
        <p:snd r:embed="rId4"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1852"/>
                                        </p:tgtEl>
                                        <p:attrNameLst>
                                          <p:attrName>style.visibility</p:attrName>
                                        </p:attrNameLst>
                                      </p:cBhvr>
                                      <p:to>
                                        <p:strVal val="visible"/>
                                      </p:to>
                                    </p:set>
                                    <p:animEffect transition="in" filter="dissolve">
                                      <p:cBhvr>
                                        <p:cTn id="7" dur="500"/>
                                        <p:tgtEl>
                                          <p:spTgt spid="411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1662"/>
                                        </p:tgtEl>
                                        <p:attrNameLst>
                                          <p:attrName>style.visibility</p:attrName>
                                        </p:attrNameLst>
                                      </p:cBhvr>
                                      <p:to>
                                        <p:strVal val="visible"/>
                                      </p:to>
                                    </p:set>
                                    <p:animEffect transition="in" filter="dissolve">
                                      <p:cBhvr>
                                        <p:cTn id="12" dur="500"/>
                                        <p:tgtEl>
                                          <p:spTgt spid="4116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1761"/>
                                        </p:tgtEl>
                                        <p:attrNameLst>
                                          <p:attrName>style.visibility</p:attrName>
                                        </p:attrNameLst>
                                      </p:cBhvr>
                                      <p:to>
                                        <p:strVal val="visible"/>
                                      </p:to>
                                    </p:set>
                                    <p:animEffect transition="in" filter="dissolve">
                                      <p:cBhvr>
                                        <p:cTn id="22" dur="500"/>
                                        <p:tgtEl>
                                          <p:spTgt spid="4117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11663"/>
                                        </p:tgtEl>
                                        <p:attrNameLst>
                                          <p:attrName>style.visibility</p:attrName>
                                        </p:attrNameLst>
                                      </p:cBhvr>
                                      <p:to>
                                        <p:strVal val="visible"/>
                                      </p:to>
                                    </p:set>
                                    <p:animEffect transition="in" filter="dissolve">
                                      <p:cBhvr>
                                        <p:cTn id="32" dur="500"/>
                                        <p:tgtEl>
                                          <p:spTgt spid="41166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11661"/>
                                        </p:tgtEl>
                                        <p:attrNameLst>
                                          <p:attrName>style.visibility</p:attrName>
                                        </p:attrNameLst>
                                      </p:cBhvr>
                                      <p:to>
                                        <p:strVal val="visible"/>
                                      </p:to>
                                    </p:set>
                                    <p:animEffect transition="in" filter="dissolve">
                                      <p:cBhvr>
                                        <p:cTn id="37" dur="500"/>
                                        <p:tgtEl>
                                          <p:spTgt spid="4116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1660"/>
                                        </p:tgtEl>
                                        <p:attrNameLst>
                                          <p:attrName>style.visibility</p:attrName>
                                        </p:attrNameLst>
                                      </p:cBhvr>
                                      <p:to>
                                        <p:strVal val="visible"/>
                                      </p:to>
                                    </p:set>
                                    <p:animEffect transition="in" filter="dissolve">
                                      <p:cBhvr>
                                        <p:cTn id="42" dur="500"/>
                                        <p:tgtEl>
                                          <p:spTgt spid="41166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dissolve">
                                      <p:cBhvr>
                                        <p:cTn id="47" dur="500"/>
                                        <p:tgtEl>
                                          <p:spTgt spid="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11664"/>
                                        </p:tgtEl>
                                        <p:attrNameLst>
                                          <p:attrName>style.visibility</p:attrName>
                                        </p:attrNameLst>
                                      </p:cBhvr>
                                      <p:to>
                                        <p:strVal val="visible"/>
                                      </p:to>
                                    </p:set>
                                    <p:animEffect transition="in" filter="dissolve">
                                      <p:cBhvr>
                                        <p:cTn id="52" dur="500"/>
                                        <p:tgtEl>
                                          <p:spTgt spid="41166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411653"/>
                                        </p:tgtEl>
                                        <p:attrNameLst>
                                          <p:attrName>style.visibility</p:attrName>
                                        </p:attrNameLst>
                                      </p:cBhvr>
                                      <p:to>
                                        <p:strVal val="visible"/>
                                      </p:to>
                                    </p:set>
                                    <p:animEffect transition="in" filter="dissolve">
                                      <p:cBhvr>
                                        <p:cTn id="57"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60" grpId="0" animBg="1"/>
      <p:bldP spid="411661" grpId="0" animBg="1"/>
      <p:bldP spid="411662" grpId="0" animBg="1" autoUpdateAnimBg="0"/>
      <p:bldP spid="411663" grpId="0" animBg="1" autoUpdateAnimBg="0"/>
      <p:bldP spid="411664" grpId="0" animBg="1" autoUpdateAnimBg="0"/>
      <p:bldP spid="411761" grpId="0" animBg="1"/>
      <p:bldP spid="411852"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4300" y="333375"/>
            <a:ext cx="4897438"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131" name="Text Box 3"/>
          <p:cNvSpPr txBox="1">
            <a:spLocks noChangeArrowheads="1"/>
          </p:cNvSpPr>
          <p:nvPr/>
        </p:nvSpPr>
        <p:spPr bwMode="auto">
          <a:xfrm>
            <a:off x="323850" y="908050"/>
            <a:ext cx="3527425"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buFontTx/>
              <a:buNone/>
            </a:pPr>
            <a:r>
              <a:rPr lang="zh-CN" altLang="en-US" sz="3200" b="1">
                <a:solidFill>
                  <a:srgbClr val="000099"/>
                </a:solidFill>
                <a:ea typeface="宋体" pitchFamily="2" charset="-122"/>
              </a:rPr>
              <a:t>思考：</a:t>
            </a:r>
            <a:r>
              <a:rPr lang="zh-CN" altLang="en-US" sz="3200" b="1">
                <a:ea typeface="宋体" pitchFamily="2" charset="-122"/>
              </a:rPr>
              <a:t>光盘表面在光线照射下，表面的</a:t>
            </a:r>
            <a:r>
              <a:rPr lang="zh-CN" altLang="en-US" sz="3200" b="1">
                <a:solidFill>
                  <a:srgbClr val="FF3300"/>
                </a:solidFill>
                <a:ea typeface="宋体" pitchFamily="2" charset="-122"/>
              </a:rPr>
              <a:t>色彩和光强</a:t>
            </a:r>
            <a:r>
              <a:rPr lang="zh-CN" altLang="en-US" sz="3200" b="1">
                <a:ea typeface="宋体" pitchFamily="2" charset="-122"/>
              </a:rPr>
              <a:t>依赖于观察视角和光源性质，解释其物理机制。</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TextBox 5"/>
          <p:cNvSpPr>
            <a:spLocks noChangeArrowheads="1"/>
          </p:cNvSpPr>
          <p:nvPr/>
        </p:nvSpPr>
        <p:spPr bwMode="auto">
          <a:xfrm>
            <a:off x="0" y="930275"/>
            <a:ext cx="9144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a:r>
              <a:rPr lang="zh-CN" altLang="en-US" sz="2400" b="1">
                <a:solidFill>
                  <a:srgbClr val="000000"/>
                </a:solidFill>
                <a:ea typeface="宋体" pitchFamily="2" charset="-122"/>
                <a:sym typeface="Arial" pitchFamily="34" charset="0"/>
              </a:rPr>
              <a:t>       假设穿过衍射光栅的光线不是单色的，而是由两种或者更多种特定波长组成，除了</a:t>
            </a:r>
            <a:r>
              <a:rPr lang="en-US" altLang="zh-CN" sz="2400" b="1">
                <a:solidFill>
                  <a:srgbClr val="000000"/>
                </a:solidFill>
                <a:ea typeface="宋体" pitchFamily="2" charset="-122"/>
                <a:sym typeface="Arial" pitchFamily="34" charset="0"/>
              </a:rPr>
              <a:t>m=0</a:t>
            </a:r>
            <a:r>
              <a:rPr lang="zh-CN" altLang="en-US" sz="2400" b="1">
                <a:solidFill>
                  <a:srgbClr val="000000"/>
                </a:solidFill>
                <a:ea typeface="宋体" pitchFamily="2" charset="-122"/>
                <a:sym typeface="Arial" pitchFamily="34" charset="0"/>
              </a:rPr>
              <a:t>即零级光谱外，每个波长都会在不同的角度产生一个极大值。如果白光穿过一个光栅，中央极大值</a:t>
            </a:r>
            <a:r>
              <a:rPr lang="en-US" altLang="zh-CN" sz="2400" b="1">
                <a:solidFill>
                  <a:srgbClr val="000000"/>
                </a:solidFill>
                <a:ea typeface="宋体" pitchFamily="2" charset="-122"/>
                <a:sym typeface="Arial" pitchFamily="34" charset="0"/>
              </a:rPr>
              <a:t>(m=0)</a:t>
            </a:r>
            <a:r>
              <a:rPr lang="zh-CN" altLang="en-US" sz="2400" b="1">
                <a:solidFill>
                  <a:srgbClr val="000000"/>
                </a:solidFill>
                <a:ea typeface="宋体" pitchFamily="2" charset="-122"/>
                <a:sym typeface="Arial" pitchFamily="34" charset="0"/>
              </a:rPr>
              <a:t>将会是一个锋利的白色波峰，但对其它衍射级，会有有色光谱散开一定的角度。因为散射光栅将一束光所包含的波长成分分开，所得到的图样就叫做</a:t>
            </a:r>
            <a:r>
              <a:rPr lang="zh-CN" altLang="en-US" sz="2400" b="1">
                <a:solidFill>
                  <a:srgbClr val="FF0000"/>
                </a:solidFill>
                <a:ea typeface="宋体" pitchFamily="2" charset="-122"/>
                <a:sym typeface="Arial" pitchFamily="34" charset="0"/>
              </a:rPr>
              <a:t>光谱</a:t>
            </a:r>
            <a:r>
              <a:rPr lang="zh-CN" altLang="en-US" sz="2400" b="1">
                <a:solidFill>
                  <a:srgbClr val="000000"/>
                </a:solidFill>
                <a:ea typeface="宋体" pitchFamily="2" charset="-122"/>
                <a:sym typeface="Arial" pitchFamily="34" charset="0"/>
              </a:rPr>
              <a:t>。</a:t>
            </a:r>
          </a:p>
        </p:txBody>
      </p:sp>
      <p:sp>
        <p:nvSpPr>
          <p:cNvPr id="186372" name="TextBox 7"/>
          <p:cNvSpPr>
            <a:spLocks noChangeArrowheads="1"/>
          </p:cNvSpPr>
          <p:nvPr/>
        </p:nvSpPr>
        <p:spPr bwMode="auto">
          <a:xfrm>
            <a:off x="0" y="5184775"/>
            <a:ext cx="9144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a:lnSpc>
                <a:spcPct val="120000"/>
              </a:lnSpc>
              <a:buFont typeface="Arial" pitchFamily="34" charset="0"/>
              <a:buAutoNum type="alphaLcParenBoth"/>
            </a:pPr>
            <a:r>
              <a:rPr lang="en-US" altLang="zh-CN" sz="2000" b="1">
                <a:solidFill>
                  <a:srgbClr val="000000"/>
                </a:solidFill>
                <a:ea typeface="宋体" pitchFamily="2" charset="-122"/>
                <a:sym typeface="Arial" pitchFamily="34" charset="0"/>
              </a:rPr>
              <a:t>400nm</a:t>
            </a:r>
            <a:r>
              <a:rPr lang="zh-CN" altLang="en-US" sz="2000" b="1">
                <a:solidFill>
                  <a:srgbClr val="000000"/>
                </a:solidFill>
                <a:ea typeface="宋体" pitchFamily="2" charset="-122"/>
                <a:sym typeface="Arial" pitchFamily="34" charset="0"/>
              </a:rPr>
              <a:t>和</a:t>
            </a:r>
            <a:r>
              <a:rPr lang="en-US" altLang="zh-CN" sz="2000" b="1">
                <a:solidFill>
                  <a:srgbClr val="000000"/>
                </a:solidFill>
                <a:ea typeface="宋体" pitchFamily="2" charset="-122"/>
                <a:sym typeface="Arial" pitchFamily="34" charset="0"/>
              </a:rPr>
              <a:t>700nm</a:t>
            </a:r>
            <a:r>
              <a:rPr lang="zh-CN" altLang="en-US" sz="2000" b="1">
                <a:solidFill>
                  <a:srgbClr val="000000"/>
                </a:solidFill>
                <a:ea typeface="宋体" pitchFamily="2" charset="-122"/>
                <a:sym typeface="Arial" pitchFamily="34" charset="0"/>
              </a:rPr>
              <a:t>两种波长</a:t>
            </a:r>
          </a:p>
          <a:p>
            <a:pPr algn="ctr">
              <a:lnSpc>
                <a:spcPct val="120000"/>
              </a:lnSpc>
              <a:buFont typeface="Arial" pitchFamily="34" charset="0"/>
              <a:buAutoNum type="alphaLcParenBoth"/>
            </a:pPr>
            <a:r>
              <a:rPr lang="zh-CN" altLang="en-US" sz="2000" b="1">
                <a:solidFill>
                  <a:srgbClr val="000000"/>
                </a:solidFill>
                <a:ea typeface="宋体" pitchFamily="2" charset="-122"/>
                <a:sym typeface="Arial" pitchFamily="34" charset="0"/>
              </a:rPr>
              <a:t>白光，</a:t>
            </a:r>
            <a:r>
              <a:rPr lang="zh-CN" altLang="en-US" sz="2000" b="1">
                <a:solidFill>
                  <a:srgbClr val="0033CC"/>
                </a:solidFill>
                <a:ea typeface="宋体" pitchFamily="2" charset="-122"/>
                <a:sym typeface="Arial" pitchFamily="34" charset="0"/>
              </a:rPr>
              <a:t>二级光谱通常比一级光谱暗一些</a:t>
            </a:r>
            <a:r>
              <a:rPr lang="en-US" altLang="zh-CN" sz="2000" b="1">
                <a:solidFill>
                  <a:srgbClr val="000000"/>
                </a:solidFill>
                <a:ea typeface="宋体" pitchFamily="2" charset="-122"/>
                <a:sym typeface="Arial" pitchFamily="34" charset="0"/>
              </a:rPr>
              <a:t>(</a:t>
            </a:r>
            <a:r>
              <a:rPr lang="zh-CN" altLang="en-US" sz="2000" b="1">
                <a:solidFill>
                  <a:srgbClr val="000000"/>
                </a:solidFill>
                <a:ea typeface="宋体" pitchFamily="2" charset="-122"/>
                <a:sym typeface="Arial" pitchFamily="34" charset="0"/>
              </a:rPr>
              <a:t>更高衍射级未显示</a:t>
            </a:r>
            <a:r>
              <a:rPr lang="en-US" altLang="zh-CN" sz="2000" b="1">
                <a:solidFill>
                  <a:srgbClr val="000000"/>
                </a:solidFill>
                <a:ea typeface="宋体" pitchFamily="2" charset="-122"/>
                <a:sym typeface="Arial" pitchFamily="34" charset="0"/>
              </a:rPr>
              <a:t>)</a:t>
            </a:r>
            <a:r>
              <a:rPr lang="zh-CN" altLang="en-US" sz="2000" b="1">
                <a:solidFill>
                  <a:srgbClr val="000000"/>
                </a:solidFill>
                <a:ea typeface="宋体" pitchFamily="2" charset="-122"/>
                <a:sym typeface="Arial" pitchFamily="34" charset="0"/>
              </a:rPr>
              <a:t>，如果</a:t>
            </a:r>
            <a:r>
              <a:rPr lang="zh-CN" altLang="en-US" sz="2000" b="1">
                <a:solidFill>
                  <a:srgbClr val="0033CC"/>
                </a:solidFill>
                <a:ea typeface="宋体" pitchFamily="2" charset="-122"/>
                <a:sym typeface="Arial" pitchFamily="34" charset="0"/>
              </a:rPr>
              <a:t>光栅间距足够小，二级光谱和更高的衍射级光谱会消失</a:t>
            </a:r>
            <a:r>
              <a:rPr lang="zh-CN" altLang="en-US" sz="2000" b="1">
                <a:solidFill>
                  <a:srgbClr val="000000"/>
                </a:solidFill>
                <a:ea typeface="宋体" pitchFamily="2" charset="-122"/>
                <a:sym typeface="Arial" pitchFamily="34" charset="0"/>
              </a:rPr>
              <a:t>。</a:t>
            </a:r>
          </a:p>
        </p:txBody>
      </p:sp>
      <p:pic>
        <p:nvPicPr>
          <p:cNvPr id="18637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838" y="3335338"/>
            <a:ext cx="71707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85030" y="147326"/>
            <a:ext cx="1265090" cy="738664"/>
          </a:xfrm>
          <a:prstGeom prst="rect">
            <a:avLst/>
          </a:prstGeom>
        </p:spPr>
        <p:style>
          <a:lnRef idx="2">
            <a:schemeClr val="accent6"/>
          </a:lnRef>
          <a:fillRef idx="1">
            <a:schemeClr val="lt1"/>
          </a:fillRef>
          <a:effectRef idx="0">
            <a:schemeClr val="accent6"/>
          </a:effectRef>
          <a:fontRef idx="minor">
            <a:schemeClr val="dk1"/>
          </a:fontRef>
        </p:style>
        <p:txBody>
          <a:bodyPr wrap="none" lIns="91440" tIns="45720" rIns="91440" bIns="45720">
            <a:spAutoFit/>
          </a:bodyPr>
          <a:lstStyle/>
          <a:p>
            <a:pPr algn="ctr"/>
            <a:r>
              <a:rPr lang="zh-CN" altLang="en-US" sz="42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光谱</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250" name="Group 2"/>
          <p:cNvGrpSpPr>
            <a:grpSpLocks/>
          </p:cNvGrpSpPr>
          <p:nvPr/>
        </p:nvGrpSpPr>
        <p:grpSpPr bwMode="auto">
          <a:xfrm>
            <a:off x="304800" y="2293938"/>
            <a:ext cx="8534400" cy="4038600"/>
            <a:chOff x="192" y="1536"/>
            <a:chExt cx="5376" cy="2544"/>
          </a:xfrm>
        </p:grpSpPr>
        <p:grpSp>
          <p:nvGrpSpPr>
            <p:cNvPr id="181251" name="Group 3"/>
            <p:cNvGrpSpPr>
              <a:grpSpLocks/>
            </p:cNvGrpSpPr>
            <p:nvPr/>
          </p:nvGrpSpPr>
          <p:grpSpPr bwMode="auto">
            <a:xfrm>
              <a:off x="192" y="1536"/>
              <a:ext cx="5376" cy="2544"/>
              <a:chOff x="192" y="1536"/>
              <a:chExt cx="5376" cy="2544"/>
            </a:xfrm>
          </p:grpSpPr>
          <p:sp>
            <p:nvSpPr>
              <p:cNvPr id="181252" name="Rectangle 4"/>
              <p:cNvSpPr>
                <a:spLocks noChangeArrowheads="1"/>
              </p:cNvSpPr>
              <p:nvPr/>
            </p:nvSpPr>
            <p:spPr bwMode="auto">
              <a:xfrm>
                <a:off x="192" y="1536"/>
                <a:ext cx="5376" cy="2544"/>
              </a:xfrm>
              <a:prstGeom prst="rect">
                <a:avLst/>
              </a:prstGeom>
              <a:solidFill>
                <a:schemeClr val="bg1"/>
              </a:solidFill>
              <a:ln w="9525">
                <a:solidFill>
                  <a:schemeClr val="tx2"/>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3" name="Line 5"/>
              <p:cNvSpPr>
                <a:spLocks noChangeShapeType="1"/>
              </p:cNvSpPr>
              <p:nvPr/>
            </p:nvSpPr>
            <p:spPr bwMode="auto">
              <a:xfrm>
                <a:off x="480" y="3408"/>
                <a:ext cx="4416"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1254" name="Group 6"/>
              <p:cNvGrpSpPr>
                <a:grpSpLocks/>
              </p:cNvGrpSpPr>
              <p:nvPr/>
            </p:nvGrpSpPr>
            <p:grpSpPr bwMode="auto">
              <a:xfrm>
                <a:off x="678" y="2016"/>
                <a:ext cx="4506" cy="1728"/>
                <a:chOff x="678" y="2016"/>
                <a:chExt cx="4506" cy="1728"/>
              </a:xfrm>
            </p:grpSpPr>
            <p:sp>
              <p:nvSpPr>
                <p:cNvPr id="181255" name="Line 7"/>
                <p:cNvSpPr>
                  <a:spLocks noChangeShapeType="1"/>
                </p:cNvSpPr>
                <p:nvPr/>
              </p:nvSpPr>
              <p:spPr bwMode="auto">
                <a:xfrm flipH="1" flipV="1">
                  <a:off x="1200" y="2160"/>
                  <a:ext cx="0" cy="1248"/>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Line 8"/>
                <p:cNvSpPr>
                  <a:spLocks noChangeShapeType="1"/>
                </p:cNvSpPr>
                <p:nvPr/>
              </p:nvSpPr>
              <p:spPr bwMode="auto">
                <a:xfrm>
                  <a:off x="1824" y="3312"/>
                  <a:ext cx="0" cy="96"/>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7" name="Line 9"/>
                <p:cNvSpPr>
                  <a:spLocks noChangeShapeType="1"/>
                </p:cNvSpPr>
                <p:nvPr/>
              </p:nvSpPr>
              <p:spPr bwMode="auto">
                <a:xfrm>
                  <a:off x="2460" y="3312"/>
                  <a:ext cx="0" cy="96"/>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Line 10"/>
                <p:cNvSpPr>
                  <a:spLocks noChangeShapeType="1"/>
                </p:cNvSpPr>
                <p:nvPr/>
              </p:nvSpPr>
              <p:spPr bwMode="auto">
                <a:xfrm>
                  <a:off x="3102" y="3312"/>
                  <a:ext cx="0" cy="96"/>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Line 11"/>
                <p:cNvSpPr>
                  <a:spLocks noChangeShapeType="1"/>
                </p:cNvSpPr>
                <p:nvPr/>
              </p:nvSpPr>
              <p:spPr bwMode="auto">
                <a:xfrm>
                  <a:off x="678" y="3312"/>
                  <a:ext cx="0" cy="96"/>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1260" name="Object 12"/>
                <p:cNvGraphicFramePr>
                  <a:graphicFrameLocks noChangeAspect="1"/>
                </p:cNvGraphicFramePr>
                <p:nvPr/>
              </p:nvGraphicFramePr>
              <p:xfrm>
                <a:off x="4656" y="3097"/>
                <a:ext cx="528" cy="263"/>
              </p:xfrm>
              <a:graphic>
                <a:graphicData uri="http://schemas.openxmlformats.org/presentationml/2006/ole">
                  <mc:AlternateContent xmlns:mc="http://schemas.openxmlformats.org/markup-compatibility/2006">
                    <mc:Choice xmlns:v="urn:schemas-microsoft-com:vml" Requires="v">
                      <p:oleObj spid="_x0000_s181926" name="公式" r:id="rId3" imgW="507780" imgH="253890" progId="Equation.3">
                        <p:embed/>
                      </p:oleObj>
                    </mc:Choice>
                    <mc:Fallback>
                      <p:oleObj name="公式" r:id="rId3" imgW="507780" imgH="253890" progId="Equation.3">
                        <p:embed/>
                        <p:pic>
                          <p:nvPicPr>
                            <p:cNvPr id="0" name="Picture 3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 y="3097"/>
                              <a:ext cx="528"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61" name="Object 13"/>
                <p:cNvGraphicFramePr>
                  <a:graphicFrameLocks noChangeAspect="1"/>
                </p:cNvGraphicFramePr>
                <p:nvPr/>
              </p:nvGraphicFramePr>
              <p:xfrm>
                <a:off x="1104" y="3456"/>
                <a:ext cx="197" cy="288"/>
              </p:xfrm>
              <a:graphic>
                <a:graphicData uri="http://schemas.openxmlformats.org/presentationml/2006/ole">
                  <mc:AlternateContent xmlns:mc="http://schemas.openxmlformats.org/markup-compatibility/2006">
                    <mc:Choice xmlns:v="urn:schemas-microsoft-com:vml" Requires="v">
                      <p:oleObj spid="_x0000_s181927" name="Equation" r:id="rId5" imgW="164957" imgH="241091" progId="Equation.3">
                        <p:embed/>
                      </p:oleObj>
                    </mc:Choice>
                    <mc:Fallback>
                      <p:oleObj name="Equation" r:id="rId5" imgW="164957" imgH="241091" progId="Equation.3">
                        <p:embed/>
                        <p:pic>
                          <p:nvPicPr>
                            <p:cNvPr id="0" name="Picture 3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3456"/>
                              <a:ext cx="197"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62" name="Object 14"/>
                <p:cNvGraphicFramePr>
                  <a:graphicFrameLocks noChangeAspect="1"/>
                </p:cNvGraphicFramePr>
                <p:nvPr/>
              </p:nvGraphicFramePr>
              <p:xfrm>
                <a:off x="1008" y="2016"/>
                <a:ext cx="208" cy="288"/>
              </p:xfrm>
              <a:graphic>
                <a:graphicData uri="http://schemas.openxmlformats.org/presentationml/2006/ole">
                  <mc:AlternateContent xmlns:mc="http://schemas.openxmlformats.org/markup-compatibility/2006">
                    <mc:Choice xmlns:v="urn:schemas-microsoft-com:vml" Requires="v">
                      <p:oleObj spid="_x0000_s181928" name="Equation" r:id="rId7" imgW="165028" imgH="228501" progId="Equation.3">
                        <p:embed/>
                      </p:oleObj>
                    </mc:Choice>
                    <mc:Fallback>
                      <p:oleObj name="Equation" r:id="rId7" imgW="165028" imgH="228501" progId="Equation.3">
                        <p:embed/>
                        <p:pic>
                          <p:nvPicPr>
                            <p:cNvPr id="0" name="Picture 3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 y="2016"/>
                              <a:ext cx="20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81263" name="Line 15"/>
            <p:cNvSpPr>
              <a:spLocks noChangeShapeType="1"/>
            </p:cNvSpPr>
            <p:nvPr/>
          </p:nvSpPr>
          <p:spPr bwMode="auto">
            <a:xfrm>
              <a:off x="3744" y="3312"/>
              <a:ext cx="0" cy="96"/>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1309" name="Group 61"/>
          <p:cNvGrpSpPr>
            <a:grpSpLocks/>
          </p:cNvGrpSpPr>
          <p:nvPr/>
        </p:nvGrpSpPr>
        <p:grpSpPr bwMode="auto">
          <a:xfrm>
            <a:off x="146050" y="1673225"/>
            <a:ext cx="10058400" cy="533400"/>
            <a:chOff x="92" y="1054"/>
            <a:chExt cx="6336" cy="336"/>
          </a:xfrm>
        </p:grpSpPr>
        <p:sp>
          <p:nvSpPr>
            <p:cNvPr id="181265" name="Text Box 17"/>
            <p:cNvSpPr txBox="1">
              <a:spLocks noChangeArrowheads="1"/>
            </p:cNvSpPr>
            <p:nvPr/>
          </p:nvSpPr>
          <p:spPr bwMode="auto">
            <a:xfrm>
              <a:off x="92" y="1055"/>
              <a:ext cx="6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latin typeface="宋体" pitchFamily="2" charset="-122"/>
                  <a:ea typeface="宋体" pitchFamily="2" charset="-122"/>
                </a:rPr>
                <a:t>入射光为</a:t>
              </a:r>
              <a:r>
                <a:rPr lang="zh-CN" altLang="en-US" sz="2800" b="1">
                  <a:solidFill>
                    <a:srgbClr val="CC0000"/>
                  </a:solidFill>
                  <a:latin typeface="宋体" pitchFamily="2" charset="-122"/>
                  <a:ea typeface="宋体" pitchFamily="2" charset="-122"/>
                </a:rPr>
                <a:t>白光</a:t>
              </a:r>
              <a:r>
                <a:rPr lang="zh-CN" altLang="en-US" sz="2800" b="1">
                  <a:latin typeface="宋体" pitchFamily="2" charset="-122"/>
                  <a:ea typeface="宋体" pitchFamily="2" charset="-122"/>
                </a:rPr>
                <a:t>时， 不同， 不同，按波长分开形成</a:t>
              </a:r>
              <a:r>
                <a:rPr lang="zh-CN" altLang="en-US" sz="2800" b="1">
                  <a:solidFill>
                    <a:srgbClr val="CC0000"/>
                  </a:solidFill>
                  <a:latin typeface="宋体" pitchFamily="2" charset="-122"/>
                  <a:ea typeface="宋体" pitchFamily="2" charset="-122"/>
                </a:rPr>
                <a:t>光谱</a:t>
              </a:r>
              <a:r>
                <a:rPr lang="en-US" altLang="zh-CN" sz="2800" b="1">
                  <a:latin typeface="宋体" pitchFamily="2" charset="-122"/>
                  <a:ea typeface="宋体" pitchFamily="2" charset="-122"/>
                </a:rPr>
                <a:t>.</a:t>
              </a:r>
            </a:p>
          </p:txBody>
        </p:sp>
        <p:graphicFrame>
          <p:nvGraphicFramePr>
            <p:cNvPr id="181266" name="Object 18"/>
            <p:cNvGraphicFramePr>
              <a:graphicFrameLocks noChangeAspect="1"/>
            </p:cNvGraphicFramePr>
            <p:nvPr/>
          </p:nvGraphicFramePr>
          <p:xfrm>
            <a:off x="2606" y="1054"/>
            <a:ext cx="272" cy="318"/>
          </p:xfrm>
          <a:graphic>
            <a:graphicData uri="http://schemas.openxmlformats.org/presentationml/2006/ole">
              <mc:AlternateContent xmlns:mc="http://schemas.openxmlformats.org/markup-compatibility/2006">
                <mc:Choice xmlns:v="urn:schemas-microsoft-com:vml" Requires="v">
                  <p:oleObj spid="_x0000_s181929" name="Equation" r:id="rId9" imgW="164957" imgH="190335" progId="">
                    <p:embed/>
                  </p:oleObj>
                </mc:Choice>
                <mc:Fallback>
                  <p:oleObj name="Equation" r:id="rId9" imgW="164957" imgH="190335" progId="">
                    <p:embed/>
                    <p:pic>
                      <p:nvPicPr>
                        <p:cNvPr id="0" name="Picture 3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6" y="1054"/>
                          <a:ext cx="272" cy="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67" name="Object 19"/>
            <p:cNvGraphicFramePr>
              <a:graphicFrameLocks noChangeAspect="1"/>
            </p:cNvGraphicFramePr>
            <p:nvPr/>
          </p:nvGraphicFramePr>
          <p:xfrm>
            <a:off x="1868" y="1102"/>
            <a:ext cx="228" cy="288"/>
          </p:xfrm>
          <a:graphic>
            <a:graphicData uri="http://schemas.openxmlformats.org/presentationml/2006/ole">
              <mc:AlternateContent xmlns:mc="http://schemas.openxmlformats.org/markup-compatibility/2006">
                <mc:Choice xmlns:v="urn:schemas-microsoft-com:vml" Requires="v">
                  <p:oleObj spid="_x0000_s181930" name="公式" r:id="rId11" imgW="190417" imgH="241195" progId="Equation.3">
                    <p:embed/>
                  </p:oleObj>
                </mc:Choice>
                <mc:Fallback>
                  <p:oleObj name="公式" r:id="rId11" imgW="190417" imgH="241195" progId="Equation.3">
                    <p:embed/>
                    <p:pic>
                      <p:nvPicPr>
                        <p:cNvPr id="0" name="Picture 3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8" y="1102"/>
                          <a:ext cx="22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81268" name="Group 20"/>
          <p:cNvGrpSpPr>
            <a:grpSpLocks/>
          </p:cNvGrpSpPr>
          <p:nvPr/>
        </p:nvGrpSpPr>
        <p:grpSpPr bwMode="auto">
          <a:xfrm>
            <a:off x="2895600" y="2979738"/>
            <a:ext cx="838200" cy="609600"/>
            <a:chOff x="2544" y="2688"/>
            <a:chExt cx="576" cy="480"/>
          </a:xfrm>
        </p:grpSpPr>
        <p:sp>
          <p:nvSpPr>
            <p:cNvPr id="181269" name="Rectangle 21"/>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0" name="Rectangle 22"/>
            <p:cNvSpPr>
              <a:spLocks noChangeArrowheads="1"/>
            </p:cNvSpPr>
            <p:nvPr/>
          </p:nvSpPr>
          <p:spPr bwMode="auto">
            <a:xfrm>
              <a:off x="3024" y="2688"/>
              <a:ext cx="96"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1271" name="Group 23"/>
          <p:cNvGrpSpPr>
            <a:grpSpLocks/>
          </p:cNvGrpSpPr>
          <p:nvPr/>
        </p:nvGrpSpPr>
        <p:grpSpPr bwMode="auto">
          <a:xfrm>
            <a:off x="3886200" y="2979738"/>
            <a:ext cx="1524000" cy="609600"/>
            <a:chOff x="2544" y="2688"/>
            <a:chExt cx="576" cy="480"/>
          </a:xfrm>
        </p:grpSpPr>
        <p:sp>
          <p:nvSpPr>
            <p:cNvPr id="181272" name="Rectangle 24"/>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Rectangle 25"/>
            <p:cNvSpPr>
              <a:spLocks noChangeArrowheads="1"/>
            </p:cNvSpPr>
            <p:nvPr/>
          </p:nvSpPr>
          <p:spPr bwMode="auto">
            <a:xfrm>
              <a:off x="3024" y="2688"/>
              <a:ext cx="96"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1274" name="Group 26"/>
          <p:cNvGrpSpPr>
            <a:grpSpLocks/>
          </p:cNvGrpSpPr>
          <p:nvPr/>
        </p:nvGrpSpPr>
        <p:grpSpPr bwMode="auto">
          <a:xfrm>
            <a:off x="4800600" y="2751138"/>
            <a:ext cx="2362200" cy="609600"/>
            <a:chOff x="2544" y="2688"/>
            <a:chExt cx="576" cy="480"/>
          </a:xfrm>
        </p:grpSpPr>
        <p:sp>
          <p:nvSpPr>
            <p:cNvPr id="181275" name="Rectangle 27"/>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6" name="Rectangle 28"/>
            <p:cNvSpPr>
              <a:spLocks noChangeArrowheads="1"/>
            </p:cNvSpPr>
            <p:nvPr/>
          </p:nvSpPr>
          <p:spPr bwMode="auto">
            <a:xfrm>
              <a:off x="3024" y="2688"/>
              <a:ext cx="96"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1277" name="Group 29"/>
          <p:cNvGrpSpPr>
            <a:grpSpLocks/>
          </p:cNvGrpSpPr>
          <p:nvPr/>
        </p:nvGrpSpPr>
        <p:grpSpPr bwMode="auto">
          <a:xfrm>
            <a:off x="5943600" y="2446338"/>
            <a:ext cx="2895600" cy="609600"/>
            <a:chOff x="3936" y="576"/>
            <a:chExt cx="1824" cy="384"/>
          </a:xfrm>
        </p:grpSpPr>
        <p:sp>
          <p:nvSpPr>
            <p:cNvPr id="181278" name="Rectangle 30"/>
            <p:cNvSpPr>
              <a:spLocks noChangeArrowheads="1"/>
            </p:cNvSpPr>
            <p:nvPr/>
          </p:nvSpPr>
          <p:spPr bwMode="auto">
            <a:xfrm>
              <a:off x="3936" y="576"/>
              <a:ext cx="1824" cy="346"/>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9" name="Rectangle 31"/>
            <p:cNvSpPr>
              <a:spLocks noChangeArrowheads="1"/>
            </p:cNvSpPr>
            <p:nvPr/>
          </p:nvSpPr>
          <p:spPr bwMode="auto">
            <a:xfrm>
              <a:off x="5472" y="576"/>
              <a:ext cx="288"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1280" name="Group 32"/>
          <p:cNvGrpSpPr>
            <a:grpSpLocks/>
          </p:cNvGrpSpPr>
          <p:nvPr/>
        </p:nvGrpSpPr>
        <p:grpSpPr bwMode="auto">
          <a:xfrm>
            <a:off x="2286000" y="5338763"/>
            <a:ext cx="2362200" cy="598487"/>
            <a:chOff x="1440" y="3454"/>
            <a:chExt cx="1488" cy="377"/>
          </a:xfrm>
        </p:grpSpPr>
        <p:sp>
          <p:nvSpPr>
            <p:cNvPr id="181281" name="AutoShape 33"/>
            <p:cNvSpPr>
              <a:spLocks/>
            </p:cNvSpPr>
            <p:nvPr/>
          </p:nvSpPr>
          <p:spPr bwMode="auto">
            <a:xfrm rot="-5452233">
              <a:off x="1966" y="3263"/>
              <a:ext cx="98" cy="480"/>
            </a:xfrm>
            <a:prstGeom prst="leftBrace">
              <a:avLst>
                <a:gd name="adj1" fmla="val 40816"/>
                <a:gd name="adj2" fmla="val 50000"/>
              </a:avLst>
            </a:prstGeom>
            <a:noFill/>
            <a:ln w="19050">
              <a:solidFill>
                <a:schemeClr val="tx1"/>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82" name="Text Box 34"/>
            <p:cNvSpPr txBox="1">
              <a:spLocks noChangeArrowheads="1"/>
            </p:cNvSpPr>
            <p:nvPr/>
          </p:nvSpPr>
          <p:spPr bwMode="auto">
            <a:xfrm>
              <a:off x="1440" y="3504"/>
              <a:ext cx="14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latin typeface="Times New Roman" pitchFamily="18" charset="0"/>
                  <a:ea typeface="宋体" pitchFamily="2" charset="-122"/>
                </a:rPr>
                <a:t>一级光谱</a:t>
              </a:r>
            </a:p>
          </p:txBody>
        </p:sp>
      </p:grpSp>
      <p:grpSp>
        <p:nvGrpSpPr>
          <p:cNvPr id="181283" name="Group 35"/>
          <p:cNvGrpSpPr>
            <a:grpSpLocks/>
          </p:cNvGrpSpPr>
          <p:nvPr/>
        </p:nvGrpSpPr>
        <p:grpSpPr bwMode="auto">
          <a:xfrm>
            <a:off x="3733800" y="5334000"/>
            <a:ext cx="2362200" cy="998538"/>
            <a:chOff x="2352" y="3451"/>
            <a:chExt cx="1488" cy="629"/>
          </a:xfrm>
        </p:grpSpPr>
        <p:sp>
          <p:nvSpPr>
            <p:cNvPr id="181284" name="AutoShape 36"/>
            <p:cNvSpPr>
              <a:spLocks/>
            </p:cNvSpPr>
            <p:nvPr/>
          </p:nvSpPr>
          <p:spPr bwMode="auto">
            <a:xfrm rot="-5452233">
              <a:off x="2686" y="3213"/>
              <a:ext cx="340" cy="816"/>
            </a:xfrm>
            <a:prstGeom prst="leftBrace">
              <a:avLst>
                <a:gd name="adj1" fmla="val 20000"/>
                <a:gd name="adj2" fmla="val 50574"/>
              </a:avLst>
            </a:prstGeom>
            <a:noFill/>
            <a:ln w="19050">
              <a:solidFill>
                <a:schemeClr val="tx1"/>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85" name="Rectangle 37"/>
            <p:cNvSpPr>
              <a:spLocks noChangeArrowheads="1"/>
            </p:cNvSpPr>
            <p:nvPr/>
          </p:nvSpPr>
          <p:spPr bwMode="auto">
            <a:xfrm>
              <a:off x="2352" y="3753"/>
              <a:ext cx="14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latin typeface="Times New Roman" pitchFamily="18" charset="0"/>
                  <a:ea typeface="宋体" pitchFamily="2" charset="-122"/>
                </a:rPr>
                <a:t>二级光谱</a:t>
              </a:r>
            </a:p>
          </p:txBody>
        </p:sp>
      </p:grpSp>
      <p:grpSp>
        <p:nvGrpSpPr>
          <p:cNvPr id="181286" name="Group 38"/>
          <p:cNvGrpSpPr>
            <a:grpSpLocks/>
          </p:cNvGrpSpPr>
          <p:nvPr/>
        </p:nvGrpSpPr>
        <p:grpSpPr bwMode="auto">
          <a:xfrm>
            <a:off x="4875213" y="5332413"/>
            <a:ext cx="2516187" cy="604837"/>
            <a:chOff x="3071" y="3450"/>
            <a:chExt cx="1585" cy="381"/>
          </a:xfrm>
        </p:grpSpPr>
        <p:sp>
          <p:nvSpPr>
            <p:cNvPr id="181287" name="AutoShape 39"/>
            <p:cNvSpPr>
              <a:spLocks/>
            </p:cNvSpPr>
            <p:nvPr/>
          </p:nvSpPr>
          <p:spPr bwMode="auto">
            <a:xfrm rot="-5452233">
              <a:off x="3619" y="2902"/>
              <a:ext cx="103" cy="1200"/>
            </a:xfrm>
            <a:prstGeom prst="leftBrace">
              <a:avLst>
                <a:gd name="adj1" fmla="val 97087"/>
                <a:gd name="adj2" fmla="val 50000"/>
              </a:avLst>
            </a:prstGeom>
            <a:noFill/>
            <a:ln w="19050">
              <a:solidFill>
                <a:schemeClr val="tx1"/>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88" name="Rectangle 40"/>
            <p:cNvSpPr>
              <a:spLocks noChangeArrowheads="1"/>
            </p:cNvSpPr>
            <p:nvPr/>
          </p:nvSpPr>
          <p:spPr bwMode="auto">
            <a:xfrm>
              <a:off x="3168" y="3504"/>
              <a:ext cx="14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latin typeface="Times New Roman" pitchFamily="18" charset="0"/>
                  <a:ea typeface="宋体" pitchFamily="2" charset="-122"/>
                </a:rPr>
                <a:t>三级光谱</a:t>
              </a:r>
            </a:p>
          </p:txBody>
        </p:sp>
      </p:grpSp>
      <p:sp>
        <p:nvSpPr>
          <p:cNvPr id="181289" name="Text Box 41"/>
          <p:cNvSpPr txBox="1">
            <a:spLocks noChangeArrowheads="1"/>
          </p:cNvSpPr>
          <p:nvPr/>
        </p:nvSpPr>
        <p:spPr bwMode="auto">
          <a:xfrm>
            <a:off x="250825" y="547688"/>
            <a:ext cx="342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CC0000"/>
                </a:solidFill>
                <a:ea typeface="宋体" pitchFamily="2" charset="-122"/>
              </a:rPr>
              <a:t>衍射光谱</a:t>
            </a:r>
          </a:p>
        </p:txBody>
      </p:sp>
      <p:graphicFrame>
        <p:nvGraphicFramePr>
          <p:cNvPr id="181290" name="Object 42"/>
          <p:cNvGraphicFramePr>
            <a:graphicFrameLocks noChangeAspect="1"/>
          </p:cNvGraphicFramePr>
          <p:nvPr/>
        </p:nvGraphicFramePr>
        <p:xfrm>
          <a:off x="1779588" y="1139825"/>
          <a:ext cx="5540375" cy="555625"/>
        </p:xfrm>
        <a:graphic>
          <a:graphicData uri="http://schemas.openxmlformats.org/presentationml/2006/ole">
            <mc:AlternateContent xmlns:mc="http://schemas.openxmlformats.org/markup-compatibility/2006">
              <mc:Choice xmlns:v="urn:schemas-microsoft-com:vml" Requires="v">
                <p:oleObj spid="_x0000_s181931" name="Equation" r:id="rId13" imgW="1866090" imgH="203112" progId="">
                  <p:embed/>
                </p:oleObj>
              </mc:Choice>
              <mc:Fallback>
                <p:oleObj name="Equation" r:id="rId13" imgW="1866090" imgH="203112" progId="">
                  <p:embed/>
                  <p:pic>
                    <p:nvPicPr>
                      <p:cNvPr id="0" name="Picture 3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9588" y="1139825"/>
                        <a:ext cx="5540375"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1291" name="Group 43"/>
          <p:cNvGrpSpPr>
            <a:grpSpLocks/>
          </p:cNvGrpSpPr>
          <p:nvPr/>
        </p:nvGrpSpPr>
        <p:grpSpPr bwMode="auto">
          <a:xfrm>
            <a:off x="2971800" y="3665538"/>
            <a:ext cx="3852863" cy="1600200"/>
            <a:chOff x="1872" y="2400"/>
            <a:chExt cx="2427" cy="1008"/>
          </a:xfrm>
        </p:grpSpPr>
        <p:grpSp>
          <p:nvGrpSpPr>
            <p:cNvPr id="181292" name="Group 44"/>
            <p:cNvGrpSpPr>
              <a:grpSpLocks/>
            </p:cNvGrpSpPr>
            <p:nvPr/>
          </p:nvGrpSpPr>
          <p:grpSpPr bwMode="auto">
            <a:xfrm>
              <a:off x="1872" y="2400"/>
              <a:ext cx="411" cy="1008"/>
              <a:chOff x="1872" y="2400"/>
              <a:chExt cx="411" cy="1008"/>
            </a:xfrm>
          </p:grpSpPr>
          <p:sp>
            <p:nvSpPr>
              <p:cNvPr id="181293" name="Freeform 45"/>
              <p:cNvSpPr>
                <a:spLocks/>
              </p:cNvSpPr>
              <p:nvPr/>
            </p:nvSpPr>
            <p:spPr bwMode="auto">
              <a:xfrm>
                <a:off x="2160"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FF00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4" name="Freeform 46"/>
              <p:cNvSpPr>
                <a:spLocks/>
              </p:cNvSpPr>
              <p:nvPr/>
            </p:nvSpPr>
            <p:spPr bwMode="auto">
              <a:xfrm>
                <a:off x="1872"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0000FF"/>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5" name="Freeform 47"/>
              <p:cNvSpPr>
                <a:spLocks/>
              </p:cNvSpPr>
              <p:nvPr/>
            </p:nvSpPr>
            <p:spPr bwMode="auto">
              <a:xfrm>
                <a:off x="1968"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0099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6" name="Freeform 48"/>
              <p:cNvSpPr>
                <a:spLocks/>
              </p:cNvSpPr>
              <p:nvPr/>
            </p:nvSpPr>
            <p:spPr bwMode="auto">
              <a:xfrm>
                <a:off x="2064"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FF99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297" name="Freeform 49"/>
            <p:cNvSpPr>
              <a:spLocks/>
            </p:cNvSpPr>
            <p:nvPr/>
          </p:nvSpPr>
          <p:spPr bwMode="auto">
            <a:xfrm>
              <a:off x="3168"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FF00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8" name="Freeform 50"/>
            <p:cNvSpPr>
              <a:spLocks/>
            </p:cNvSpPr>
            <p:nvPr/>
          </p:nvSpPr>
          <p:spPr bwMode="auto">
            <a:xfrm>
              <a:off x="4176"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FF00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1299" name="Group 51"/>
          <p:cNvGrpSpPr>
            <a:grpSpLocks/>
          </p:cNvGrpSpPr>
          <p:nvPr/>
        </p:nvGrpSpPr>
        <p:grpSpPr bwMode="auto">
          <a:xfrm>
            <a:off x="665163" y="3581400"/>
            <a:ext cx="5321300" cy="2649538"/>
            <a:chOff x="440" y="2352"/>
            <a:chExt cx="3352" cy="1669"/>
          </a:xfrm>
        </p:grpSpPr>
        <p:grpSp>
          <p:nvGrpSpPr>
            <p:cNvPr id="181300" name="Group 52"/>
            <p:cNvGrpSpPr>
              <a:grpSpLocks/>
            </p:cNvGrpSpPr>
            <p:nvPr/>
          </p:nvGrpSpPr>
          <p:grpSpPr bwMode="auto">
            <a:xfrm>
              <a:off x="440" y="2400"/>
              <a:ext cx="3352" cy="1621"/>
              <a:chOff x="440" y="2400"/>
              <a:chExt cx="3352" cy="1621"/>
            </a:xfrm>
          </p:grpSpPr>
          <p:graphicFrame>
            <p:nvGraphicFramePr>
              <p:cNvPr id="181301" name="Object 53"/>
              <p:cNvGraphicFramePr>
                <a:graphicFrameLocks noChangeAspect="1"/>
              </p:cNvGraphicFramePr>
              <p:nvPr/>
            </p:nvGraphicFramePr>
            <p:xfrm>
              <a:off x="440" y="3408"/>
              <a:ext cx="357" cy="613"/>
            </p:xfrm>
            <a:graphic>
              <a:graphicData uri="http://schemas.openxmlformats.org/presentationml/2006/ole">
                <mc:AlternateContent xmlns:mc="http://schemas.openxmlformats.org/markup-compatibility/2006">
                  <mc:Choice xmlns:v="urn:schemas-microsoft-com:vml" Requires="v">
                    <p:oleObj spid="_x0000_s181932" name="Equation" r:id="rId15" imgW="342720" imgH="507960" progId="">
                      <p:embed/>
                    </p:oleObj>
                  </mc:Choice>
                  <mc:Fallback>
                    <p:oleObj name="Equation" r:id="rId15" imgW="342720" imgH="507960" progId="">
                      <p:embed/>
                      <p:pic>
                        <p:nvPicPr>
                          <p:cNvPr id="0" name="Picture 3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0" y="3408"/>
                            <a:ext cx="357" cy="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302" name="Freeform 54"/>
              <p:cNvSpPr>
                <a:spLocks/>
              </p:cNvSpPr>
              <p:nvPr/>
            </p:nvSpPr>
            <p:spPr bwMode="auto">
              <a:xfrm>
                <a:off x="1776"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9900CC"/>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3" name="Freeform 55"/>
              <p:cNvSpPr>
                <a:spLocks/>
              </p:cNvSpPr>
              <p:nvPr/>
            </p:nvSpPr>
            <p:spPr bwMode="auto">
              <a:xfrm>
                <a:off x="2400"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9900CC"/>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4" name="Freeform 56"/>
              <p:cNvSpPr>
                <a:spLocks/>
              </p:cNvSpPr>
              <p:nvPr/>
            </p:nvSpPr>
            <p:spPr bwMode="auto">
              <a:xfrm>
                <a:off x="3024"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9900CC"/>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5" name="Freeform 57"/>
              <p:cNvSpPr>
                <a:spLocks/>
              </p:cNvSpPr>
              <p:nvPr/>
            </p:nvSpPr>
            <p:spPr bwMode="auto">
              <a:xfrm>
                <a:off x="624"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9900CC"/>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6" name="Freeform 58"/>
              <p:cNvSpPr>
                <a:spLocks/>
              </p:cNvSpPr>
              <p:nvPr/>
            </p:nvSpPr>
            <p:spPr bwMode="auto">
              <a:xfrm>
                <a:off x="3696" y="2400"/>
                <a:ext cx="96" cy="1008"/>
              </a:xfrm>
              <a:custGeom>
                <a:avLst/>
                <a:gdLst>
                  <a:gd name="T0" fmla="*/ 0 w 144"/>
                  <a:gd name="T1" fmla="*/ 1008 h 1008"/>
                  <a:gd name="T2" fmla="*/ 96 w 144"/>
                  <a:gd name="T3" fmla="*/ 0 h 1008"/>
                  <a:gd name="T4" fmla="*/ 144 w 144"/>
                  <a:gd name="T5" fmla="*/ 1008 h 1008"/>
                </a:gdLst>
                <a:ahLst/>
                <a:cxnLst>
                  <a:cxn ang="0">
                    <a:pos x="T0" y="T1"/>
                  </a:cxn>
                  <a:cxn ang="0">
                    <a:pos x="T2" y="T3"/>
                  </a:cxn>
                  <a:cxn ang="0">
                    <a:pos x="T4" y="T5"/>
                  </a:cxn>
                </a:cxnLst>
                <a:rect l="0" t="0" r="r" b="b"/>
                <a:pathLst>
                  <a:path w="144" h="1008">
                    <a:moveTo>
                      <a:pt x="0" y="1008"/>
                    </a:moveTo>
                    <a:cubicBezTo>
                      <a:pt x="36" y="504"/>
                      <a:pt x="72" y="0"/>
                      <a:pt x="96" y="0"/>
                    </a:cubicBezTo>
                    <a:cubicBezTo>
                      <a:pt x="120" y="0"/>
                      <a:pt x="136" y="840"/>
                      <a:pt x="144" y="1008"/>
                    </a:cubicBezTo>
                  </a:path>
                </a:pathLst>
              </a:custGeom>
              <a:noFill/>
              <a:ln w="28575" cmpd="sng">
                <a:solidFill>
                  <a:srgbClr val="9900CC"/>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307" name="Freeform 59"/>
            <p:cNvSpPr>
              <a:spLocks/>
            </p:cNvSpPr>
            <p:nvPr/>
          </p:nvSpPr>
          <p:spPr bwMode="auto">
            <a:xfrm>
              <a:off x="1128" y="2352"/>
              <a:ext cx="144" cy="1056"/>
            </a:xfrm>
            <a:custGeom>
              <a:avLst/>
              <a:gdLst>
                <a:gd name="T0" fmla="*/ 0 w 96"/>
                <a:gd name="T1" fmla="*/ 1056 h 1056"/>
                <a:gd name="T2" fmla="*/ 48 w 96"/>
                <a:gd name="T3" fmla="*/ 0 h 1056"/>
                <a:gd name="T4" fmla="*/ 96 w 96"/>
                <a:gd name="T5" fmla="*/ 1056 h 1056"/>
              </a:gdLst>
              <a:ahLst/>
              <a:cxnLst>
                <a:cxn ang="0">
                  <a:pos x="T0" y="T1"/>
                </a:cxn>
                <a:cxn ang="0">
                  <a:pos x="T2" y="T3"/>
                </a:cxn>
                <a:cxn ang="0">
                  <a:pos x="T4" y="T5"/>
                </a:cxn>
              </a:cxnLst>
              <a:rect l="0" t="0" r="r" b="b"/>
              <a:pathLst>
                <a:path w="96" h="1056">
                  <a:moveTo>
                    <a:pt x="0" y="1056"/>
                  </a:moveTo>
                  <a:cubicBezTo>
                    <a:pt x="16" y="528"/>
                    <a:pt x="32" y="0"/>
                    <a:pt x="48" y="0"/>
                  </a:cubicBezTo>
                  <a:cubicBezTo>
                    <a:pt x="64" y="0"/>
                    <a:pt x="88" y="880"/>
                    <a:pt x="96" y="1056"/>
                  </a:cubicBezTo>
                </a:path>
              </a:pathLst>
            </a:custGeom>
            <a:noFill/>
            <a:ln w="19050" cap="flat" cmpd="sng">
              <a:solidFill>
                <a:schemeClr val="tx1"/>
              </a:solidFill>
              <a:prstDash val="sysDot"/>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181308" name="Picture 60" descr="2-31">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t="26875" b="29324"/>
          <a:stretch>
            <a:fillRect/>
          </a:stretch>
        </p:blipFill>
        <p:spPr bwMode="auto">
          <a:xfrm>
            <a:off x="2195513" y="268288"/>
            <a:ext cx="6673850" cy="78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1309"/>
                                        </p:tgtEl>
                                        <p:attrNameLst>
                                          <p:attrName>style.visibility</p:attrName>
                                        </p:attrNameLst>
                                      </p:cBhvr>
                                      <p:to>
                                        <p:strVal val="visible"/>
                                      </p:to>
                                    </p:set>
                                    <p:animEffect transition="in" filter="blinds(horizontal)">
                                      <p:cBhvr>
                                        <p:cTn id="7" dur="500"/>
                                        <p:tgtEl>
                                          <p:spTgt spid="1813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81250"/>
                                        </p:tgtEl>
                                        <p:attrNameLst>
                                          <p:attrName>style.visibility</p:attrName>
                                        </p:attrNameLst>
                                      </p:cBhvr>
                                      <p:to>
                                        <p:strVal val="visible"/>
                                      </p:to>
                                    </p:set>
                                    <p:animEffect transition="in" filter="box(out)">
                                      <p:cBhvr>
                                        <p:cTn id="12" dur="500"/>
                                        <p:tgtEl>
                                          <p:spTgt spid="1812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81299"/>
                                        </p:tgtEl>
                                        <p:attrNameLst>
                                          <p:attrName>style.visibility</p:attrName>
                                        </p:attrNameLst>
                                      </p:cBhvr>
                                      <p:to>
                                        <p:strVal val="visible"/>
                                      </p:to>
                                    </p:set>
                                    <p:animEffect transition="in" filter="box(out)">
                                      <p:cBhvr>
                                        <p:cTn id="17" dur="500"/>
                                        <p:tgtEl>
                                          <p:spTgt spid="1812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181291"/>
                                        </p:tgtEl>
                                        <p:attrNameLst>
                                          <p:attrName>style.visibility</p:attrName>
                                        </p:attrNameLst>
                                      </p:cBhvr>
                                      <p:to>
                                        <p:strVal val="visible"/>
                                      </p:to>
                                    </p:set>
                                    <p:animEffect transition="in" filter="barn(outVertical)">
                                      <p:cBhvr>
                                        <p:cTn id="22" dur="500"/>
                                        <p:tgtEl>
                                          <p:spTgt spid="1812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 fill="hold" nodeType="clickEffect">
                                  <p:stCondLst>
                                    <p:cond delay="0"/>
                                  </p:stCondLst>
                                  <p:childTnLst>
                                    <p:set>
                                      <p:cBhvr>
                                        <p:cTn id="26" dur="1" fill="hold">
                                          <p:stCondLst>
                                            <p:cond delay="0"/>
                                          </p:stCondLst>
                                        </p:cTn>
                                        <p:tgtEl>
                                          <p:spTgt spid="181280"/>
                                        </p:tgtEl>
                                        <p:attrNameLst>
                                          <p:attrName>style.visibility</p:attrName>
                                        </p:attrNameLst>
                                      </p:cBhvr>
                                      <p:to>
                                        <p:strVal val="visible"/>
                                      </p:to>
                                    </p:set>
                                    <p:anim calcmode="lin" valueType="num">
                                      <p:cBhvr>
                                        <p:cTn id="27" dur="500" fill="hold"/>
                                        <p:tgtEl>
                                          <p:spTgt spid="181280"/>
                                        </p:tgtEl>
                                        <p:attrNameLst>
                                          <p:attrName>ppt_x</p:attrName>
                                        </p:attrNameLst>
                                      </p:cBhvr>
                                      <p:tavLst>
                                        <p:tav tm="0">
                                          <p:val>
                                            <p:strVal val="#ppt_x"/>
                                          </p:val>
                                        </p:tav>
                                        <p:tav tm="100000">
                                          <p:val>
                                            <p:strVal val="#ppt_x"/>
                                          </p:val>
                                        </p:tav>
                                      </p:tavLst>
                                    </p:anim>
                                    <p:anim calcmode="lin" valueType="num">
                                      <p:cBhvr>
                                        <p:cTn id="28" dur="500" fill="hold"/>
                                        <p:tgtEl>
                                          <p:spTgt spid="181280"/>
                                        </p:tgtEl>
                                        <p:attrNameLst>
                                          <p:attrName>ppt_y</p:attrName>
                                        </p:attrNameLst>
                                      </p:cBhvr>
                                      <p:tavLst>
                                        <p:tav tm="0">
                                          <p:val>
                                            <p:strVal val="#ppt_y-#ppt_h/2"/>
                                          </p:val>
                                        </p:tav>
                                        <p:tav tm="100000">
                                          <p:val>
                                            <p:strVal val="#ppt_y"/>
                                          </p:val>
                                        </p:tav>
                                      </p:tavLst>
                                    </p:anim>
                                    <p:anim calcmode="lin" valueType="num">
                                      <p:cBhvr>
                                        <p:cTn id="29" dur="500" fill="hold"/>
                                        <p:tgtEl>
                                          <p:spTgt spid="181280"/>
                                        </p:tgtEl>
                                        <p:attrNameLst>
                                          <p:attrName>ppt_w</p:attrName>
                                        </p:attrNameLst>
                                      </p:cBhvr>
                                      <p:tavLst>
                                        <p:tav tm="0">
                                          <p:val>
                                            <p:strVal val="#ppt_w"/>
                                          </p:val>
                                        </p:tav>
                                        <p:tav tm="100000">
                                          <p:val>
                                            <p:strVal val="#ppt_w"/>
                                          </p:val>
                                        </p:tav>
                                      </p:tavLst>
                                    </p:anim>
                                    <p:anim calcmode="lin" valueType="num">
                                      <p:cBhvr>
                                        <p:cTn id="30" dur="500" fill="hold"/>
                                        <p:tgtEl>
                                          <p:spTgt spid="181280"/>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81268"/>
                                        </p:tgtEl>
                                        <p:attrNameLst>
                                          <p:attrName>style.visibility</p:attrName>
                                        </p:attrNameLst>
                                      </p:cBhvr>
                                      <p:to>
                                        <p:strVal val="visible"/>
                                      </p:to>
                                    </p:set>
                                    <p:animEffect transition="in" filter="blinds(horizontal)">
                                      <p:cBhvr>
                                        <p:cTn id="35" dur="500"/>
                                        <p:tgtEl>
                                          <p:spTgt spid="18126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1" fill="hold" nodeType="clickEffect">
                                  <p:stCondLst>
                                    <p:cond delay="0"/>
                                  </p:stCondLst>
                                  <p:childTnLst>
                                    <p:set>
                                      <p:cBhvr>
                                        <p:cTn id="39" dur="1" fill="hold">
                                          <p:stCondLst>
                                            <p:cond delay="0"/>
                                          </p:stCondLst>
                                        </p:cTn>
                                        <p:tgtEl>
                                          <p:spTgt spid="181283"/>
                                        </p:tgtEl>
                                        <p:attrNameLst>
                                          <p:attrName>style.visibility</p:attrName>
                                        </p:attrNameLst>
                                      </p:cBhvr>
                                      <p:to>
                                        <p:strVal val="visible"/>
                                      </p:to>
                                    </p:set>
                                    <p:anim calcmode="lin" valueType="num">
                                      <p:cBhvr>
                                        <p:cTn id="40" dur="500" fill="hold"/>
                                        <p:tgtEl>
                                          <p:spTgt spid="181283"/>
                                        </p:tgtEl>
                                        <p:attrNameLst>
                                          <p:attrName>ppt_x</p:attrName>
                                        </p:attrNameLst>
                                      </p:cBhvr>
                                      <p:tavLst>
                                        <p:tav tm="0">
                                          <p:val>
                                            <p:strVal val="#ppt_x"/>
                                          </p:val>
                                        </p:tav>
                                        <p:tav tm="100000">
                                          <p:val>
                                            <p:strVal val="#ppt_x"/>
                                          </p:val>
                                        </p:tav>
                                      </p:tavLst>
                                    </p:anim>
                                    <p:anim calcmode="lin" valueType="num">
                                      <p:cBhvr>
                                        <p:cTn id="41" dur="500" fill="hold"/>
                                        <p:tgtEl>
                                          <p:spTgt spid="181283"/>
                                        </p:tgtEl>
                                        <p:attrNameLst>
                                          <p:attrName>ppt_y</p:attrName>
                                        </p:attrNameLst>
                                      </p:cBhvr>
                                      <p:tavLst>
                                        <p:tav tm="0">
                                          <p:val>
                                            <p:strVal val="#ppt_y-#ppt_h/2"/>
                                          </p:val>
                                        </p:tav>
                                        <p:tav tm="100000">
                                          <p:val>
                                            <p:strVal val="#ppt_y"/>
                                          </p:val>
                                        </p:tav>
                                      </p:tavLst>
                                    </p:anim>
                                    <p:anim calcmode="lin" valueType="num">
                                      <p:cBhvr>
                                        <p:cTn id="42" dur="500" fill="hold"/>
                                        <p:tgtEl>
                                          <p:spTgt spid="181283"/>
                                        </p:tgtEl>
                                        <p:attrNameLst>
                                          <p:attrName>ppt_w</p:attrName>
                                        </p:attrNameLst>
                                      </p:cBhvr>
                                      <p:tavLst>
                                        <p:tav tm="0">
                                          <p:val>
                                            <p:strVal val="#ppt_w"/>
                                          </p:val>
                                        </p:tav>
                                        <p:tav tm="100000">
                                          <p:val>
                                            <p:strVal val="#ppt_w"/>
                                          </p:val>
                                        </p:tav>
                                      </p:tavLst>
                                    </p:anim>
                                    <p:anim calcmode="lin" valueType="num">
                                      <p:cBhvr>
                                        <p:cTn id="43" dur="500" fill="hold"/>
                                        <p:tgtEl>
                                          <p:spTgt spid="181283"/>
                                        </p:tgtEl>
                                        <p:attrNameLst>
                                          <p:attrName>ppt_h</p:attrName>
                                        </p:attrNameLst>
                                      </p:cBhvr>
                                      <p:tavLst>
                                        <p:tav tm="0">
                                          <p:val>
                                            <p:fltVal val="0"/>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81271"/>
                                        </p:tgtEl>
                                        <p:attrNameLst>
                                          <p:attrName>style.visibility</p:attrName>
                                        </p:attrNameLst>
                                      </p:cBhvr>
                                      <p:to>
                                        <p:strVal val="visible"/>
                                      </p:to>
                                    </p:set>
                                    <p:animEffect transition="in" filter="blinds(horizontal)">
                                      <p:cBhvr>
                                        <p:cTn id="48" dur="500"/>
                                        <p:tgtEl>
                                          <p:spTgt spid="18127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 fill="hold" nodeType="clickEffect">
                                  <p:stCondLst>
                                    <p:cond delay="0"/>
                                  </p:stCondLst>
                                  <p:childTnLst>
                                    <p:set>
                                      <p:cBhvr>
                                        <p:cTn id="52" dur="1" fill="hold">
                                          <p:stCondLst>
                                            <p:cond delay="0"/>
                                          </p:stCondLst>
                                        </p:cTn>
                                        <p:tgtEl>
                                          <p:spTgt spid="181286"/>
                                        </p:tgtEl>
                                        <p:attrNameLst>
                                          <p:attrName>style.visibility</p:attrName>
                                        </p:attrNameLst>
                                      </p:cBhvr>
                                      <p:to>
                                        <p:strVal val="visible"/>
                                      </p:to>
                                    </p:set>
                                    <p:anim calcmode="lin" valueType="num">
                                      <p:cBhvr>
                                        <p:cTn id="53" dur="500" fill="hold"/>
                                        <p:tgtEl>
                                          <p:spTgt spid="181286"/>
                                        </p:tgtEl>
                                        <p:attrNameLst>
                                          <p:attrName>ppt_x</p:attrName>
                                        </p:attrNameLst>
                                      </p:cBhvr>
                                      <p:tavLst>
                                        <p:tav tm="0">
                                          <p:val>
                                            <p:strVal val="#ppt_x"/>
                                          </p:val>
                                        </p:tav>
                                        <p:tav tm="100000">
                                          <p:val>
                                            <p:strVal val="#ppt_x"/>
                                          </p:val>
                                        </p:tav>
                                      </p:tavLst>
                                    </p:anim>
                                    <p:anim calcmode="lin" valueType="num">
                                      <p:cBhvr>
                                        <p:cTn id="54" dur="500" fill="hold"/>
                                        <p:tgtEl>
                                          <p:spTgt spid="181286"/>
                                        </p:tgtEl>
                                        <p:attrNameLst>
                                          <p:attrName>ppt_y</p:attrName>
                                        </p:attrNameLst>
                                      </p:cBhvr>
                                      <p:tavLst>
                                        <p:tav tm="0">
                                          <p:val>
                                            <p:strVal val="#ppt_y-#ppt_h/2"/>
                                          </p:val>
                                        </p:tav>
                                        <p:tav tm="100000">
                                          <p:val>
                                            <p:strVal val="#ppt_y"/>
                                          </p:val>
                                        </p:tav>
                                      </p:tavLst>
                                    </p:anim>
                                    <p:anim calcmode="lin" valueType="num">
                                      <p:cBhvr>
                                        <p:cTn id="55" dur="500" fill="hold"/>
                                        <p:tgtEl>
                                          <p:spTgt spid="181286"/>
                                        </p:tgtEl>
                                        <p:attrNameLst>
                                          <p:attrName>ppt_w</p:attrName>
                                        </p:attrNameLst>
                                      </p:cBhvr>
                                      <p:tavLst>
                                        <p:tav tm="0">
                                          <p:val>
                                            <p:strVal val="#ppt_w"/>
                                          </p:val>
                                        </p:tav>
                                        <p:tav tm="100000">
                                          <p:val>
                                            <p:strVal val="#ppt_w"/>
                                          </p:val>
                                        </p:tav>
                                      </p:tavLst>
                                    </p:anim>
                                    <p:anim calcmode="lin" valueType="num">
                                      <p:cBhvr>
                                        <p:cTn id="56" dur="500" fill="hold"/>
                                        <p:tgtEl>
                                          <p:spTgt spid="181286"/>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181274"/>
                                        </p:tgtEl>
                                        <p:attrNameLst>
                                          <p:attrName>style.visibility</p:attrName>
                                        </p:attrNameLst>
                                      </p:cBhvr>
                                      <p:to>
                                        <p:strVal val="visible"/>
                                      </p:to>
                                    </p:set>
                                    <p:animEffect transition="in" filter="blinds(horizontal)">
                                      <p:cBhvr>
                                        <p:cTn id="61" dur="500"/>
                                        <p:tgtEl>
                                          <p:spTgt spid="18127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4" presetClass="entr" presetSubtype="16" fill="hold" nodeType="clickEffect">
                                  <p:stCondLst>
                                    <p:cond delay="0"/>
                                  </p:stCondLst>
                                  <p:childTnLst>
                                    <p:set>
                                      <p:cBhvr>
                                        <p:cTn id="65" dur="1" fill="hold">
                                          <p:stCondLst>
                                            <p:cond delay="0"/>
                                          </p:stCondLst>
                                        </p:cTn>
                                        <p:tgtEl>
                                          <p:spTgt spid="181277"/>
                                        </p:tgtEl>
                                        <p:attrNameLst>
                                          <p:attrName>style.visibility</p:attrName>
                                        </p:attrNameLst>
                                      </p:cBhvr>
                                      <p:to>
                                        <p:strVal val="visible"/>
                                      </p:to>
                                    </p:set>
                                    <p:animEffect transition="in" filter="box(in)">
                                      <p:cBhvr>
                                        <p:cTn id="66" dur="500"/>
                                        <p:tgtEl>
                                          <p:spTgt spid="181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1066800" y="3744913"/>
            <a:ext cx="6096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CC0000"/>
                </a:solidFill>
                <a:latin typeface="宋体" pitchFamily="2" charset="-122"/>
                <a:ea typeface="宋体" pitchFamily="2" charset="-122"/>
              </a:rPr>
              <a:t>例如　</a:t>
            </a:r>
            <a:r>
              <a:rPr lang="zh-CN" altLang="en-US" sz="2800" b="1">
                <a:latin typeface="宋体" pitchFamily="2" charset="-122"/>
                <a:ea typeface="宋体" pitchFamily="2" charset="-122"/>
              </a:rPr>
              <a:t>二级光谱重叠部分光谱范围</a:t>
            </a:r>
          </a:p>
        </p:txBody>
      </p:sp>
      <p:graphicFrame>
        <p:nvGraphicFramePr>
          <p:cNvPr id="182275" name="Object 3"/>
          <p:cNvGraphicFramePr>
            <a:graphicFrameLocks noChangeAspect="1"/>
          </p:cNvGraphicFramePr>
          <p:nvPr/>
        </p:nvGraphicFramePr>
        <p:xfrm>
          <a:off x="990600" y="5741988"/>
          <a:ext cx="3276600" cy="425450"/>
        </p:xfrm>
        <a:graphic>
          <a:graphicData uri="http://schemas.openxmlformats.org/presentationml/2006/ole">
            <mc:AlternateContent xmlns:mc="http://schemas.openxmlformats.org/markup-compatibility/2006">
              <mc:Choice xmlns:v="urn:schemas-microsoft-com:vml" Requires="v">
                <p:oleObj spid="_x0000_s183099" name="Equation" r:id="rId3" imgW="2146300" imgH="279400" progId="Equation.3">
                  <p:embed/>
                </p:oleObj>
              </mc:Choice>
              <mc:Fallback>
                <p:oleObj name="Equation" r:id="rId3" imgW="2146300" imgH="279400" progId="Equation.3">
                  <p:embed/>
                  <p:pic>
                    <p:nvPicPr>
                      <p:cNvPr id="0" name="Picture 3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741988"/>
                        <a:ext cx="327660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6" name="Object 4"/>
          <p:cNvGraphicFramePr>
            <a:graphicFrameLocks noChangeAspect="1"/>
          </p:cNvGraphicFramePr>
          <p:nvPr/>
        </p:nvGraphicFramePr>
        <p:xfrm>
          <a:off x="1765300" y="5067300"/>
          <a:ext cx="2117725" cy="485775"/>
        </p:xfrm>
        <a:graphic>
          <a:graphicData uri="http://schemas.openxmlformats.org/presentationml/2006/ole">
            <mc:AlternateContent xmlns:mc="http://schemas.openxmlformats.org/markup-compatibility/2006">
              <mc:Choice xmlns:v="urn:schemas-microsoft-com:vml" Requires="v">
                <p:oleObj spid="_x0000_s183100" name="Equation" r:id="rId5" imgW="774028" imgH="177646" progId="">
                  <p:embed/>
                </p:oleObj>
              </mc:Choice>
              <mc:Fallback>
                <p:oleObj name="Equation" r:id="rId5" imgW="774028" imgH="177646" progId="">
                  <p:embed/>
                  <p:pic>
                    <p:nvPicPr>
                      <p:cNvPr id="0" name="Picture 3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5300" y="5067300"/>
                        <a:ext cx="2117725"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2277" name="Group 5"/>
          <p:cNvGrpSpPr>
            <a:grpSpLocks/>
          </p:cNvGrpSpPr>
          <p:nvPr/>
        </p:nvGrpSpPr>
        <p:grpSpPr bwMode="auto">
          <a:xfrm>
            <a:off x="5105400" y="5259388"/>
            <a:ext cx="3429000" cy="981075"/>
            <a:chOff x="3216" y="3312"/>
            <a:chExt cx="2160" cy="618"/>
          </a:xfrm>
        </p:grpSpPr>
        <p:sp>
          <p:nvSpPr>
            <p:cNvPr id="182278" name="Rectangle 6"/>
            <p:cNvSpPr>
              <a:spLocks noChangeArrowheads="1"/>
            </p:cNvSpPr>
            <p:nvPr/>
          </p:nvSpPr>
          <p:spPr bwMode="auto">
            <a:xfrm>
              <a:off x="3216" y="3312"/>
              <a:ext cx="2160" cy="32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CC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zh-CN" altLang="en-US" sz="2800" b="1" dirty="0">
                  <a:latin typeface="Times New Roman" pitchFamily="18" charset="0"/>
                  <a:ea typeface="宋体" pitchFamily="2" charset="-122"/>
                </a:rPr>
                <a:t>二级光谱重叠部分</a:t>
              </a:r>
              <a:r>
                <a:rPr lang="en-US" altLang="zh-CN" sz="2800" b="1" dirty="0">
                  <a:latin typeface="Times New Roman" pitchFamily="18" charset="0"/>
                  <a:ea typeface="宋体" pitchFamily="2" charset="-122"/>
                </a:rPr>
                <a:t>:</a:t>
              </a:r>
            </a:p>
          </p:txBody>
        </p:sp>
        <p:graphicFrame>
          <p:nvGraphicFramePr>
            <p:cNvPr id="182279" name="Object 7"/>
            <p:cNvGraphicFramePr>
              <a:graphicFrameLocks noChangeAspect="1"/>
            </p:cNvGraphicFramePr>
            <p:nvPr/>
          </p:nvGraphicFramePr>
          <p:xfrm>
            <a:off x="3545" y="3696"/>
            <a:ext cx="1351" cy="234"/>
          </p:xfrm>
          <a:graphic>
            <a:graphicData uri="http://schemas.openxmlformats.org/presentationml/2006/ole">
              <mc:AlternateContent xmlns:mc="http://schemas.openxmlformats.org/markup-compatibility/2006">
                <mc:Choice xmlns:v="urn:schemas-microsoft-com:vml" Requires="v">
                  <p:oleObj spid="_x0000_s183101" name="Equation" r:id="rId7" imgW="1384300" imgH="241300" progId="Equation.3">
                    <p:embed/>
                  </p:oleObj>
                </mc:Choice>
                <mc:Fallback>
                  <p:oleObj name="Equation" r:id="rId7" imgW="1384300" imgH="241300" progId="Equation.3">
                    <p:embed/>
                    <p:pic>
                      <p:nvPicPr>
                        <p:cNvPr id="0" name="Picture 3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5" y="3696"/>
                          <a:ext cx="1351" cy="2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82280" name="Object 8"/>
          <p:cNvGraphicFramePr>
            <a:graphicFrameLocks noChangeAspect="1"/>
          </p:cNvGraphicFramePr>
          <p:nvPr/>
        </p:nvGraphicFramePr>
        <p:xfrm>
          <a:off x="1747838" y="4322763"/>
          <a:ext cx="2295525" cy="639762"/>
        </p:xfrm>
        <a:graphic>
          <a:graphicData uri="http://schemas.openxmlformats.org/presentationml/2006/ole">
            <mc:AlternateContent xmlns:mc="http://schemas.openxmlformats.org/markup-compatibility/2006">
              <mc:Choice xmlns:v="urn:schemas-microsoft-com:vml" Requires="v">
                <p:oleObj spid="_x0000_s183102" name="Equation" r:id="rId9" imgW="838200" imgH="241300" progId="">
                  <p:embed/>
                </p:oleObj>
              </mc:Choice>
              <mc:Fallback>
                <p:oleObj name="Equation" r:id="rId9" imgW="838200" imgH="241300" progId="">
                  <p:embed/>
                  <p:pic>
                    <p:nvPicPr>
                      <p:cNvPr id="0" name="Picture 3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7838" y="4322763"/>
                        <a:ext cx="2295525"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1" name="Object 9"/>
          <p:cNvGraphicFramePr>
            <a:graphicFrameLocks noChangeAspect="1"/>
          </p:cNvGraphicFramePr>
          <p:nvPr/>
        </p:nvGraphicFramePr>
        <p:xfrm>
          <a:off x="5334000" y="4262438"/>
          <a:ext cx="2876550" cy="920750"/>
        </p:xfrm>
        <a:graphic>
          <a:graphicData uri="http://schemas.openxmlformats.org/presentationml/2006/ole">
            <mc:AlternateContent xmlns:mc="http://schemas.openxmlformats.org/markup-compatibility/2006">
              <mc:Choice xmlns:v="urn:schemas-microsoft-com:vml" Requires="v">
                <p:oleObj spid="_x0000_s183103" name="Equation" r:id="rId11" imgW="1905000" imgH="609600" progId="Equation.3">
                  <p:embed/>
                </p:oleObj>
              </mc:Choice>
              <mc:Fallback>
                <p:oleObj name="Equation" r:id="rId11" imgW="1905000" imgH="609600" progId="Equation.3">
                  <p:embed/>
                  <p:pic>
                    <p:nvPicPr>
                      <p:cNvPr id="0" name="Picture 3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0" y="4262438"/>
                        <a:ext cx="28765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82" name="AutoShape 10"/>
          <p:cNvSpPr>
            <a:spLocks/>
          </p:cNvSpPr>
          <p:nvPr/>
        </p:nvSpPr>
        <p:spPr bwMode="auto">
          <a:xfrm>
            <a:off x="990600" y="4583113"/>
            <a:ext cx="228600" cy="752475"/>
          </a:xfrm>
          <a:prstGeom prst="leftBrace">
            <a:avLst>
              <a:gd name="adj1" fmla="val 27431"/>
              <a:gd name="adj2" fmla="val 50000"/>
            </a:avLst>
          </a:prstGeom>
          <a:noFill/>
          <a:ln w="28575">
            <a:solidFill>
              <a:srgbClr val="FF00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2283" name="Group 11"/>
          <p:cNvGrpSpPr>
            <a:grpSpLocks/>
          </p:cNvGrpSpPr>
          <p:nvPr/>
        </p:nvGrpSpPr>
        <p:grpSpPr bwMode="auto">
          <a:xfrm>
            <a:off x="304800" y="620713"/>
            <a:ext cx="8534400" cy="3048000"/>
            <a:chOff x="192" y="534"/>
            <a:chExt cx="5376" cy="1920"/>
          </a:xfrm>
        </p:grpSpPr>
        <p:grpSp>
          <p:nvGrpSpPr>
            <p:cNvPr id="182284" name="Group 12"/>
            <p:cNvGrpSpPr>
              <a:grpSpLocks/>
            </p:cNvGrpSpPr>
            <p:nvPr/>
          </p:nvGrpSpPr>
          <p:grpSpPr bwMode="auto">
            <a:xfrm>
              <a:off x="192" y="534"/>
              <a:ext cx="5376" cy="1920"/>
              <a:chOff x="192" y="534"/>
              <a:chExt cx="5376" cy="1920"/>
            </a:xfrm>
          </p:grpSpPr>
          <p:sp>
            <p:nvSpPr>
              <p:cNvPr id="182285" name="Rectangle 13"/>
              <p:cNvSpPr>
                <a:spLocks noChangeArrowheads="1"/>
              </p:cNvSpPr>
              <p:nvPr/>
            </p:nvSpPr>
            <p:spPr bwMode="auto">
              <a:xfrm>
                <a:off x="192" y="534"/>
                <a:ext cx="5376" cy="1920"/>
              </a:xfrm>
              <a:prstGeom prst="rect">
                <a:avLst/>
              </a:prstGeom>
              <a:solidFill>
                <a:schemeClr val="bg1"/>
              </a:solidFill>
              <a:ln w="9525">
                <a:solidFill>
                  <a:schemeClr val="tx2"/>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6" name="Line 14"/>
              <p:cNvSpPr>
                <a:spLocks noChangeShapeType="1"/>
              </p:cNvSpPr>
              <p:nvPr/>
            </p:nvSpPr>
            <p:spPr bwMode="auto">
              <a:xfrm>
                <a:off x="480" y="1782"/>
                <a:ext cx="4416"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2287" name="Group 15"/>
              <p:cNvGrpSpPr>
                <a:grpSpLocks/>
              </p:cNvGrpSpPr>
              <p:nvPr/>
            </p:nvGrpSpPr>
            <p:grpSpPr bwMode="auto">
              <a:xfrm>
                <a:off x="1872" y="774"/>
                <a:ext cx="411" cy="1008"/>
                <a:chOff x="1872" y="2400"/>
                <a:chExt cx="411" cy="1008"/>
              </a:xfrm>
            </p:grpSpPr>
            <p:sp>
              <p:nvSpPr>
                <p:cNvPr id="182288" name="Freeform 16"/>
                <p:cNvSpPr>
                  <a:spLocks/>
                </p:cNvSpPr>
                <p:nvPr/>
              </p:nvSpPr>
              <p:spPr bwMode="auto">
                <a:xfrm>
                  <a:off x="2160"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FF00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9" name="Freeform 17"/>
                <p:cNvSpPr>
                  <a:spLocks/>
                </p:cNvSpPr>
                <p:nvPr/>
              </p:nvSpPr>
              <p:spPr bwMode="auto">
                <a:xfrm>
                  <a:off x="1872"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0000FF"/>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0" name="Freeform 18"/>
                <p:cNvSpPr>
                  <a:spLocks/>
                </p:cNvSpPr>
                <p:nvPr/>
              </p:nvSpPr>
              <p:spPr bwMode="auto">
                <a:xfrm>
                  <a:off x="1968"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0099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1" name="Freeform 19"/>
                <p:cNvSpPr>
                  <a:spLocks/>
                </p:cNvSpPr>
                <p:nvPr/>
              </p:nvSpPr>
              <p:spPr bwMode="auto">
                <a:xfrm>
                  <a:off x="2064" y="2400"/>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FF99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92" name="AutoShape 20"/>
              <p:cNvSpPr>
                <a:spLocks/>
              </p:cNvSpPr>
              <p:nvPr/>
            </p:nvSpPr>
            <p:spPr bwMode="auto">
              <a:xfrm rot="-5452233">
                <a:off x="1966" y="1637"/>
                <a:ext cx="98" cy="480"/>
              </a:xfrm>
              <a:prstGeom prst="leftBrace">
                <a:avLst>
                  <a:gd name="adj1" fmla="val 40816"/>
                  <a:gd name="adj2" fmla="val 50000"/>
                </a:avLst>
              </a:prstGeom>
              <a:noFill/>
              <a:ln w="19050">
                <a:solidFill>
                  <a:schemeClr val="tx1"/>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AutoShape 21"/>
              <p:cNvSpPr>
                <a:spLocks/>
              </p:cNvSpPr>
              <p:nvPr/>
            </p:nvSpPr>
            <p:spPr bwMode="auto">
              <a:xfrm rot="-5452233">
                <a:off x="2686" y="1587"/>
                <a:ext cx="340" cy="816"/>
              </a:xfrm>
              <a:prstGeom prst="leftBrace">
                <a:avLst>
                  <a:gd name="adj1" fmla="val 20000"/>
                  <a:gd name="adj2" fmla="val 50574"/>
                </a:avLst>
              </a:prstGeom>
              <a:noFill/>
              <a:ln w="19050">
                <a:solidFill>
                  <a:schemeClr val="tx1"/>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AutoShape 22"/>
              <p:cNvSpPr>
                <a:spLocks/>
              </p:cNvSpPr>
              <p:nvPr/>
            </p:nvSpPr>
            <p:spPr bwMode="auto">
              <a:xfrm rot="-5452233">
                <a:off x="3619" y="1276"/>
                <a:ext cx="103" cy="1200"/>
              </a:xfrm>
              <a:prstGeom prst="leftBrace">
                <a:avLst>
                  <a:gd name="adj1" fmla="val 97087"/>
                  <a:gd name="adj2" fmla="val 50000"/>
                </a:avLst>
              </a:prstGeom>
              <a:noFill/>
              <a:ln w="19050">
                <a:solidFill>
                  <a:schemeClr val="tx1"/>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Text Box 23"/>
              <p:cNvSpPr txBox="1">
                <a:spLocks noChangeArrowheads="1"/>
              </p:cNvSpPr>
              <p:nvPr/>
            </p:nvSpPr>
            <p:spPr bwMode="auto">
              <a:xfrm>
                <a:off x="1440" y="1878"/>
                <a:ext cx="14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CC0000"/>
                    </a:solidFill>
                    <a:latin typeface="Times New Roman" pitchFamily="18" charset="0"/>
                    <a:ea typeface="宋体" pitchFamily="2" charset="-122"/>
                  </a:rPr>
                  <a:t>一</a:t>
                </a:r>
                <a:r>
                  <a:rPr lang="zh-CN" altLang="en-US" sz="2800" b="1">
                    <a:latin typeface="Times New Roman" pitchFamily="18" charset="0"/>
                    <a:ea typeface="宋体" pitchFamily="2" charset="-122"/>
                  </a:rPr>
                  <a:t>级光谱</a:t>
                </a:r>
              </a:p>
            </p:txBody>
          </p:sp>
          <p:sp>
            <p:nvSpPr>
              <p:cNvPr id="182296" name="Rectangle 24"/>
              <p:cNvSpPr>
                <a:spLocks noChangeArrowheads="1"/>
              </p:cNvSpPr>
              <p:nvPr/>
            </p:nvSpPr>
            <p:spPr bwMode="auto">
              <a:xfrm>
                <a:off x="2352" y="2127"/>
                <a:ext cx="14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CC0000"/>
                    </a:solidFill>
                    <a:latin typeface="Times New Roman" pitchFamily="18" charset="0"/>
                    <a:ea typeface="宋体" pitchFamily="2" charset="-122"/>
                  </a:rPr>
                  <a:t>二</a:t>
                </a:r>
                <a:r>
                  <a:rPr lang="zh-CN" altLang="en-US" sz="2800" b="1">
                    <a:latin typeface="Times New Roman" pitchFamily="18" charset="0"/>
                    <a:ea typeface="宋体" pitchFamily="2" charset="-122"/>
                  </a:rPr>
                  <a:t>级光谱</a:t>
                </a:r>
              </a:p>
            </p:txBody>
          </p:sp>
          <p:sp>
            <p:nvSpPr>
              <p:cNvPr id="182297" name="Rectangle 25"/>
              <p:cNvSpPr>
                <a:spLocks noChangeArrowheads="1"/>
              </p:cNvSpPr>
              <p:nvPr/>
            </p:nvSpPr>
            <p:spPr bwMode="auto">
              <a:xfrm>
                <a:off x="3168" y="1878"/>
                <a:ext cx="14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dirty="0">
                    <a:solidFill>
                      <a:srgbClr val="CC0000"/>
                    </a:solidFill>
                    <a:latin typeface="Times New Roman" pitchFamily="18" charset="0"/>
                    <a:ea typeface="宋体" pitchFamily="2" charset="-122"/>
                  </a:rPr>
                  <a:t>三</a:t>
                </a:r>
                <a:r>
                  <a:rPr lang="zh-CN" altLang="en-US" sz="2800" b="1" dirty="0">
                    <a:latin typeface="Times New Roman" pitchFamily="18" charset="0"/>
                    <a:ea typeface="宋体" pitchFamily="2" charset="-122"/>
                  </a:rPr>
                  <a:t>级光谱</a:t>
                </a:r>
              </a:p>
            </p:txBody>
          </p:sp>
          <p:graphicFrame>
            <p:nvGraphicFramePr>
              <p:cNvPr id="182298" name="Object 26"/>
              <p:cNvGraphicFramePr>
                <a:graphicFrameLocks noChangeAspect="1"/>
              </p:cNvGraphicFramePr>
              <p:nvPr/>
            </p:nvGraphicFramePr>
            <p:xfrm>
              <a:off x="288" y="1782"/>
              <a:ext cx="662" cy="613"/>
            </p:xfrm>
            <a:graphic>
              <a:graphicData uri="http://schemas.openxmlformats.org/presentationml/2006/ole">
                <mc:AlternateContent xmlns:mc="http://schemas.openxmlformats.org/markup-compatibility/2006">
                  <mc:Choice xmlns:v="urn:schemas-microsoft-com:vml" Requires="v">
                    <p:oleObj spid="_x0000_s183104" name="Equation" r:id="rId13" imgW="647280" imgH="507960" progId="Equation.3">
                      <p:embed/>
                    </p:oleObj>
                  </mc:Choice>
                  <mc:Fallback>
                    <p:oleObj name="Equation" r:id="rId13" imgW="647280" imgH="507960" progId="Equation.3">
                      <p:embed/>
                      <p:pic>
                        <p:nvPicPr>
                          <p:cNvPr id="0" name="Picture 3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 y="1782"/>
                            <a:ext cx="662" cy="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99" name="Freeform 27"/>
              <p:cNvSpPr>
                <a:spLocks/>
              </p:cNvSpPr>
              <p:nvPr/>
            </p:nvSpPr>
            <p:spPr bwMode="auto">
              <a:xfrm>
                <a:off x="1776" y="774"/>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9900CC"/>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0" name="Freeform 28"/>
              <p:cNvSpPr>
                <a:spLocks/>
              </p:cNvSpPr>
              <p:nvPr/>
            </p:nvSpPr>
            <p:spPr bwMode="auto">
              <a:xfrm>
                <a:off x="2400" y="774"/>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9900CC"/>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1" name="Freeform 29"/>
              <p:cNvSpPr>
                <a:spLocks/>
              </p:cNvSpPr>
              <p:nvPr/>
            </p:nvSpPr>
            <p:spPr bwMode="auto">
              <a:xfrm>
                <a:off x="3024" y="774"/>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9900CC"/>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2" name="Freeform 30"/>
              <p:cNvSpPr>
                <a:spLocks/>
              </p:cNvSpPr>
              <p:nvPr/>
            </p:nvSpPr>
            <p:spPr bwMode="auto">
              <a:xfrm>
                <a:off x="624" y="774"/>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9900CC"/>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3" name="Freeform 31"/>
              <p:cNvSpPr>
                <a:spLocks/>
              </p:cNvSpPr>
              <p:nvPr/>
            </p:nvSpPr>
            <p:spPr bwMode="auto">
              <a:xfrm>
                <a:off x="3696" y="774"/>
                <a:ext cx="96" cy="1008"/>
              </a:xfrm>
              <a:custGeom>
                <a:avLst/>
                <a:gdLst>
                  <a:gd name="T0" fmla="*/ 0 w 144"/>
                  <a:gd name="T1" fmla="*/ 1008 h 1008"/>
                  <a:gd name="T2" fmla="*/ 96 w 144"/>
                  <a:gd name="T3" fmla="*/ 0 h 1008"/>
                  <a:gd name="T4" fmla="*/ 144 w 144"/>
                  <a:gd name="T5" fmla="*/ 1008 h 1008"/>
                </a:gdLst>
                <a:ahLst/>
                <a:cxnLst>
                  <a:cxn ang="0">
                    <a:pos x="T0" y="T1"/>
                  </a:cxn>
                  <a:cxn ang="0">
                    <a:pos x="T2" y="T3"/>
                  </a:cxn>
                  <a:cxn ang="0">
                    <a:pos x="T4" y="T5"/>
                  </a:cxn>
                </a:cxnLst>
                <a:rect l="0" t="0" r="r" b="b"/>
                <a:pathLst>
                  <a:path w="144" h="1008">
                    <a:moveTo>
                      <a:pt x="0" y="1008"/>
                    </a:moveTo>
                    <a:cubicBezTo>
                      <a:pt x="36" y="504"/>
                      <a:pt x="72" y="0"/>
                      <a:pt x="96" y="0"/>
                    </a:cubicBezTo>
                    <a:cubicBezTo>
                      <a:pt x="120" y="0"/>
                      <a:pt x="136" y="840"/>
                      <a:pt x="144" y="1008"/>
                    </a:cubicBezTo>
                  </a:path>
                </a:pathLst>
              </a:custGeom>
              <a:noFill/>
              <a:ln w="28575" cmpd="sng">
                <a:solidFill>
                  <a:srgbClr val="9900CC"/>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4" name="Line 32"/>
              <p:cNvSpPr>
                <a:spLocks noChangeShapeType="1"/>
              </p:cNvSpPr>
              <p:nvPr/>
            </p:nvSpPr>
            <p:spPr bwMode="auto">
              <a:xfrm flipH="1" flipV="1">
                <a:off x="1200" y="576"/>
                <a:ext cx="0" cy="1206"/>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5" name="Line 33"/>
              <p:cNvSpPr>
                <a:spLocks noChangeShapeType="1"/>
              </p:cNvSpPr>
              <p:nvPr/>
            </p:nvSpPr>
            <p:spPr bwMode="auto">
              <a:xfrm>
                <a:off x="1824" y="1686"/>
                <a:ext cx="0" cy="96"/>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6" name="Line 34"/>
              <p:cNvSpPr>
                <a:spLocks noChangeShapeType="1"/>
              </p:cNvSpPr>
              <p:nvPr/>
            </p:nvSpPr>
            <p:spPr bwMode="auto">
              <a:xfrm>
                <a:off x="2460" y="1686"/>
                <a:ext cx="0" cy="96"/>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7" name="Line 35"/>
              <p:cNvSpPr>
                <a:spLocks noChangeShapeType="1"/>
              </p:cNvSpPr>
              <p:nvPr/>
            </p:nvSpPr>
            <p:spPr bwMode="auto">
              <a:xfrm>
                <a:off x="3102" y="1686"/>
                <a:ext cx="0" cy="96"/>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8" name="Line 36"/>
              <p:cNvSpPr>
                <a:spLocks noChangeShapeType="1"/>
              </p:cNvSpPr>
              <p:nvPr/>
            </p:nvSpPr>
            <p:spPr bwMode="auto">
              <a:xfrm>
                <a:off x="678" y="1686"/>
                <a:ext cx="0" cy="96"/>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2309" name="Object 37"/>
              <p:cNvGraphicFramePr>
                <a:graphicFrameLocks noChangeAspect="1"/>
              </p:cNvGraphicFramePr>
              <p:nvPr/>
            </p:nvGraphicFramePr>
            <p:xfrm>
              <a:off x="4656" y="1471"/>
              <a:ext cx="528" cy="263"/>
            </p:xfrm>
            <a:graphic>
              <a:graphicData uri="http://schemas.openxmlformats.org/presentationml/2006/ole">
                <mc:AlternateContent xmlns:mc="http://schemas.openxmlformats.org/markup-compatibility/2006">
                  <mc:Choice xmlns:v="urn:schemas-microsoft-com:vml" Requires="v">
                    <p:oleObj spid="_x0000_s183105" name="公式" r:id="rId15" imgW="507780" imgH="253890" progId="Equation.3">
                      <p:embed/>
                    </p:oleObj>
                  </mc:Choice>
                  <mc:Fallback>
                    <p:oleObj name="公式" r:id="rId15" imgW="507780" imgH="253890" progId="Equation.3">
                      <p:embed/>
                      <p:pic>
                        <p:nvPicPr>
                          <p:cNvPr id="0" name="Picture 3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6" y="1471"/>
                            <a:ext cx="528"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310" name="Object 38"/>
              <p:cNvGraphicFramePr>
                <a:graphicFrameLocks noChangeAspect="1"/>
              </p:cNvGraphicFramePr>
              <p:nvPr/>
            </p:nvGraphicFramePr>
            <p:xfrm>
              <a:off x="1104" y="1830"/>
              <a:ext cx="197" cy="288"/>
            </p:xfrm>
            <a:graphic>
              <a:graphicData uri="http://schemas.openxmlformats.org/presentationml/2006/ole">
                <mc:AlternateContent xmlns:mc="http://schemas.openxmlformats.org/markup-compatibility/2006">
                  <mc:Choice xmlns:v="urn:schemas-microsoft-com:vml" Requires="v">
                    <p:oleObj spid="_x0000_s183106" name="Equation" r:id="rId17" imgW="164957" imgH="241091" progId="Equation.3">
                      <p:embed/>
                    </p:oleObj>
                  </mc:Choice>
                  <mc:Fallback>
                    <p:oleObj name="Equation" r:id="rId17" imgW="164957" imgH="241091" progId="Equation.3">
                      <p:embed/>
                      <p:pic>
                        <p:nvPicPr>
                          <p:cNvPr id="0" name="Picture 37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4" y="1830"/>
                            <a:ext cx="197"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311" name="Object 39"/>
              <p:cNvGraphicFramePr>
                <a:graphicFrameLocks noChangeAspect="1"/>
              </p:cNvGraphicFramePr>
              <p:nvPr/>
            </p:nvGraphicFramePr>
            <p:xfrm>
              <a:off x="912" y="582"/>
              <a:ext cx="208" cy="288"/>
            </p:xfrm>
            <a:graphic>
              <a:graphicData uri="http://schemas.openxmlformats.org/presentationml/2006/ole">
                <mc:AlternateContent xmlns:mc="http://schemas.openxmlformats.org/markup-compatibility/2006">
                  <mc:Choice xmlns:v="urn:schemas-microsoft-com:vml" Requires="v">
                    <p:oleObj spid="_x0000_s183107" name="Equation" r:id="rId19" imgW="165028" imgH="228501" progId="Equation.3">
                      <p:embed/>
                    </p:oleObj>
                  </mc:Choice>
                  <mc:Fallback>
                    <p:oleObj name="Equation" r:id="rId19" imgW="165028" imgH="228501" progId="Equation.3">
                      <p:embed/>
                      <p:pic>
                        <p:nvPicPr>
                          <p:cNvPr id="0" name="Picture 37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2" y="582"/>
                            <a:ext cx="20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312" name="Freeform 40"/>
              <p:cNvSpPr>
                <a:spLocks/>
              </p:cNvSpPr>
              <p:nvPr/>
            </p:nvSpPr>
            <p:spPr bwMode="auto">
              <a:xfrm>
                <a:off x="3168" y="774"/>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FF00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13" name="Freeform 41"/>
              <p:cNvSpPr>
                <a:spLocks/>
              </p:cNvSpPr>
              <p:nvPr/>
            </p:nvSpPr>
            <p:spPr bwMode="auto">
              <a:xfrm>
                <a:off x="4176" y="774"/>
                <a:ext cx="123" cy="1008"/>
              </a:xfrm>
              <a:custGeom>
                <a:avLst/>
                <a:gdLst>
                  <a:gd name="T0" fmla="*/ 0 w 192"/>
                  <a:gd name="T1" fmla="*/ 1152 h 1152"/>
                  <a:gd name="T2" fmla="*/ 96 w 192"/>
                  <a:gd name="T3" fmla="*/ 0 h 1152"/>
                  <a:gd name="T4" fmla="*/ 192 w 192"/>
                  <a:gd name="T5" fmla="*/ 1152 h 1152"/>
                </a:gdLst>
                <a:ahLst/>
                <a:cxnLst>
                  <a:cxn ang="0">
                    <a:pos x="T0" y="T1"/>
                  </a:cxn>
                  <a:cxn ang="0">
                    <a:pos x="T2" y="T3"/>
                  </a:cxn>
                  <a:cxn ang="0">
                    <a:pos x="T4" y="T5"/>
                  </a:cxn>
                </a:cxnLst>
                <a:rect l="0" t="0" r="r" b="b"/>
                <a:pathLst>
                  <a:path w="192" h="1152">
                    <a:moveTo>
                      <a:pt x="0" y="1152"/>
                    </a:moveTo>
                    <a:cubicBezTo>
                      <a:pt x="32" y="576"/>
                      <a:pt x="64" y="0"/>
                      <a:pt x="96" y="0"/>
                    </a:cubicBezTo>
                    <a:cubicBezTo>
                      <a:pt x="128" y="0"/>
                      <a:pt x="176" y="960"/>
                      <a:pt x="192" y="1152"/>
                    </a:cubicBezTo>
                  </a:path>
                </a:pathLst>
              </a:custGeom>
              <a:noFill/>
              <a:ln w="28575" cmpd="sng">
                <a:solidFill>
                  <a:srgbClr val="FF00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14" name="Line 42"/>
              <p:cNvSpPr>
                <a:spLocks noChangeShapeType="1"/>
              </p:cNvSpPr>
              <p:nvPr/>
            </p:nvSpPr>
            <p:spPr bwMode="auto">
              <a:xfrm>
                <a:off x="3744" y="1686"/>
                <a:ext cx="0" cy="96"/>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315" name="Freeform 43"/>
            <p:cNvSpPr>
              <a:spLocks/>
            </p:cNvSpPr>
            <p:nvPr/>
          </p:nvSpPr>
          <p:spPr bwMode="auto">
            <a:xfrm>
              <a:off x="1110" y="768"/>
              <a:ext cx="168" cy="1008"/>
            </a:xfrm>
            <a:custGeom>
              <a:avLst/>
              <a:gdLst>
                <a:gd name="T0" fmla="*/ 0 w 96"/>
                <a:gd name="T1" fmla="*/ 1056 h 1056"/>
                <a:gd name="T2" fmla="*/ 48 w 96"/>
                <a:gd name="T3" fmla="*/ 0 h 1056"/>
                <a:gd name="T4" fmla="*/ 96 w 96"/>
                <a:gd name="T5" fmla="*/ 1056 h 1056"/>
              </a:gdLst>
              <a:ahLst/>
              <a:cxnLst>
                <a:cxn ang="0">
                  <a:pos x="T0" y="T1"/>
                </a:cxn>
                <a:cxn ang="0">
                  <a:pos x="T2" y="T3"/>
                </a:cxn>
                <a:cxn ang="0">
                  <a:pos x="T4" y="T5"/>
                </a:cxn>
              </a:cxnLst>
              <a:rect l="0" t="0" r="r" b="b"/>
              <a:pathLst>
                <a:path w="96" h="1056">
                  <a:moveTo>
                    <a:pt x="0" y="1056"/>
                  </a:moveTo>
                  <a:cubicBezTo>
                    <a:pt x="16" y="528"/>
                    <a:pt x="32" y="0"/>
                    <a:pt x="48" y="0"/>
                  </a:cubicBezTo>
                  <a:cubicBezTo>
                    <a:pt x="64" y="0"/>
                    <a:pt x="88" y="880"/>
                    <a:pt x="96" y="1056"/>
                  </a:cubicBezTo>
                </a:path>
              </a:pathLst>
            </a:custGeom>
            <a:noFill/>
            <a:ln w="19050" cap="flat" cmpd="sng">
              <a:solidFill>
                <a:schemeClr val="tx1"/>
              </a:solidFill>
              <a:prstDash val="sysDot"/>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2274"/>
                                        </p:tgtEl>
                                        <p:attrNameLst>
                                          <p:attrName>style.visibility</p:attrName>
                                        </p:attrNameLst>
                                      </p:cBhvr>
                                      <p:to>
                                        <p:strVal val="visible"/>
                                      </p:to>
                                    </p:set>
                                    <p:animEffect transition="in" filter="blinds(horizontal)">
                                      <p:cBhvr>
                                        <p:cTn id="7" dur="500"/>
                                        <p:tgtEl>
                                          <p:spTgt spid="1822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2282"/>
                                        </p:tgtEl>
                                        <p:attrNameLst>
                                          <p:attrName>style.visibility</p:attrName>
                                        </p:attrNameLst>
                                      </p:cBhvr>
                                      <p:to>
                                        <p:strVal val="visible"/>
                                      </p:to>
                                    </p:set>
                                    <p:animEffect transition="in" filter="blinds(horizontal)">
                                      <p:cBhvr>
                                        <p:cTn id="12" dur="500"/>
                                        <p:tgtEl>
                                          <p:spTgt spid="1822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2280"/>
                                        </p:tgtEl>
                                        <p:attrNameLst>
                                          <p:attrName>style.visibility</p:attrName>
                                        </p:attrNameLst>
                                      </p:cBhvr>
                                      <p:to>
                                        <p:strVal val="visible"/>
                                      </p:to>
                                    </p:set>
                                    <p:animEffect transition="in" filter="blinds(horizontal)">
                                      <p:cBhvr>
                                        <p:cTn id="17" dur="500"/>
                                        <p:tgtEl>
                                          <p:spTgt spid="1822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2276"/>
                                        </p:tgtEl>
                                        <p:attrNameLst>
                                          <p:attrName>style.visibility</p:attrName>
                                        </p:attrNameLst>
                                      </p:cBhvr>
                                      <p:to>
                                        <p:strVal val="visible"/>
                                      </p:to>
                                    </p:set>
                                    <p:animEffect transition="in" filter="blinds(horizontal)">
                                      <p:cBhvr>
                                        <p:cTn id="22" dur="500"/>
                                        <p:tgtEl>
                                          <p:spTgt spid="1822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182281"/>
                                        </p:tgtEl>
                                        <p:attrNameLst>
                                          <p:attrName>style.visibility</p:attrName>
                                        </p:attrNameLst>
                                      </p:cBhvr>
                                      <p:to>
                                        <p:strVal val="visible"/>
                                      </p:to>
                                    </p:set>
                                    <p:animEffect transition="in" filter="blinds(vertical)">
                                      <p:cBhvr>
                                        <p:cTn id="27" dur="500"/>
                                        <p:tgtEl>
                                          <p:spTgt spid="18228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82275"/>
                                        </p:tgtEl>
                                        <p:attrNameLst>
                                          <p:attrName>style.visibility</p:attrName>
                                        </p:attrNameLst>
                                      </p:cBhvr>
                                      <p:to>
                                        <p:strVal val="visible"/>
                                      </p:to>
                                    </p:set>
                                    <p:animEffect transition="in" filter="blinds(horizontal)">
                                      <p:cBhvr>
                                        <p:cTn id="32" dur="500"/>
                                        <p:tgtEl>
                                          <p:spTgt spid="18227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182277"/>
                                        </p:tgtEl>
                                        <p:attrNameLst>
                                          <p:attrName>style.visibility</p:attrName>
                                        </p:attrNameLst>
                                      </p:cBhvr>
                                      <p:to>
                                        <p:strVal val="visible"/>
                                      </p:to>
                                    </p:set>
                                    <p:animEffect transition="in" filter="blinds(vertical)">
                                      <p:cBhvr>
                                        <p:cTn id="37" dur="500"/>
                                        <p:tgtEl>
                                          <p:spTgt spid="182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 grpId="0" autoUpdateAnimBg="0"/>
      <p:bldP spid="18228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120" y="-1"/>
            <a:ext cx="9143760" cy="182880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298" name="Rectangle 2"/>
          <p:cNvSpPr>
            <a:spLocks noChangeArrowheads="1"/>
          </p:cNvSpPr>
          <p:nvPr/>
        </p:nvSpPr>
        <p:spPr bwMode="auto">
          <a:xfrm>
            <a:off x="374510" y="223644"/>
            <a:ext cx="84582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dirty="0">
                <a:solidFill>
                  <a:srgbClr val="CC0000"/>
                </a:solidFill>
                <a:latin typeface="Times New Roman" pitchFamily="18" charset="0"/>
                <a:ea typeface="宋体" pitchFamily="2" charset="-122"/>
              </a:rPr>
              <a:t>例题</a:t>
            </a:r>
            <a:r>
              <a:rPr lang="en-US" altLang="zh-CN" sz="2800" b="1" dirty="0">
                <a:solidFill>
                  <a:srgbClr val="0000FF"/>
                </a:solidFill>
                <a:latin typeface="Times New Roman" pitchFamily="18" charset="0"/>
                <a:ea typeface="宋体" pitchFamily="2" charset="-122"/>
              </a:rPr>
              <a:t>  </a:t>
            </a:r>
            <a:r>
              <a:rPr lang="zh-CN" altLang="en-US" sz="2800" b="1" dirty="0">
                <a:solidFill>
                  <a:schemeClr val="tx2"/>
                </a:solidFill>
                <a:latin typeface="Times New Roman" pitchFamily="18" charset="0"/>
                <a:ea typeface="宋体" pitchFamily="2" charset="-122"/>
              </a:rPr>
              <a:t>利用一个每厘米刻有</a:t>
            </a:r>
            <a:r>
              <a:rPr lang="en-US" altLang="zh-CN" sz="2800" b="1" dirty="0">
                <a:solidFill>
                  <a:schemeClr val="tx2"/>
                </a:solidFill>
                <a:latin typeface="Times New Roman" pitchFamily="18" charset="0"/>
                <a:ea typeface="宋体" pitchFamily="2" charset="-122"/>
              </a:rPr>
              <a:t>4000</a:t>
            </a:r>
            <a:r>
              <a:rPr lang="zh-CN" altLang="en-US" sz="2800" b="1" dirty="0">
                <a:solidFill>
                  <a:schemeClr val="tx2"/>
                </a:solidFill>
                <a:latin typeface="Times New Roman" pitchFamily="18" charset="0"/>
                <a:ea typeface="宋体" pitchFamily="2" charset="-122"/>
              </a:rPr>
              <a:t>条缝的光栅，在白光垂直照射下，可以产生多少完整的光谱？问哪一级光谱中的哪个波长的光开始与它谱线重叠？</a:t>
            </a:r>
          </a:p>
        </p:txBody>
      </p:sp>
      <p:sp>
        <p:nvSpPr>
          <p:cNvPr id="183299" name="Rectangle 3"/>
          <p:cNvSpPr>
            <a:spLocks noChangeArrowheads="1"/>
          </p:cNvSpPr>
          <p:nvPr/>
        </p:nvSpPr>
        <p:spPr bwMode="auto">
          <a:xfrm>
            <a:off x="323850" y="1989138"/>
            <a:ext cx="20462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solidFill>
                  <a:srgbClr val="CC0000"/>
                </a:solidFill>
                <a:latin typeface="楷体_GB2312" pitchFamily="49" charset="-122"/>
                <a:ea typeface="楷体_GB2312" pitchFamily="49" charset="-122"/>
              </a:rPr>
              <a:t> </a:t>
            </a:r>
            <a:r>
              <a:rPr lang="zh-CN" altLang="en-US" sz="2800" b="1">
                <a:solidFill>
                  <a:srgbClr val="CC0000"/>
                </a:solidFill>
                <a:latin typeface="宋体" pitchFamily="2" charset="-122"/>
                <a:ea typeface="宋体" pitchFamily="2" charset="-122"/>
              </a:rPr>
              <a:t>解 ：</a:t>
            </a:r>
            <a:r>
              <a:rPr lang="zh-CN" altLang="en-US" sz="2800" b="1">
                <a:latin typeface="宋体" pitchFamily="2" charset="-122"/>
                <a:ea typeface="宋体" pitchFamily="2" charset="-122"/>
              </a:rPr>
              <a:t>设</a:t>
            </a:r>
            <a:r>
              <a:rPr lang="zh-CN" altLang="en-US" sz="2800" b="1">
                <a:solidFill>
                  <a:srgbClr val="000066"/>
                </a:solidFill>
                <a:latin typeface="楷体_GB2312" pitchFamily="49" charset="-122"/>
                <a:ea typeface="楷体_GB2312" pitchFamily="49" charset="-122"/>
              </a:rPr>
              <a:t>                                           </a:t>
            </a:r>
          </a:p>
        </p:txBody>
      </p:sp>
      <p:graphicFrame>
        <p:nvGraphicFramePr>
          <p:cNvPr id="183300" name="Object 4"/>
          <p:cNvGraphicFramePr>
            <a:graphicFrameLocks noChangeAspect="1"/>
          </p:cNvGraphicFramePr>
          <p:nvPr/>
        </p:nvGraphicFramePr>
        <p:xfrm>
          <a:off x="2771775" y="2060575"/>
          <a:ext cx="4408488" cy="1284288"/>
        </p:xfrm>
        <a:graphic>
          <a:graphicData uri="http://schemas.openxmlformats.org/presentationml/2006/ole">
            <mc:AlternateContent xmlns:mc="http://schemas.openxmlformats.org/markup-compatibility/2006">
              <mc:Choice xmlns:v="urn:schemas-microsoft-com:vml" Requires="v">
                <p:oleObj spid="_x0000_s183924" name="Equation" r:id="rId3" imgW="4622800" imgH="1358900" progId="">
                  <p:embed/>
                </p:oleObj>
              </mc:Choice>
              <mc:Fallback>
                <p:oleObj name="Equation" r:id="rId3" imgW="4622800" imgH="1358900" progId="">
                  <p:embed/>
                  <p:pic>
                    <p:nvPicPr>
                      <p:cNvPr id="0" name="Picture 2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60575"/>
                        <a:ext cx="4408488" cy="128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3301" name="Group 5"/>
          <p:cNvGrpSpPr>
            <a:grpSpLocks/>
          </p:cNvGrpSpPr>
          <p:nvPr/>
        </p:nvGrpSpPr>
        <p:grpSpPr bwMode="auto">
          <a:xfrm>
            <a:off x="298450" y="4421188"/>
            <a:ext cx="8458200" cy="1630362"/>
            <a:chOff x="192" y="2784"/>
            <a:chExt cx="5328" cy="1027"/>
          </a:xfrm>
        </p:grpSpPr>
        <p:sp>
          <p:nvSpPr>
            <p:cNvPr id="183302" name="Rectangle 6"/>
            <p:cNvSpPr>
              <a:spLocks noChangeArrowheads="1"/>
            </p:cNvSpPr>
            <p:nvPr/>
          </p:nvSpPr>
          <p:spPr bwMode="auto">
            <a:xfrm>
              <a:off x="192" y="2784"/>
              <a:ext cx="5328" cy="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buFontTx/>
                <a:buNone/>
              </a:pPr>
              <a:r>
                <a:rPr lang="zh-CN" altLang="en-US" sz="2800" b="1" dirty="0">
                  <a:solidFill>
                    <a:srgbClr val="000066"/>
                  </a:solidFill>
                  <a:latin typeface="楷体_GB2312" pitchFamily="49" charset="-122"/>
                  <a:ea typeface="楷体_GB2312" pitchFamily="49" charset="-122"/>
                </a:rPr>
                <a:t>    </a:t>
              </a:r>
              <a:r>
                <a:rPr lang="zh-CN" altLang="en-US" sz="2800" b="1" dirty="0">
                  <a:latin typeface="宋体" pitchFamily="2" charset="-122"/>
                  <a:ea typeface="宋体" pitchFamily="2" charset="-122"/>
                </a:rPr>
                <a:t>对第</a:t>
              </a:r>
              <a:r>
                <a:rPr lang="en-US" altLang="zh-CN" sz="2800" b="1" dirty="0">
                  <a:latin typeface="宋体" pitchFamily="2" charset="-122"/>
                  <a:ea typeface="宋体" pitchFamily="2" charset="-122"/>
                </a:rPr>
                <a:t>m</a:t>
              </a:r>
              <a:r>
                <a:rPr lang="zh-CN" altLang="en-US" sz="2800" b="1" dirty="0">
                  <a:latin typeface="宋体" pitchFamily="2" charset="-122"/>
                  <a:ea typeface="宋体" pitchFamily="2" charset="-122"/>
                </a:rPr>
                <a:t>级光谱，角位置从</a:t>
              </a:r>
              <a:r>
                <a:rPr lang="zh-CN" altLang="en-US" sz="2800" b="1" dirty="0">
                  <a:solidFill>
                    <a:srgbClr val="000066"/>
                  </a:solidFill>
                  <a:latin typeface="楷体_GB2312" pitchFamily="49" charset="-122"/>
                  <a:ea typeface="楷体_GB2312" pitchFamily="49" charset="-122"/>
                </a:rPr>
                <a:t>     </a:t>
              </a:r>
              <a:r>
                <a:rPr lang="zh-CN" altLang="en-US" sz="2800" b="1" dirty="0">
                  <a:latin typeface="宋体" pitchFamily="2" charset="-122"/>
                  <a:ea typeface="宋体" pitchFamily="2" charset="-122"/>
                </a:rPr>
                <a:t>到</a:t>
              </a:r>
              <a:r>
                <a:rPr lang="zh-CN" altLang="en-US" sz="2800" b="1" dirty="0">
                  <a:solidFill>
                    <a:srgbClr val="000066"/>
                  </a:solidFill>
                  <a:latin typeface="楷体_GB2312" pitchFamily="49" charset="-122"/>
                  <a:ea typeface="楷体_GB2312" pitchFamily="49" charset="-122"/>
                </a:rPr>
                <a:t>     ，</a:t>
              </a:r>
              <a:r>
                <a:rPr lang="zh-CN" altLang="en-US" sz="2800" b="1" dirty="0">
                  <a:latin typeface="宋体" pitchFamily="2" charset="-122"/>
                  <a:ea typeface="宋体" pitchFamily="2" charset="-122"/>
                </a:rPr>
                <a:t>要产生完整的光谱，即要求</a:t>
              </a:r>
              <a:r>
                <a:rPr lang="zh-CN" altLang="en-US" sz="2800" b="1" dirty="0">
                  <a:solidFill>
                    <a:srgbClr val="000066"/>
                  </a:solidFill>
                  <a:latin typeface="楷体_GB2312" pitchFamily="49" charset="-122"/>
                  <a:ea typeface="楷体_GB2312" pitchFamily="49" charset="-122"/>
                </a:rPr>
                <a:t>   </a:t>
              </a:r>
              <a:r>
                <a:rPr lang="zh-CN" altLang="en-US" sz="2800" b="1" dirty="0">
                  <a:latin typeface="宋体" pitchFamily="2" charset="-122"/>
                  <a:ea typeface="宋体" pitchFamily="2" charset="-122"/>
                </a:rPr>
                <a:t>的第</a:t>
              </a:r>
              <a:r>
                <a:rPr lang="en-US" altLang="zh-CN" sz="2800" b="1" dirty="0">
                  <a:latin typeface="宋体" pitchFamily="2" charset="-122"/>
                  <a:ea typeface="宋体" pitchFamily="2" charset="-122"/>
                </a:rPr>
                <a:t>(m+1)</a:t>
              </a:r>
              <a:r>
                <a:rPr lang="zh-CN" altLang="en-US" sz="2800" b="1" dirty="0">
                  <a:latin typeface="宋体" pitchFamily="2" charset="-122"/>
                  <a:ea typeface="宋体" pitchFamily="2" charset="-122"/>
                </a:rPr>
                <a:t>级纹在</a:t>
              </a:r>
              <a:r>
                <a:rPr lang="zh-CN" altLang="en-US" sz="2800" b="1" dirty="0">
                  <a:solidFill>
                    <a:srgbClr val="000066"/>
                  </a:solidFill>
                  <a:latin typeface="楷体_GB2312" pitchFamily="49" charset="-122"/>
                  <a:ea typeface="楷体_GB2312" pitchFamily="49" charset="-122"/>
                </a:rPr>
                <a:t>   </a:t>
              </a:r>
              <a:r>
                <a:rPr lang="zh-CN" altLang="en-US" sz="2800" b="1" dirty="0">
                  <a:latin typeface="宋体" pitchFamily="2" charset="-122"/>
                  <a:ea typeface="宋体" pitchFamily="2" charset="-122"/>
                </a:rPr>
                <a:t>的第</a:t>
              </a:r>
              <a:r>
                <a:rPr lang="en-US" altLang="zh-CN" sz="2800" b="1" dirty="0">
                  <a:latin typeface="宋体" pitchFamily="2" charset="-122"/>
                  <a:ea typeface="宋体" pitchFamily="2" charset="-122"/>
                </a:rPr>
                <a:t>m</a:t>
              </a:r>
              <a:r>
                <a:rPr lang="zh-CN" altLang="en-US" sz="2800" b="1" dirty="0">
                  <a:latin typeface="宋体" pitchFamily="2" charset="-122"/>
                  <a:ea typeface="宋体" pitchFamily="2" charset="-122"/>
                </a:rPr>
                <a:t>级条纹之后</a:t>
              </a:r>
              <a:endParaRPr lang="zh-CN" altLang="en-US" sz="2800" b="1" dirty="0">
                <a:solidFill>
                  <a:srgbClr val="000066"/>
                </a:solidFill>
                <a:latin typeface="楷体_GB2312" pitchFamily="49" charset="-122"/>
                <a:ea typeface="楷体_GB2312" pitchFamily="49" charset="-122"/>
              </a:endParaRPr>
            </a:p>
          </p:txBody>
        </p:sp>
        <p:graphicFrame>
          <p:nvGraphicFramePr>
            <p:cNvPr id="183303" name="Object 7"/>
            <p:cNvGraphicFramePr>
              <a:graphicFrameLocks noChangeAspect="1"/>
            </p:cNvGraphicFramePr>
            <p:nvPr/>
          </p:nvGraphicFramePr>
          <p:xfrm>
            <a:off x="2352" y="3169"/>
            <a:ext cx="320" cy="335"/>
          </p:xfrm>
          <a:graphic>
            <a:graphicData uri="http://schemas.openxmlformats.org/presentationml/2006/ole">
              <mc:AlternateContent xmlns:mc="http://schemas.openxmlformats.org/markup-compatibility/2006">
                <mc:Choice xmlns:v="urn:schemas-microsoft-com:vml" Requires="v">
                  <p:oleObj spid="_x0000_s183925" name="Equation" r:id="rId5" imgW="279360" imgH="291960" progId="Equation.3">
                    <p:embed/>
                  </p:oleObj>
                </mc:Choice>
                <mc:Fallback>
                  <p:oleObj name="Equation" r:id="rId5" imgW="279360" imgH="291960" progId="Equation.3">
                    <p:embed/>
                    <p:pic>
                      <p:nvPicPr>
                        <p:cNvPr id="0" name="Picture 2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3169"/>
                          <a:ext cx="320"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4" name="Object 8"/>
            <p:cNvGraphicFramePr>
              <a:graphicFrameLocks noChangeAspect="1"/>
            </p:cNvGraphicFramePr>
            <p:nvPr/>
          </p:nvGraphicFramePr>
          <p:xfrm>
            <a:off x="3944" y="2860"/>
            <a:ext cx="357" cy="280"/>
          </p:xfrm>
          <a:graphic>
            <a:graphicData uri="http://schemas.openxmlformats.org/presentationml/2006/ole">
              <mc:AlternateContent xmlns:mc="http://schemas.openxmlformats.org/markup-compatibility/2006">
                <mc:Choice xmlns:v="urn:schemas-microsoft-com:vml" Requires="v">
                  <p:oleObj spid="_x0000_s183926" name="Equation" r:id="rId7" imgW="304560" imgH="241200" progId="">
                    <p:embed/>
                  </p:oleObj>
                </mc:Choice>
                <mc:Fallback>
                  <p:oleObj name="Equation" r:id="rId7" imgW="304560" imgH="241200" progId="">
                    <p:embed/>
                    <p:pic>
                      <p:nvPicPr>
                        <p:cNvPr id="0" name="Picture 2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4" y="2860"/>
                          <a:ext cx="357"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5" name="Object 9"/>
            <p:cNvGraphicFramePr>
              <a:graphicFrameLocks noChangeAspect="1"/>
            </p:cNvGraphicFramePr>
            <p:nvPr/>
          </p:nvGraphicFramePr>
          <p:xfrm>
            <a:off x="3176" y="2841"/>
            <a:ext cx="357" cy="299"/>
          </p:xfrm>
          <a:graphic>
            <a:graphicData uri="http://schemas.openxmlformats.org/presentationml/2006/ole">
              <mc:AlternateContent xmlns:mc="http://schemas.openxmlformats.org/markup-compatibility/2006">
                <mc:Choice xmlns:v="urn:schemas-microsoft-com:vml" Requires="v">
                  <p:oleObj spid="_x0000_s183927" name="Equation" r:id="rId9" imgW="304560" imgH="254160" progId="">
                    <p:embed/>
                  </p:oleObj>
                </mc:Choice>
                <mc:Fallback>
                  <p:oleObj name="Equation" r:id="rId9" imgW="304560" imgH="254160" progId="">
                    <p:embed/>
                    <p:pic>
                      <p:nvPicPr>
                        <p:cNvPr id="0" name="Picture 2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6" y="2841"/>
                          <a:ext cx="357"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6" name="Object 10"/>
            <p:cNvGraphicFramePr>
              <a:graphicFrameLocks noChangeAspect="1"/>
            </p:cNvGraphicFramePr>
            <p:nvPr/>
          </p:nvGraphicFramePr>
          <p:xfrm>
            <a:off x="4320" y="3019"/>
            <a:ext cx="320" cy="485"/>
          </p:xfrm>
          <a:graphic>
            <a:graphicData uri="http://schemas.openxmlformats.org/presentationml/2006/ole">
              <mc:AlternateContent xmlns:mc="http://schemas.openxmlformats.org/markup-compatibility/2006">
                <mc:Choice xmlns:v="urn:schemas-microsoft-com:vml" Requires="v">
                  <p:oleObj spid="_x0000_s183928" name="Equation" r:id="rId11" imgW="279360" imgH="431640" progId="Equation.3">
                    <p:embed/>
                  </p:oleObj>
                </mc:Choice>
                <mc:Fallback>
                  <p:oleObj name="Equation" r:id="rId11" imgW="279360" imgH="431640" progId="Equation.3">
                    <p:embed/>
                    <p:pic>
                      <p:nvPicPr>
                        <p:cNvPr id="0" name="Picture 28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 y="3019"/>
                          <a:ext cx="32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83308" name="Rectangle 12"/>
          <p:cNvSpPr>
            <a:spLocks noChangeArrowheads="1"/>
          </p:cNvSpPr>
          <p:nvPr/>
        </p:nvSpPr>
        <p:spPr bwMode="auto">
          <a:xfrm>
            <a:off x="838200" y="3581400"/>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dirty="0">
                <a:latin typeface="宋体" pitchFamily="2" charset="-122"/>
                <a:ea typeface="宋体" pitchFamily="2" charset="-122"/>
              </a:rPr>
              <a:t>根据光栅方程</a:t>
            </a:r>
            <a:r>
              <a:rPr lang="zh-CN" altLang="en-US" sz="2800" b="1" dirty="0">
                <a:solidFill>
                  <a:srgbClr val="000066"/>
                </a:solidFill>
                <a:latin typeface="楷体_GB2312" pitchFamily="49" charset="-122"/>
                <a:ea typeface="楷体_GB2312" pitchFamily="49" charset="-122"/>
              </a:rPr>
              <a:t>                                           </a:t>
            </a:r>
          </a:p>
        </p:txBody>
      </p:sp>
      <p:graphicFrame>
        <p:nvGraphicFramePr>
          <p:cNvPr id="183309" name="Object 13"/>
          <p:cNvGraphicFramePr>
            <a:graphicFrameLocks noChangeAspect="1"/>
          </p:cNvGraphicFramePr>
          <p:nvPr/>
        </p:nvGraphicFramePr>
        <p:xfrm>
          <a:off x="3508375" y="3581400"/>
          <a:ext cx="2589213" cy="579438"/>
        </p:xfrm>
        <a:graphic>
          <a:graphicData uri="http://schemas.openxmlformats.org/presentationml/2006/ole">
            <mc:AlternateContent xmlns:mc="http://schemas.openxmlformats.org/markup-compatibility/2006">
              <mc:Choice xmlns:v="urn:schemas-microsoft-com:vml" Requires="v">
                <p:oleObj spid="_x0000_s183929" name="Equation" r:id="rId13" imgW="672808" imgH="152334" progId="">
                  <p:embed/>
                </p:oleObj>
              </mc:Choice>
              <mc:Fallback>
                <p:oleObj name="Equation" r:id="rId13" imgW="672808" imgH="152334" progId="">
                  <p:embed/>
                  <p:pic>
                    <p:nvPicPr>
                      <p:cNvPr id="0" name="Picture 28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8375" y="3581400"/>
                        <a:ext cx="25892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 name="Group 29"/>
          <p:cNvGrpSpPr>
            <a:grpSpLocks/>
          </p:cNvGrpSpPr>
          <p:nvPr/>
        </p:nvGrpSpPr>
        <p:grpSpPr bwMode="auto">
          <a:xfrm>
            <a:off x="6859244" y="1381628"/>
            <a:ext cx="2509218" cy="508194"/>
            <a:chOff x="3936" y="576"/>
            <a:chExt cx="1824" cy="384"/>
          </a:xfrm>
        </p:grpSpPr>
        <p:sp>
          <p:nvSpPr>
            <p:cNvPr id="16" name="Rectangle 30"/>
            <p:cNvSpPr>
              <a:spLocks noChangeArrowheads="1"/>
            </p:cNvSpPr>
            <p:nvPr/>
          </p:nvSpPr>
          <p:spPr bwMode="auto">
            <a:xfrm>
              <a:off x="3936" y="576"/>
              <a:ext cx="1824" cy="346"/>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31"/>
            <p:cNvSpPr>
              <a:spLocks noChangeArrowheads="1"/>
            </p:cNvSpPr>
            <p:nvPr/>
          </p:nvSpPr>
          <p:spPr bwMode="auto">
            <a:xfrm>
              <a:off x="5472" y="576"/>
              <a:ext cx="288"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Effect transition="in" filter="wipe(left)">
                                      <p:cBhvr>
                                        <p:cTn id="7" dur="500"/>
                                        <p:tgtEl>
                                          <p:spTgt spid="183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83300"/>
                                        </p:tgtEl>
                                        <p:attrNameLst>
                                          <p:attrName>style.visibility</p:attrName>
                                        </p:attrNameLst>
                                      </p:cBhvr>
                                      <p:to>
                                        <p:strVal val="visible"/>
                                      </p:to>
                                    </p:set>
                                    <p:animEffect transition="in" filter="wipe(up)">
                                      <p:cBhvr>
                                        <p:cTn id="12" dur="500"/>
                                        <p:tgtEl>
                                          <p:spTgt spid="1833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3308">
                                            <p:txEl>
                                              <p:pRg st="0" end="0"/>
                                            </p:txEl>
                                          </p:spTgt>
                                        </p:tgtEl>
                                        <p:attrNameLst>
                                          <p:attrName>style.visibility</p:attrName>
                                        </p:attrNameLst>
                                      </p:cBhvr>
                                      <p:to>
                                        <p:strVal val="visible"/>
                                      </p:to>
                                    </p:set>
                                    <p:animEffect transition="in" filter="wipe(left)">
                                      <p:cBhvr>
                                        <p:cTn id="17" dur="500"/>
                                        <p:tgtEl>
                                          <p:spTgt spid="18330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3309"/>
                                        </p:tgtEl>
                                        <p:attrNameLst>
                                          <p:attrName>style.visibility</p:attrName>
                                        </p:attrNameLst>
                                      </p:cBhvr>
                                      <p:to>
                                        <p:strVal val="visible"/>
                                      </p:to>
                                    </p:set>
                                    <p:animEffect transition="in" filter="wipe(left)">
                                      <p:cBhvr>
                                        <p:cTn id="22" dur="500"/>
                                        <p:tgtEl>
                                          <p:spTgt spid="1833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83301"/>
                                        </p:tgtEl>
                                        <p:attrNameLst>
                                          <p:attrName>style.visibility</p:attrName>
                                        </p:attrNameLst>
                                      </p:cBhvr>
                                      <p:to>
                                        <p:strVal val="visible"/>
                                      </p:to>
                                    </p:set>
                                    <p:animEffect transition="in" filter="wipe(up)">
                                      <p:cBhvr>
                                        <p:cTn id="27" dur="500"/>
                                        <p:tgtEl>
                                          <p:spTgt spid="18330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ox(i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autoUpdateAnimBg="0"/>
      <p:bldP spid="183308"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3"/>
          <p:cNvSpPr txBox="1">
            <a:spLocks noChangeArrowheads="1"/>
          </p:cNvSpPr>
          <p:nvPr/>
        </p:nvSpPr>
        <p:spPr bwMode="auto">
          <a:xfrm>
            <a:off x="4037013" y="5111749"/>
            <a:ext cx="1641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FontTx/>
              <a:buNone/>
            </a:pPr>
            <a:r>
              <a:rPr kumimoji="1" lang="en-US" altLang="zh-CN" sz="3200" b="1" dirty="0">
                <a:solidFill>
                  <a:srgbClr val="000066"/>
                </a:solidFill>
                <a:ea typeface="宋体" pitchFamily="2" charset="-122"/>
              </a:rPr>
              <a:t>D</a:t>
            </a:r>
            <a:r>
              <a:rPr kumimoji="1" lang="zh-CN" altLang="en-US" sz="3200" b="1" dirty="0">
                <a:solidFill>
                  <a:srgbClr val="000066"/>
                </a:solidFill>
                <a:latin typeface="方正书宋简体" charset="-122"/>
                <a:ea typeface="宋体" pitchFamily="2" charset="-122"/>
              </a:rPr>
              <a:t>：</a:t>
            </a:r>
            <a:r>
              <a:rPr kumimoji="1" lang="zh-CN" altLang="en-US" sz="2800" b="1" dirty="0">
                <a:latin typeface="方正书宋简体" charset="-122"/>
                <a:ea typeface="宋体" pitchFamily="2" charset="-122"/>
              </a:rPr>
              <a:t>缝宽</a:t>
            </a:r>
          </a:p>
        </p:txBody>
      </p:sp>
      <p:sp>
        <p:nvSpPr>
          <p:cNvPr id="51205" name="Text Box 5"/>
          <p:cNvSpPr txBox="1">
            <a:spLocks noChangeArrowheads="1"/>
          </p:cNvSpPr>
          <p:nvPr/>
        </p:nvSpPr>
        <p:spPr bwMode="auto">
          <a:xfrm>
            <a:off x="585965" y="5141912"/>
            <a:ext cx="266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kumimoji="1" lang="en-US" altLang="zh-CN" sz="2800" b="1" dirty="0">
                <a:latin typeface="宋体" pitchFamily="2" charset="-122"/>
                <a:ea typeface="宋体" pitchFamily="2" charset="-122"/>
              </a:rPr>
              <a:t>S: </a:t>
            </a:r>
            <a:r>
              <a:rPr kumimoji="1" lang="zh-CN" altLang="en-US" sz="2800" b="1" dirty="0">
                <a:latin typeface="宋体" pitchFamily="2" charset="-122"/>
                <a:ea typeface="宋体" pitchFamily="2" charset="-122"/>
              </a:rPr>
              <a:t>单色线光源</a:t>
            </a:r>
          </a:p>
        </p:txBody>
      </p:sp>
      <p:grpSp>
        <p:nvGrpSpPr>
          <p:cNvPr id="51206" name="Group 6"/>
          <p:cNvGrpSpPr>
            <a:grpSpLocks/>
          </p:cNvGrpSpPr>
          <p:nvPr/>
        </p:nvGrpSpPr>
        <p:grpSpPr bwMode="auto">
          <a:xfrm>
            <a:off x="1692275" y="1125538"/>
            <a:ext cx="5688013" cy="3743325"/>
            <a:chOff x="1340" y="1200"/>
            <a:chExt cx="3076" cy="1894"/>
          </a:xfrm>
        </p:grpSpPr>
        <p:sp>
          <p:nvSpPr>
            <p:cNvPr id="51207" name="Line 7"/>
            <p:cNvSpPr>
              <a:spLocks noChangeShapeType="1"/>
            </p:cNvSpPr>
            <p:nvPr/>
          </p:nvSpPr>
          <p:spPr bwMode="auto">
            <a:xfrm>
              <a:off x="1400" y="2700"/>
              <a:ext cx="516" cy="1"/>
            </a:xfrm>
            <a:prstGeom prst="line">
              <a:avLst/>
            </a:prstGeom>
            <a:noFill/>
            <a:ln w="9525">
              <a:solidFill>
                <a:srgbClr val="00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08" name="Line 8"/>
            <p:cNvSpPr>
              <a:spLocks noChangeShapeType="1"/>
            </p:cNvSpPr>
            <p:nvPr/>
          </p:nvSpPr>
          <p:spPr bwMode="auto">
            <a:xfrm>
              <a:off x="1392" y="2293"/>
              <a:ext cx="0" cy="512"/>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09" name="Line 9"/>
            <p:cNvSpPr>
              <a:spLocks noChangeShapeType="1"/>
            </p:cNvSpPr>
            <p:nvPr/>
          </p:nvSpPr>
          <p:spPr bwMode="auto">
            <a:xfrm>
              <a:off x="2184" y="2025"/>
              <a:ext cx="0" cy="468"/>
            </a:xfrm>
            <a:prstGeom prst="line">
              <a:avLst/>
            </a:prstGeom>
            <a:noFill/>
            <a:ln w="9525">
              <a:solidFill>
                <a:srgbClr val="00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10" name="Line 10"/>
            <p:cNvSpPr>
              <a:spLocks noChangeShapeType="1"/>
            </p:cNvSpPr>
            <p:nvPr/>
          </p:nvSpPr>
          <p:spPr bwMode="auto">
            <a:xfrm>
              <a:off x="1912" y="2578"/>
              <a:ext cx="0" cy="225"/>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11" name="Line 11"/>
            <p:cNvSpPr>
              <a:spLocks noChangeShapeType="1"/>
            </p:cNvSpPr>
            <p:nvPr/>
          </p:nvSpPr>
          <p:spPr bwMode="auto">
            <a:xfrm>
              <a:off x="2288" y="1610"/>
              <a:ext cx="0" cy="399"/>
            </a:xfrm>
            <a:prstGeom prst="line">
              <a:avLst/>
            </a:prstGeom>
            <a:noFill/>
            <a:ln w="508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12" name="Line 12"/>
            <p:cNvSpPr>
              <a:spLocks noChangeShapeType="1"/>
            </p:cNvSpPr>
            <p:nvPr/>
          </p:nvSpPr>
          <p:spPr bwMode="auto">
            <a:xfrm>
              <a:off x="2288" y="2519"/>
              <a:ext cx="0" cy="399"/>
            </a:xfrm>
            <a:prstGeom prst="line">
              <a:avLst/>
            </a:prstGeom>
            <a:noFill/>
            <a:ln w="508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13" name="Line 13"/>
            <p:cNvSpPr>
              <a:spLocks noChangeShapeType="1"/>
            </p:cNvSpPr>
            <p:nvPr/>
          </p:nvSpPr>
          <p:spPr bwMode="auto">
            <a:xfrm>
              <a:off x="4104" y="1480"/>
              <a:ext cx="0" cy="1516"/>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14" name="Line 14"/>
            <p:cNvSpPr>
              <a:spLocks noChangeShapeType="1"/>
            </p:cNvSpPr>
            <p:nvPr/>
          </p:nvSpPr>
          <p:spPr bwMode="auto">
            <a:xfrm>
              <a:off x="1408" y="2268"/>
              <a:ext cx="2944" cy="0"/>
            </a:xfrm>
            <a:prstGeom prst="line">
              <a:avLst/>
            </a:prstGeom>
            <a:noFill/>
            <a:ln w="6350">
              <a:solidFill>
                <a:srgbClr val="000000"/>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15" name="Rectangle 15"/>
            <p:cNvSpPr>
              <a:spLocks noChangeArrowheads="1"/>
            </p:cNvSpPr>
            <p:nvPr/>
          </p:nvSpPr>
          <p:spPr bwMode="auto">
            <a:xfrm>
              <a:off x="1340" y="2112"/>
              <a:ext cx="192"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3600" b="1">
                  <a:solidFill>
                    <a:srgbClr val="0000FF"/>
                  </a:solidFill>
                  <a:latin typeface="Times New Roman" pitchFamily="18" charset="0"/>
                  <a:ea typeface="宋体" pitchFamily="2" charset="-122"/>
                </a:rPr>
                <a:t>*</a:t>
              </a:r>
              <a:endParaRPr kumimoji="1" lang="zh-CN" altLang="en-US" sz="2400" b="1">
                <a:solidFill>
                  <a:srgbClr val="0000FF"/>
                </a:solidFill>
                <a:latin typeface="Times New Roman" pitchFamily="18" charset="0"/>
                <a:ea typeface="宋体" pitchFamily="2" charset="-122"/>
              </a:endParaRPr>
            </a:p>
          </p:txBody>
        </p:sp>
        <p:sp>
          <p:nvSpPr>
            <p:cNvPr id="51216" name="Line 16"/>
            <p:cNvSpPr>
              <a:spLocks noChangeShapeType="1"/>
            </p:cNvSpPr>
            <p:nvPr/>
          </p:nvSpPr>
          <p:spPr bwMode="auto">
            <a:xfrm>
              <a:off x="1416" y="2267"/>
              <a:ext cx="448"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17" name="Line 17"/>
            <p:cNvSpPr>
              <a:spLocks noChangeShapeType="1"/>
            </p:cNvSpPr>
            <p:nvPr/>
          </p:nvSpPr>
          <p:spPr bwMode="auto">
            <a:xfrm>
              <a:off x="1864" y="2267"/>
              <a:ext cx="424"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18" name="Line 18"/>
            <p:cNvSpPr>
              <a:spLocks noChangeShapeType="1"/>
            </p:cNvSpPr>
            <p:nvPr/>
          </p:nvSpPr>
          <p:spPr bwMode="auto">
            <a:xfrm>
              <a:off x="1952" y="2025"/>
              <a:ext cx="336"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19" name="Line 19"/>
            <p:cNvSpPr>
              <a:spLocks noChangeShapeType="1"/>
            </p:cNvSpPr>
            <p:nvPr/>
          </p:nvSpPr>
          <p:spPr bwMode="auto">
            <a:xfrm>
              <a:off x="1952" y="2501"/>
              <a:ext cx="336"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20" name="Line 20"/>
            <p:cNvSpPr>
              <a:spLocks noChangeShapeType="1"/>
            </p:cNvSpPr>
            <p:nvPr/>
          </p:nvSpPr>
          <p:spPr bwMode="auto">
            <a:xfrm flipV="1">
              <a:off x="1414" y="2033"/>
              <a:ext cx="466" cy="23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21" name="Line 21"/>
            <p:cNvSpPr>
              <a:spLocks noChangeShapeType="1"/>
            </p:cNvSpPr>
            <p:nvPr/>
          </p:nvSpPr>
          <p:spPr bwMode="auto">
            <a:xfrm>
              <a:off x="1388" y="2256"/>
              <a:ext cx="484" cy="237"/>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22" name="Line 22"/>
            <p:cNvSpPr>
              <a:spLocks noChangeShapeType="1"/>
            </p:cNvSpPr>
            <p:nvPr/>
          </p:nvSpPr>
          <p:spPr bwMode="auto">
            <a:xfrm flipV="1">
              <a:off x="2280" y="2059"/>
              <a:ext cx="472" cy="209"/>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23" name="Line 23"/>
            <p:cNvSpPr>
              <a:spLocks noChangeShapeType="1"/>
            </p:cNvSpPr>
            <p:nvPr/>
          </p:nvSpPr>
          <p:spPr bwMode="auto">
            <a:xfrm flipV="1">
              <a:off x="2288" y="1817"/>
              <a:ext cx="488" cy="208"/>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24" name="Line 24"/>
            <p:cNvSpPr>
              <a:spLocks noChangeShapeType="1"/>
            </p:cNvSpPr>
            <p:nvPr/>
          </p:nvSpPr>
          <p:spPr bwMode="auto">
            <a:xfrm flipV="1">
              <a:off x="2280" y="2310"/>
              <a:ext cx="488" cy="189"/>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25" name="Line 25"/>
            <p:cNvSpPr>
              <a:spLocks noChangeShapeType="1"/>
            </p:cNvSpPr>
            <p:nvPr/>
          </p:nvSpPr>
          <p:spPr bwMode="auto">
            <a:xfrm>
              <a:off x="2864" y="1800"/>
              <a:ext cx="1232" cy="0"/>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26" name="Line 26"/>
            <p:cNvSpPr>
              <a:spLocks noChangeShapeType="1"/>
            </p:cNvSpPr>
            <p:nvPr/>
          </p:nvSpPr>
          <p:spPr bwMode="auto">
            <a:xfrm flipV="1">
              <a:off x="2896" y="1800"/>
              <a:ext cx="1184" cy="251"/>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27" name="Line 27"/>
            <p:cNvSpPr>
              <a:spLocks noChangeShapeType="1"/>
            </p:cNvSpPr>
            <p:nvPr/>
          </p:nvSpPr>
          <p:spPr bwMode="auto">
            <a:xfrm flipV="1">
              <a:off x="2912" y="1808"/>
              <a:ext cx="1160" cy="468"/>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28" name="Line 28"/>
            <p:cNvSpPr>
              <a:spLocks noChangeShapeType="1"/>
            </p:cNvSpPr>
            <p:nvPr/>
          </p:nvSpPr>
          <p:spPr bwMode="auto">
            <a:xfrm>
              <a:off x="2280" y="2007"/>
              <a:ext cx="0" cy="520"/>
            </a:xfrm>
            <a:prstGeom prst="line">
              <a:avLst/>
            </a:prstGeom>
            <a:noFill/>
            <a:ln w="6350">
              <a:solidFill>
                <a:srgbClr val="000000"/>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29" name="Line 29"/>
            <p:cNvSpPr>
              <a:spLocks noChangeShapeType="1"/>
            </p:cNvSpPr>
            <p:nvPr/>
          </p:nvSpPr>
          <p:spPr bwMode="auto">
            <a:xfrm>
              <a:off x="2280" y="2034"/>
              <a:ext cx="392" cy="0"/>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0" name="Arc 30"/>
            <p:cNvSpPr>
              <a:spLocks/>
            </p:cNvSpPr>
            <p:nvPr/>
          </p:nvSpPr>
          <p:spPr bwMode="auto">
            <a:xfrm>
              <a:off x="2490" y="1939"/>
              <a:ext cx="32" cy="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1" name="Arc 31"/>
            <p:cNvSpPr>
              <a:spLocks/>
            </p:cNvSpPr>
            <p:nvPr/>
          </p:nvSpPr>
          <p:spPr bwMode="auto">
            <a:xfrm>
              <a:off x="3264" y="2091"/>
              <a:ext cx="96" cy="1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2" name="Rectangle 32"/>
            <p:cNvSpPr>
              <a:spLocks noChangeArrowheads="1"/>
            </p:cNvSpPr>
            <p:nvPr/>
          </p:nvSpPr>
          <p:spPr bwMode="auto">
            <a:xfrm>
              <a:off x="1356" y="1968"/>
              <a:ext cx="19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FF"/>
                  </a:solidFill>
                  <a:latin typeface="Times New Roman" pitchFamily="18" charset="0"/>
                  <a:ea typeface="宋体" pitchFamily="2" charset="-122"/>
                </a:rPr>
                <a:t>S</a:t>
              </a:r>
              <a:endParaRPr kumimoji="1" lang="en-US" altLang="zh-CN" sz="2400" b="1">
                <a:latin typeface="Times New Roman" pitchFamily="18" charset="0"/>
                <a:ea typeface="宋体" pitchFamily="2" charset="-122"/>
              </a:endParaRPr>
            </a:p>
          </p:txBody>
        </p:sp>
        <p:sp>
          <p:nvSpPr>
            <p:cNvPr id="51233" name="Line 33"/>
            <p:cNvSpPr>
              <a:spLocks noChangeShapeType="1"/>
            </p:cNvSpPr>
            <p:nvPr/>
          </p:nvSpPr>
          <p:spPr bwMode="auto">
            <a:xfrm>
              <a:off x="2824" y="2856"/>
              <a:ext cx="0" cy="113"/>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4" name="Line 34"/>
            <p:cNvSpPr>
              <a:spLocks noChangeShapeType="1"/>
            </p:cNvSpPr>
            <p:nvPr/>
          </p:nvSpPr>
          <p:spPr bwMode="auto">
            <a:xfrm>
              <a:off x="2824" y="2916"/>
              <a:ext cx="1272" cy="1"/>
            </a:xfrm>
            <a:prstGeom prst="line">
              <a:avLst/>
            </a:prstGeom>
            <a:noFill/>
            <a:ln w="9525">
              <a:solidFill>
                <a:srgbClr val="00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5" name="Rectangle 35"/>
            <p:cNvSpPr>
              <a:spLocks noChangeArrowheads="1"/>
            </p:cNvSpPr>
            <p:nvPr/>
          </p:nvSpPr>
          <p:spPr bwMode="auto">
            <a:xfrm>
              <a:off x="3394" y="2903"/>
              <a:ext cx="296"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a:solidFill>
                    <a:srgbClr val="000000"/>
                  </a:solidFill>
                  <a:latin typeface="Times New Roman" pitchFamily="18" charset="0"/>
                  <a:ea typeface="宋体" pitchFamily="2" charset="-122"/>
                </a:rPr>
                <a:t> </a:t>
              </a:r>
              <a:r>
                <a:rPr kumimoji="1" lang="en-US" altLang="zh-CN" sz="2400" b="1" i="1">
                  <a:solidFill>
                    <a:srgbClr val="000000"/>
                  </a:solidFill>
                  <a:latin typeface="Times New Roman" pitchFamily="18" charset="0"/>
                  <a:ea typeface="宋体" pitchFamily="2" charset="-122"/>
                </a:rPr>
                <a:t>f</a:t>
              </a:r>
              <a:endParaRPr kumimoji="1" lang="en-US" altLang="zh-CN" sz="2400" b="1">
                <a:solidFill>
                  <a:srgbClr val="000000"/>
                </a:solidFill>
                <a:latin typeface="Times New Roman" pitchFamily="18" charset="0"/>
                <a:ea typeface="宋体" pitchFamily="2" charset="-122"/>
              </a:endParaRPr>
            </a:p>
          </p:txBody>
        </p:sp>
        <p:sp>
          <p:nvSpPr>
            <p:cNvPr id="51236" name="Rectangle 36"/>
            <p:cNvSpPr>
              <a:spLocks noChangeArrowheads="1"/>
            </p:cNvSpPr>
            <p:nvPr/>
          </p:nvSpPr>
          <p:spPr bwMode="auto">
            <a:xfrm>
              <a:off x="1530" y="2671"/>
              <a:ext cx="24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i="1">
                  <a:latin typeface="Times New Roman" pitchFamily="18" charset="0"/>
                  <a:ea typeface="宋体" pitchFamily="2" charset="-122"/>
                </a:rPr>
                <a:t> </a:t>
              </a:r>
              <a:r>
                <a:rPr kumimoji="1" lang="en-US" altLang="zh-CN" sz="2400" b="1" i="1">
                  <a:latin typeface="Times New Roman" pitchFamily="18" charset="0"/>
                  <a:ea typeface="宋体" pitchFamily="2" charset="-122"/>
                </a:rPr>
                <a:t>f</a:t>
              </a:r>
              <a:r>
                <a:rPr kumimoji="1" lang="en-US" altLang="zh-CN" sz="2400" b="1">
                  <a:latin typeface="Times New Roman" pitchFamily="18" charset="0"/>
                  <a:ea typeface="宋体" pitchFamily="2" charset="-122"/>
                </a:rPr>
                <a:t> </a:t>
              </a:r>
              <a:r>
                <a:rPr kumimoji="1" lang="en-US" altLang="zh-CN" sz="2400" b="1">
                  <a:latin typeface="Times New Roman" pitchFamily="18" charset="0"/>
                  <a:ea typeface="宋体" pitchFamily="2" charset="-122"/>
                  <a:sym typeface="Symbol" pitchFamily="18" charset="2"/>
                </a:rPr>
                <a:t></a:t>
              </a:r>
              <a:endParaRPr kumimoji="1" lang="en-US" altLang="zh-CN" sz="2400" b="1">
                <a:latin typeface="Times New Roman" pitchFamily="18" charset="0"/>
                <a:ea typeface="宋体" pitchFamily="2" charset="-122"/>
              </a:endParaRPr>
            </a:p>
          </p:txBody>
        </p:sp>
        <p:sp>
          <p:nvSpPr>
            <p:cNvPr id="51237" name="Rectangle 37"/>
            <p:cNvSpPr>
              <a:spLocks noChangeArrowheads="1"/>
            </p:cNvSpPr>
            <p:nvPr/>
          </p:nvSpPr>
          <p:spPr bwMode="auto">
            <a:xfrm>
              <a:off x="2060" y="2043"/>
              <a:ext cx="144"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a:latin typeface="Times New Roman" pitchFamily="18" charset="0"/>
                  <a:ea typeface="宋体" pitchFamily="2" charset="-122"/>
                </a:rPr>
                <a:t>D</a:t>
              </a:r>
            </a:p>
          </p:txBody>
        </p:sp>
        <p:sp>
          <p:nvSpPr>
            <p:cNvPr id="51238" name="Rectangle 38"/>
            <p:cNvSpPr>
              <a:spLocks noChangeArrowheads="1"/>
            </p:cNvSpPr>
            <p:nvPr/>
          </p:nvSpPr>
          <p:spPr bwMode="auto">
            <a:xfrm>
              <a:off x="3380" y="2016"/>
              <a:ext cx="168"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a:solidFill>
                    <a:srgbClr val="008000"/>
                  </a:solidFill>
                  <a:latin typeface="Times New Roman" pitchFamily="18" charset="0"/>
                  <a:ea typeface="宋体" pitchFamily="2" charset="-122"/>
                  <a:sym typeface="Symbol" pitchFamily="18" charset="2"/>
                </a:rPr>
                <a:t></a:t>
              </a:r>
              <a:endParaRPr kumimoji="1" lang="zh-CN" altLang="en-US" sz="2400" b="1">
                <a:latin typeface="Times New Roman" pitchFamily="18" charset="0"/>
                <a:ea typeface="宋体" pitchFamily="2" charset="-122"/>
              </a:endParaRPr>
            </a:p>
          </p:txBody>
        </p:sp>
        <p:sp>
          <p:nvSpPr>
            <p:cNvPr id="51239" name="Rectangle 39"/>
            <p:cNvSpPr>
              <a:spLocks noChangeArrowheads="1"/>
            </p:cNvSpPr>
            <p:nvPr/>
          </p:nvSpPr>
          <p:spPr bwMode="auto">
            <a:xfrm>
              <a:off x="2540" y="1824"/>
              <a:ext cx="144"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400" b="1">
                  <a:solidFill>
                    <a:srgbClr val="008000"/>
                  </a:solidFill>
                  <a:latin typeface="Times New Roman" pitchFamily="18" charset="0"/>
                  <a:ea typeface="宋体" pitchFamily="2" charset="-122"/>
                  <a:sym typeface="Symbol" pitchFamily="18" charset="2"/>
                </a:rPr>
                <a:t></a:t>
              </a:r>
              <a:endParaRPr kumimoji="1" lang="zh-CN" altLang="en-US" sz="2400" b="1">
                <a:latin typeface="Times New Roman" pitchFamily="18" charset="0"/>
                <a:ea typeface="宋体" pitchFamily="2" charset="-122"/>
              </a:endParaRPr>
            </a:p>
          </p:txBody>
        </p:sp>
        <p:sp>
          <p:nvSpPr>
            <p:cNvPr id="51240" name="Rectangle 40"/>
            <p:cNvSpPr>
              <a:spLocks noChangeArrowheads="1"/>
            </p:cNvSpPr>
            <p:nvPr/>
          </p:nvSpPr>
          <p:spPr bwMode="auto">
            <a:xfrm>
              <a:off x="1580" y="1680"/>
              <a:ext cx="600"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200" b="1">
                  <a:solidFill>
                    <a:srgbClr val="000000"/>
                  </a:solidFill>
                  <a:latin typeface="Times New Roman" pitchFamily="18" charset="0"/>
                  <a:ea typeface="宋体" pitchFamily="2" charset="-122"/>
                </a:rPr>
                <a:t>透镜</a:t>
              </a:r>
              <a:r>
                <a:rPr kumimoji="1" lang="en-US" altLang="zh-CN" sz="2200" b="1">
                  <a:solidFill>
                    <a:srgbClr val="000000"/>
                  </a:solidFill>
                  <a:latin typeface="Times New Roman" pitchFamily="18" charset="0"/>
                  <a:ea typeface="仿宋_GB2312" pitchFamily="49" charset="-122"/>
                </a:rPr>
                <a:t>L</a:t>
              </a:r>
              <a:r>
                <a:rPr kumimoji="1" lang="en-US" altLang="zh-CN" sz="2200" b="1">
                  <a:solidFill>
                    <a:srgbClr val="000000"/>
                  </a:solidFill>
                  <a:latin typeface="Times New Roman" pitchFamily="18" charset="0"/>
                  <a:ea typeface="仿宋_GB2312" pitchFamily="49" charset="-122"/>
                  <a:sym typeface="Symbol" pitchFamily="18" charset="2"/>
                </a:rPr>
                <a:t></a:t>
              </a:r>
              <a:endParaRPr kumimoji="1" lang="en-US" altLang="zh-CN" sz="2200" b="1">
                <a:solidFill>
                  <a:srgbClr val="000000"/>
                </a:solidFill>
                <a:latin typeface="Times New Roman" pitchFamily="18" charset="0"/>
                <a:ea typeface="仿宋_GB2312" pitchFamily="49" charset="-122"/>
              </a:endParaRPr>
            </a:p>
          </p:txBody>
        </p:sp>
        <p:sp>
          <p:nvSpPr>
            <p:cNvPr id="51241" name="Rectangle 41"/>
            <p:cNvSpPr>
              <a:spLocks noChangeArrowheads="1"/>
            </p:cNvSpPr>
            <p:nvPr/>
          </p:nvSpPr>
          <p:spPr bwMode="auto">
            <a:xfrm>
              <a:off x="2736" y="1392"/>
              <a:ext cx="678"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200" b="1">
                  <a:solidFill>
                    <a:srgbClr val="000000"/>
                  </a:solidFill>
                  <a:latin typeface="Times New Roman" pitchFamily="18" charset="0"/>
                  <a:ea typeface="宋体" pitchFamily="2" charset="-122"/>
                </a:rPr>
                <a:t>透镜</a:t>
              </a:r>
              <a:r>
                <a:rPr kumimoji="1" lang="en-US" altLang="zh-CN" sz="2200" b="1">
                  <a:solidFill>
                    <a:srgbClr val="000000"/>
                  </a:solidFill>
                  <a:latin typeface="Times New Roman" pitchFamily="18" charset="0"/>
                  <a:ea typeface="仿宋_GB2312" pitchFamily="49" charset="-122"/>
                </a:rPr>
                <a:t>L</a:t>
              </a:r>
            </a:p>
          </p:txBody>
        </p:sp>
        <p:sp>
          <p:nvSpPr>
            <p:cNvPr id="51242" name="Rectangle 42"/>
            <p:cNvSpPr>
              <a:spLocks noChangeArrowheads="1"/>
            </p:cNvSpPr>
            <p:nvPr/>
          </p:nvSpPr>
          <p:spPr bwMode="auto">
            <a:xfrm>
              <a:off x="4052" y="1584"/>
              <a:ext cx="264"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4000" b="1">
                  <a:solidFill>
                    <a:srgbClr val="800080"/>
                  </a:solidFill>
                  <a:latin typeface="Times New Roman" pitchFamily="18" charset="0"/>
                  <a:ea typeface="宋体" pitchFamily="2" charset="-122"/>
                </a:rPr>
                <a:t>·</a:t>
              </a:r>
              <a:endParaRPr kumimoji="1" lang="en-US" altLang="zh-CN" sz="2400" b="1">
                <a:latin typeface="Times New Roman" pitchFamily="18" charset="0"/>
                <a:ea typeface="宋体" pitchFamily="2" charset="-122"/>
              </a:endParaRPr>
            </a:p>
          </p:txBody>
        </p:sp>
        <p:sp>
          <p:nvSpPr>
            <p:cNvPr id="51243" name="Rectangle 43"/>
            <p:cNvSpPr>
              <a:spLocks noChangeArrowheads="1"/>
            </p:cNvSpPr>
            <p:nvPr/>
          </p:nvSpPr>
          <p:spPr bwMode="auto">
            <a:xfrm>
              <a:off x="4142" y="1669"/>
              <a:ext cx="192"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00"/>
                  </a:solidFill>
                  <a:latin typeface="Times New Roman" pitchFamily="18" charset="0"/>
                  <a:ea typeface="宋体" pitchFamily="2" charset="-122"/>
                </a:rPr>
                <a:t>p</a:t>
              </a:r>
              <a:endParaRPr kumimoji="1" lang="en-US" altLang="zh-CN" sz="2400" b="1">
                <a:solidFill>
                  <a:srgbClr val="000000"/>
                </a:solidFill>
                <a:latin typeface="Times New Roman" pitchFamily="18" charset="0"/>
                <a:ea typeface="宋体" pitchFamily="2" charset="-122"/>
              </a:endParaRPr>
            </a:p>
          </p:txBody>
        </p:sp>
        <p:sp>
          <p:nvSpPr>
            <p:cNvPr id="51244" name="Rectangle 44"/>
            <p:cNvSpPr>
              <a:spLocks noChangeArrowheads="1"/>
            </p:cNvSpPr>
            <p:nvPr/>
          </p:nvSpPr>
          <p:spPr bwMode="auto">
            <a:xfrm>
              <a:off x="2312" y="2493"/>
              <a:ext cx="176"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00"/>
                  </a:solidFill>
                  <a:latin typeface="Times New Roman" pitchFamily="18" charset="0"/>
                  <a:ea typeface="宋体" pitchFamily="2" charset="-122"/>
                </a:rPr>
                <a:t>A</a:t>
              </a:r>
              <a:endParaRPr kumimoji="1" lang="en-US" altLang="zh-CN" sz="2400" b="1">
                <a:solidFill>
                  <a:srgbClr val="000000"/>
                </a:solidFill>
                <a:latin typeface="Times New Roman" pitchFamily="18" charset="0"/>
                <a:ea typeface="宋体" pitchFamily="2" charset="-122"/>
              </a:endParaRPr>
            </a:p>
          </p:txBody>
        </p:sp>
        <p:sp>
          <p:nvSpPr>
            <p:cNvPr id="51245" name="Rectangle 45"/>
            <p:cNvSpPr>
              <a:spLocks noChangeArrowheads="1"/>
            </p:cNvSpPr>
            <p:nvPr/>
          </p:nvSpPr>
          <p:spPr bwMode="auto">
            <a:xfrm>
              <a:off x="2312" y="1825"/>
              <a:ext cx="152"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en-US" altLang="zh-CN" sz="2400" b="1" i="1">
                  <a:solidFill>
                    <a:srgbClr val="000000"/>
                  </a:solidFill>
                  <a:latin typeface="Times New Roman" pitchFamily="18" charset="0"/>
                  <a:ea typeface="宋体" pitchFamily="2" charset="-122"/>
                </a:rPr>
                <a:t>B</a:t>
              </a:r>
              <a:endParaRPr kumimoji="1" lang="en-US" altLang="zh-CN" sz="2400" b="1">
                <a:solidFill>
                  <a:srgbClr val="000000"/>
                </a:solidFill>
                <a:latin typeface="Times New Roman" pitchFamily="18" charset="0"/>
                <a:ea typeface="宋体" pitchFamily="2" charset="-122"/>
              </a:endParaRPr>
            </a:p>
          </p:txBody>
        </p:sp>
        <p:sp>
          <p:nvSpPr>
            <p:cNvPr id="51246" name="Line 46"/>
            <p:cNvSpPr>
              <a:spLocks noChangeShapeType="1"/>
            </p:cNvSpPr>
            <p:nvPr/>
          </p:nvSpPr>
          <p:spPr bwMode="auto">
            <a:xfrm>
              <a:off x="1872" y="2025"/>
              <a:ext cx="64" cy="0"/>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47" name="Line 47"/>
            <p:cNvSpPr>
              <a:spLocks noChangeShapeType="1"/>
            </p:cNvSpPr>
            <p:nvPr/>
          </p:nvSpPr>
          <p:spPr bwMode="auto">
            <a:xfrm>
              <a:off x="1880" y="2484"/>
              <a:ext cx="64" cy="9"/>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48" name="Line 48"/>
            <p:cNvSpPr>
              <a:spLocks noChangeShapeType="1"/>
            </p:cNvSpPr>
            <p:nvPr/>
          </p:nvSpPr>
          <p:spPr bwMode="auto">
            <a:xfrm flipV="1">
              <a:off x="2752" y="2276"/>
              <a:ext cx="152" cy="44"/>
            </a:xfrm>
            <a:prstGeom prst="line">
              <a:avLst/>
            </a:prstGeom>
            <a:noFill/>
            <a:ln w="254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49" name="Line 49"/>
            <p:cNvSpPr>
              <a:spLocks noChangeShapeType="1"/>
            </p:cNvSpPr>
            <p:nvPr/>
          </p:nvSpPr>
          <p:spPr bwMode="auto">
            <a:xfrm flipV="1">
              <a:off x="2760" y="2051"/>
              <a:ext cx="128" cy="18"/>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50" name="Line 50"/>
            <p:cNvSpPr>
              <a:spLocks noChangeShapeType="1"/>
            </p:cNvSpPr>
            <p:nvPr/>
          </p:nvSpPr>
          <p:spPr bwMode="auto">
            <a:xfrm flipV="1">
              <a:off x="2780" y="1800"/>
              <a:ext cx="92" cy="22"/>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51" name="Rectangle 51"/>
            <p:cNvSpPr>
              <a:spLocks noChangeArrowheads="1"/>
            </p:cNvSpPr>
            <p:nvPr/>
          </p:nvSpPr>
          <p:spPr bwMode="auto">
            <a:xfrm>
              <a:off x="1964" y="1344"/>
              <a:ext cx="628"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200" b="1">
                  <a:latin typeface="Times New Roman" pitchFamily="18" charset="0"/>
                  <a:ea typeface="宋体" pitchFamily="2" charset="-122"/>
                </a:rPr>
                <a:t>缝平面</a:t>
              </a:r>
            </a:p>
          </p:txBody>
        </p:sp>
        <p:sp>
          <p:nvSpPr>
            <p:cNvPr id="51252" name="Rectangle 52"/>
            <p:cNvSpPr>
              <a:spLocks noChangeArrowheads="1"/>
            </p:cNvSpPr>
            <p:nvPr/>
          </p:nvSpPr>
          <p:spPr bwMode="auto">
            <a:xfrm>
              <a:off x="3788" y="1200"/>
              <a:ext cx="62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buFontTx/>
                <a:buNone/>
              </a:pPr>
              <a:r>
                <a:rPr kumimoji="1" lang="zh-CN" altLang="en-US" sz="2200" b="1">
                  <a:solidFill>
                    <a:srgbClr val="000000"/>
                  </a:solidFill>
                  <a:latin typeface="Times New Roman" pitchFamily="18" charset="0"/>
                  <a:ea typeface="宋体" pitchFamily="2" charset="-122"/>
                </a:rPr>
                <a:t>观察屏</a:t>
              </a:r>
            </a:p>
          </p:txBody>
        </p:sp>
        <p:sp>
          <p:nvSpPr>
            <p:cNvPr id="51253" name="Line 53"/>
            <p:cNvSpPr>
              <a:spLocks noChangeShapeType="1"/>
            </p:cNvSpPr>
            <p:nvPr/>
          </p:nvSpPr>
          <p:spPr bwMode="auto">
            <a:xfrm>
              <a:off x="3426" y="1794"/>
              <a:ext cx="78"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54" name="Line 54"/>
            <p:cNvSpPr>
              <a:spLocks noChangeShapeType="1"/>
            </p:cNvSpPr>
            <p:nvPr/>
          </p:nvSpPr>
          <p:spPr bwMode="auto">
            <a:xfrm flipV="1">
              <a:off x="3438" y="1911"/>
              <a:ext cx="78" cy="2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55" name="Line 55"/>
            <p:cNvSpPr>
              <a:spLocks noChangeShapeType="1"/>
            </p:cNvSpPr>
            <p:nvPr/>
          </p:nvSpPr>
          <p:spPr bwMode="auto">
            <a:xfrm flipV="1">
              <a:off x="3456" y="2028"/>
              <a:ext cx="66" cy="2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56" name="Text Box 56"/>
            <p:cNvSpPr txBox="1">
              <a:spLocks noChangeArrowheads="1"/>
            </p:cNvSpPr>
            <p:nvPr/>
          </p:nvSpPr>
          <p:spPr bwMode="auto">
            <a:xfrm>
              <a:off x="4074" y="2236"/>
              <a:ext cx="198"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400" b="1">
                  <a:latin typeface="Times New Roman" pitchFamily="18" charset="0"/>
                  <a:ea typeface="宋体" pitchFamily="2" charset="-122"/>
                </a:rPr>
                <a:t>0</a:t>
              </a:r>
            </a:p>
          </p:txBody>
        </p:sp>
        <p:sp>
          <p:nvSpPr>
            <p:cNvPr id="51257" name="Line 57"/>
            <p:cNvSpPr>
              <a:spLocks noChangeShapeType="1"/>
            </p:cNvSpPr>
            <p:nvPr/>
          </p:nvSpPr>
          <p:spPr bwMode="auto">
            <a:xfrm>
              <a:off x="2280" y="2034"/>
              <a:ext cx="156" cy="41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58" name="Line 58"/>
            <p:cNvSpPr>
              <a:spLocks noChangeShapeType="1"/>
            </p:cNvSpPr>
            <p:nvPr/>
          </p:nvSpPr>
          <p:spPr bwMode="auto">
            <a:xfrm flipV="1">
              <a:off x="2298" y="2457"/>
              <a:ext cx="138" cy="5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59" name="Text Box 59"/>
            <p:cNvSpPr txBox="1">
              <a:spLocks noChangeArrowheads="1"/>
            </p:cNvSpPr>
            <p:nvPr/>
          </p:nvSpPr>
          <p:spPr bwMode="auto">
            <a:xfrm>
              <a:off x="2466" y="2483"/>
              <a:ext cx="294"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buFontTx/>
                <a:buNone/>
              </a:pPr>
              <a:r>
                <a:rPr kumimoji="1" lang="en-US" altLang="zh-CN" sz="2400" b="1">
                  <a:solidFill>
                    <a:srgbClr val="FF0000"/>
                  </a:solidFill>
                  <a:latin typeface="宋体" pitchFamily="2" charset="-122"/>
                  <a:ea typeface="宋体" pitchFamily="2" charset="-122"/>
                </a:rPr>
                <a:t>δ</a:t>
              </a:r>
              <a:endParaRPr kumimoji="1" lang="en-US" altLang="zh-CN" sz="2400" b="1">
                <a:solidFill>
                  <a:srgbClr val="FF0000"/>
                </a:solidFill>
                <a:latin typeface="Times New Roman" pitchFamily="18" charset="0"/>
                <a:ea typeface="宋体" pitchFamily="2" charset="-122"/>
              </a:endParaRPr>
            </a:p>
          </p:txBody>
        </p:sp>
        <p:sp>
          <p:nvSpPr>
            <p:cNvPr id="51260" name="Line 60"/>
            <p:cNvSpPr>
              <a:spLocks noChangeShapeType="1"/>
            </p:cNvSpPr>
            <p:nvPr/>
          </p:nvSpPr>
          <p:spPr bwMode="auto">
            <a:xfrm>
              <a:off x="2376" y="2483"/>
              <a:ext cx="174" cy="9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61" name="Oval 61"/>
            <p:cNvSpPr>
              <a:spLocks noChangeArrowheads="1"/>
            </p:cNvSpPr>
            <p:nvPr/>
          </p:nvSpPr>
          <p:spPr bwMode="auto">
            <a:xfrm>
              <a:off x="2736" y="1584"/>
              <a:ext cx="144" cy="1248"/>
            </a:xfrm>
            <a:prstGeom prst="ellipse">
              <a:avLst/>
            </a:prstGeom>
            <a:solidFill>
              <a:srgbClr val="FF9966"/>
            </a:solidFill>
            <a:ln w="952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2" name="Oval 62"/>
            <p:cNvSpPr>
              <a:spLocks noChangeArrowheads="1"/>
            </p:cNvSpPr>
            <p:nvPr/>
          </p:nvSpPr>
          <p:spPr bwMode="auto">
            <a:xfrm>
              <a:off x="1849" y="1920"/>
              <a:ext cx="96" cy="672"/>
            </a:xfrm>
            <a:prstGeom prst="ellipse">
              <a:avLst/>
            </a:prstGeom>
            <a:solidFill>
              <a:srgbClr val="FF9966"/>
            </a:solidFill>
            <a:ln w="952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63" name="Text Box 63"/>
          <p:cNvSpPr txBox="1">
            <a:spLocks noChangeArrowheads="1"/>
          </p:cNvSpPr>
          <p:nvPr/>
        </p:nvSpPr>
        <p:spPr bwMode="auto">
          <a:xfrm>
            <a:off x="6400800" y="5108576"/>
            <a:ext cx="2590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kumimoji="1" lang="zh-CN" altLang="en-US" sz="3200" b="1" i="1" dirty="0">
                <a:latin typeface="方正书宋简体" charset="-122"/>
                <a:ea typeface="宋体" pitchFamily="2" charset="-122"/>
                <a:sym typeface="Symbol" pitchFamily="18" charset="2"/>
              </a:rPr>
              <a:t> </a:t>
            </a:r>
            <a:r>
              <a:rPr kumimoji="1" lang="en-US" altLang="zh-CN" sz="3200" b="1" dirty="0">
                <a:latin typeface="宋体" pitchFamily="2" charset="-122"/>
                <a:ea typeface="宋体" pitchFamily="2" charset="-122"/>
                <a:sym typeface="Symbol" pitchFamily="18" charset="2"/>
              </a:rPr>
              <a:t>: </a:t>
            </a:r>
            <a:r>
              <a:rPr kumimoji="1" lang="zh-CN" altLang="en-US" sz="2800" b="1" dirty="0">
                <a:latin typeface="宋体" pitchFamily="2" charset="-122"/>
                <a:ea typeface="宋体" pitchFamily="2" charset="-122"/>
              </a:rPr>
              <a:t>衍射角</a:t>
            </a:r>
          </a:p>
        </p:txBody>
      </p:sp>
      <p:sp>
        <p:nvSpPr>
          <p:cNvPr id="51264" name="Text Box 64"/>
          <p:cNvSpPr txBox="1">
            <a:spLocks noChangeArrowheads="1"/>
          </p:cNvSpPr>
          <p:nvPr/>
        </p:nvSpPr>
        <p:spPr bwMode="auto">
          <a:xfrm>
            <a:off x="602548" y="404812"/>
            <a:ext cx="1612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FontTx/>
              <a:buNone/>
            </a:pPr>
            <a:r>
              <a:rPr lang="zh-CN" altLang="en-US" sz="2800" b="1" dirty="0">
                <a:solidFill>
                  <a:srgbClr val="C00000"/>
                </a:solidFill>
                <a:ea typeface="宋体" pitchFamily="2" charset="-122"/>
              </a:rPr>
              <a:t>光路图：</a:t>
            </a:r>
          </a:p>
        </p:txBody>
      </p:sp>
      <p:sp>
        <p:nvSpPr>
          <p:cNvPr id="51265" name="Text Box 6"/>
          <p:cNvSpPr txBox="1">
            <a:spLocks noChangeArrowheads="1"/>
          </p:cNvSpPr>
          <p:nvPr/>
        </p:nvSpPr>
        <p:spPr bwMode="auto">
          <a:xfrm>
            <a:off x="2054225" y="319088"/>
            <a:ext cx="671512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lnSpc>
                <a:spcPct val="140000"/>
              </a:lnSpc>
            </a:pPr>
            <a:r>
              <a:rPr lang="zh-CN" altLang="en-US" sz="2800" b="1" dirty="0">
                <a:solidFill>
                  <a:srgbClr val="0000CC"/>
                </a:solidFill>
                <a:ea typeface="宋体" pitchFamily="2" charset="-122"/>
              </a:rPr>
              <a:t>一束平行单色光通过宽度为D狭窄的缝隙。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wipe(left)">
                                      <p:cBhvr>
                                        <p:cTn id="7" dur="500"/>
                                        <p:tgtEl>
                                          <p:spTgt spid="512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05"/>
                                        </p:tgtEl>
                                        <p:attrNameLst>
                                          <p:attrName>style.visibility</p:attrName>
                                        </p:attrNameLst>
                                      </p:cBhvr>
                                      <p:to>
                                        <p:strVal val="visible"/>
                                      </p:to>
                                    </p:set>
                                    <p:animEffect transition="in" filter="wipe(left)">
                                      <p:cBhvr>
                                        <p:cTn id="12" dur="500"/>
                                        <p:tgtEl>
                                          <p:spTgt spid="512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203"/>
                                        </p:tgtEl>
                                        <p:attrNameLst>
                                          <p:attrName>style.visibility</p:attrName>
                                        </p:attrNameLst>
                                      </p:cBhvr>
                                      <p:to>
                                        <p:strVal val="visible"/>
                                      </p:to>
                                    </p:set>
                                    <p:animEffect transition="in" filter="blinds(horizontal)">
                                      <p:cBhvr>
                                        <p:cTn id="17" dur="500"/>
                                        <p:tgtEl>
                                          <p:spTgt spid="512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263"/>
                                        </p:tgtEl>
                                        <p:attrNameLst>
                                          <p:attrName>style.visibility</p:attrName>
                                        </p:attrNameLst>
                                      </p:cBhvr>
                                      <p:to>
                                        <p:strVal val="visible"/>
                                      </p:to>
                                    </p:set>
                                    <p:animEffect transition="in" filter="wipe(left)">
                                      <p:cBhvr>
                                        <p:cTn id="22" dur="500"/>
                                        <p:tgtEl>
                                          <p:spTgt spid="51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5" grpId="0" autoUpdateAnimBg="0"/>
      <p:bldP spid="51263"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2" name="Object 2"/>
          <p:cNvGraphicFramePr>
            <a:graphicFrameLocks noChangeAspect="1"/>
          </p:cNvGraphicFramePr>
          <p:nvPr/>
        </p:nvGraphicFramePr>
        <p:xfrm>
          <a:off x="2589213" y="788988"/>
          <a:ext cx="2974975" cy="655637"/>
        </p:xfrm>
        <a:graphic>
          <a:graphicData uri="http://schemas.openxmlformats.org/presentationml/2006/ole">
            <mc:AlternateContent xmlns:mc="http://schemas.openxmlformats.org/markup-compatibility/2006">
              <mc:Choice xmlns:v="urn:schemas-microsoft-com:vml" Requires="v">
                <p:oleObj spid="_x0000_s184856" name="Equation" r:id="rId3" imgW="863225" imgH="190417" progId="">
                  <p:embed/>
                </p:oleObj>
              </mc:Choice>
              <mc:Fallback>
                <p:oleObj name="Equation" r:id="rId3" imgW="863225" imgH="190417" progId="">
                  <p:embed/>
                  <p:pic>
                    <p:nvPicPr>
                      <p:cNvPr id="0" name="Picture 2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213" y="788988"/>
                        <a:ext cx="2974975"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23" name="Rectangle 3"/>
          <p:cNvSpPr>
            <a:spLocks noChangeArrowheads="1"/>
          </p:cNvSpPr>
          <p:nvPr/>
        </p:nvSpPr>
        <p:spPr bwMode="auto">
          <a:xfrm>
            <a:off x="1073150" y="7620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宋体" pitchFamily="2" charset="-122"/>
                <a:ea typeface="宋体" pitchFamily="2" charset="-122"/>
              </a:rPr>
              <a:t>由</a:t>
            </a:r>
            <a:r>
              <a:rPr lang="zh-CN" altLang="en-US" sz="2800" b="1">
                <a:solidFill>
                  <a:srgbClr val="000066"/>
                </a:solidFill>
                <a:latin typeface="楷体_GB2312" pitchFamily="49" charset="-122"/>
                <a:ea typeface="楷体_GB2312" pitchFamily="49" charset="-122"/>
              </a:rPr>
              <a:t>                                           </a:t>
            </a:r>
          </a:p>
        </p:txBody>
      </p:sp>
      <p:graphicFrame>
        <p:nvGraphicFramePr>
          <p:cNvPr id="184324" name="Object 4"/>
          <p:cNvGraphicFramePr>
            <a:graphicFrameLocks noChangeAspect="1"/>
          </p:cNvGraphicFramePr>
          <p:nvPr/>
        </p:nvGraphicFramePr>
        <p:xfrm>
          <a:off x="2587625" y="1450975"/>
          <a:ext cx="4197350" cy="706438"/>
        </p:xfrm>
        <a:graphic>
          <a:graphicData uri="http://schemas.openxmlformats.org/presentationml/2006/ole">
            <mc:AlternateContent xmlns:mc="http://schemas.openxmlformats.org/markup-compatibility/2006">
              <mc:Choice xmlns:v="urn:schemas-microsoft-com:vml" Requires="v">
                <p:oleObj spid="_x0000_s184857" name="Equation" r:id="rId5" imgW="1206500" imgH="203200" progId="">
                  <p:embed/>
                </p:oleObj>
              </mc:Choice>
              <mc:Fallback>
                <p:oleObj name="Equation" r:id="rId5" imgW="1206500" imgH="203200" progId="">
                  <p:embed/>
                  <p:pic>
                    <p:nvPicPr>
                      <p:cNvPr id="0" name="Picture 2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7625" y="1450975"/>
                        <a:ext cx="4197350"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25" name="Object 5"/>
          <p:cNvGraphicFramePr>
            <a:graphicFrameLocks noChangeAspect="1"/>
          </p:cNvGraphicFramePr>
          <p:nvPr/>
        </p:nvGraphicFramePr>
        <p:xfrm>
          <a:off x="2130425" y="2132013"/>
          <a:ext cx="2898775" cy="1028700"/>
        </p:xfrm>
        <a:graphic>
          <a:graphicData uri="http://schemas.openxmlformats.org/presentationml/2006/ole">
            <mc:AlternateContent xmlns:mc="http://schemas.openxmlformats.org/markup-compatibility/2006">
              <mc:Choice xmlns:v="urn:schemas-microsoft-com:vml" Requires="v">
                <p:oleObj spid="_x0000_s184858" name="Equation" r:id="rId7" imgW="609336" imgH="215806" progId="">
                  <p:embed/>
                </p:oleObj>
              </mc:Choice>
              <mc:Fallback>
                <p:oleObj name="Equation" r:id="rId7" imgW="609336" imgH="215806" progId="">
                  <p:embed/>
                  <p:pic>
                    <p:nvPicPr>
                      <p:cNvPr id="0" name="Picture 2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0425" y="2132013"/>
                        <a:ext cx="28987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26" name="Rectangle 6"/>
          <p:cNvSpPr>
            <a:spLocks noChangeArrowheads="1"/>
          </p:cNvSpPr>
          <p:nvPr/>
        </p:nvSpPr>
        <p:spPr bwMode="auto">
          <a:xfrm>
            <a:off x="1143000" y="32766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宋体" pitchFamily="2" charset="-122"/>
                <a:ea typeface="宋体" pitchFamily="2" charset="-122"/>
              </a:rPr>
              <a:t>或</a:t>
            </a:r>
            <a:r>
              <a:rPr lang="zh-CN" altLang="en-US" sz="2800" b="1">
                <a:solidFill>
                  <a:srgbClr val="000066"/>
                </a:solidFill>
                <a:latin typeface="楷体_GB2312" pitchFamily="49" charset="-122"/>
                <a:ea typeface="楷体_GB2312" pitchFamily="49" charset="-122"/>
              </a:rPr>
              <a:t>                                           </a:t>
            </a:r>
          </a:p>
        </p:txBody>
      </p:sp>
      <p:graphicFrame>
        <p:nvGraphicFramePr>
          <p:cNvPr id="184327" name="Object 7"/>
          <p:cNvGraphicFramePr>
            <a:graphicFrameLocks noChangeAspect="1"/>
          </p:cNvGraphicFramePr>
          <p:nvPr/>
        </p:nvGraphicFramePr>
        <p:xfrm>
          <a:off x="1900238" y="4106863"/>
          <a:ext cx="5189537" cy="615950"/>
        </p:xfrm>
        <a:graphic>
          <a:graphicData uri="http://schemas.openxmlformats.org/presentationml/2006/ole">
            <mc:AlternateContent xmlns:mc="http://schemas.openxmlformats.org/markup-compatibility/2006">
              <mc:Choice xmlns:v="urn:schemas-microsoft-com:vml" Requires="v">
                <p:oleObj spid="_x0000_s184859" name="Equation" r:id="rId9" imgW="1497950" imgH="177723" progId="">
                  <p:embed/>
                </p:oleObj>
              </mc:Choice>
              <mc:Fallback>
                <p:oleObj name="Equation" r:id="rId9" imgW="1497950" imgH="177723" progId="">
                  <p:embed/>
                  <p:pic>
                    <p:nvPicPr>
                      <p:cNvPr id="0" name="Picture 2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0238" y="4106863"/>
                        <a:ext cx="5189537"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28" name="Rectangle 8"/>
          <p:cNvSpPr>
            <a:spLocks noChangeArrowheads="1"/>
          </p:cNvSpPr>
          <p:nvPr/>
        </p:nvSpPr>
        <p:spPr bwMode="auto">
          <a:xfrm>
            <a:off x="1143000" y="22860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宋体" pitchFamily="2" charset="-122"/>
                <a:ea typeface="宋体" pitchFamily="2" charset="-122"/>
              </a:rPr>
              <a:t>得</a:t>
            </a:r>
            <a:r>
              <a:rPr lang="zh-CN" altLang="en-US" sz="2800" b="1">
                <a:solidFill>
                  <a:srgbClr val="000066"/>
                </a:solidFill>
                <a:latin typeface="楷体_GB2312" pitchFamily="49" charset="-122"/>
                <a:ea typeface="楷体_GB2312" pitchFamily="49" charset="-122"/>
              </a:rPr>
              <a:t>                                           </a:t>
            </a:r>
          </a:p>
        </p:txBody>
      </p:sp>
      <p:graphicFrame>
        <p:nvGraphicFramePr>
          <p:cNvPr id="184329" name="Object 9"/>
          <p:cNvGraphicFramePr>
            <a:graphicFrameLocks noChangeAspect="1"/>
          </p:cNvGraphicFramePr>
          <p:nvPr/>
        </p:nvGraphicFramePr>
        <p:xfrm>
          <a:off x="1747838" y="3284538"/>
          <a:ext cx="2976562" cy="601662"/>
        </p:xfrm>
        <a:graphic>
          <a:graphicData uri="http://schemas.openxmlformats.org/presentationml/2006/ole">
            <mc:AlternateContent xmlns:mc="http://schemas.openxmlformats.org/markup-compatibility/2006">
              <mc:Choice xmlns:v="urn:schemas-microsoft-com:vml" Requires="v">
                <p:oleObj spid="_x0000_s184860" name="Equation" r:id="rId11" imgW="1002865" imgH="203112" progId="">
                  <p:embed/>
                </p:oleObj>
              </mc:Choice>
              <mc:Fallback>
                <p:oleObj name="Equation" r:id="rId11" imgW="1002865" imgH="203112" progId="">
                  <p:embed/>
                  <p:pic>
                    <p:nvPicPr>
                      <p:cNvPr id="0" name="Picture 2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47838" y="3284538"/>
                        <a:ext cx="2976562"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4333" name="Group 13"/>
          <p:cNvGrpSpPr>
            <a:grpSpLocks/>
          </p:cNvGrpSpPr>
          <p:nvPr/>
        </p:nvGrpSpPr>
        <p:grpSpPr bwMode="auto">
          <a:xfrm>
            <a:off x="679450" y="4878388"/>
            <a:ext cx="7847013" cy="1373187"/>
            <a:chOff x="428" y="3073"/>
            <a:chExt cx="4943" cy="865"/>
          </a:xfrm>
        </p:grpSpPr>
        <p:sp>
          <p:nvSpPr>
            <p:cNvPr id="184331" name="Rectangle 11"/>
            <p:cNvSpPr>
              <a:spLocks noChangeArrowheads="1"/>
            </p:cNvSpPr>
            <p:nvPr/>
          </p:nvSpPr>
          <p:spPr bwMode="auto">
            <a:xfrm>
              <a:off x="428" y="3073"/>
              <a:ext cx="4943"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solidFill>
                    <a:srgbClr val="000066"/>
                  </a:solidFill>
                  <a:latin typeface="楷体_GB2312" pitchFamily="49" charset="-122"/>
                  <a:ea typeface="楷体_GB2312" pitchFamily="49" charset="-122"/>
                </a:rPr>
                <a:t>    </a:t>
              </a:r>
              <a:r>
                <a:rPr lang="zh-CN" altLang="en-US" sz="2800" b="1">
                  <a:latin typeface="宋体" pitchFamily="2" charset="-122"/>
                  <a:ea typeface="宋体" pitchFamily="2" charset="-122"/>
                </a:rPr>
                <a:t>所以只有     才满足上式，所以只能产生一个完整的可见光谱，而第二级和第三级光谱即有重叠出现。</a:t>
              </a:r>
              <a:r>
                <a:rPr lang="zh-CN" altLang="en-US" sz="2800" b="1">
                  <a:solidFill>
                    <a:srgbClr val="000066"/>
                  </a:solidFill>
                  <a:latin typeface="楷体_GB2312" pitchFamily="49" charset="-122"/>
                  <a:ea typeface="楷体_GB2312" pitchFamily="49" charset="-122"/>
                </a:rPr>
                <a:t>                 </a:t>
              </a:r>
            </a:p>
          </p:txBody>
        </p:sp>
        <p:graphicFrame>
          <p:nvGraphicFramePr>
            <p:cNvPr id="184332" name="Object 12"/>
            <p:cNvGraphicFramePr>
              <a:graphicFrameLocks/>
            </p:cNvGraphicFramePr>
            <p:nvPr/>
          </p:nvGraphicFramePr>
          <p:xfrm>
            <a:off x="1870" y="3121"/>
            <a:ext cx="529" cy="289"/>
          </p:xfrm>
          <a:graphic>
            <a:graphicData uri="http://schemas.openxmlformats.org/presentationml/2006/ole">
              <mc:AlternateContent xmlns:mc="http://schemas.openxmlformats.org/markup-compatibility/2006">
                <mc:Choice xmlns:v="urn:schemas-microsoft-com:vml" Requires="v">
                  <p:oleObj spid="_x0000_s184861" name="Equation" r:id="rId13" imgW="406080" imgH="190440" progId="">
                    <p:embed/>
                  </p:oleObj>
                </mc:Choice>
                <mc:Fallback>
                  <p:oleObj name="Equation" r:id="rId13" imgW="406080" imgH="190440" progId="">
                    <p:embed/>
                    <p:pic>
                      <p:nvPicPr>
                        <p:cNvPr id="0" name="Picture 23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70" y="3121"/>
                          <a:ext cx="52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28">
                                            <p:txEl>
                                              <p:pRg st="0" end="0"/>
                                            </p:txEl>
                                          </p:spTgt>
                                        </p:tgtEl>
                                        <p:attrNameLst>
                                          <p:attrName>style.visibility</p:attrName>
                                        </p:attrNameLst>
                                      </p:cBhvr>
                                      <p:to>
                                        <p:strVal val="visible"/>
                                      </p:to>
                                    </p:set>
                                    <p:animEffect transition="in" filter="wipe(left)">
                                      <p:cBhvr>
                                        <p:cTn id="7" dur="500"/>
                                        <p:tgtEl>
                                          <p:spTgt spid="18432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4325"/>
                                        </p:tgtEl>
                                        <p:attrNameLst>
                                          <p:attrName>style.visibility</p:attrName>
                                        </p:attrNameLst>
                                      </p:cBhvr>
                                      <p:to>
                                        <p:strVal val="visible"/>
                                      </p:to>
                                    </p:set>
                                    <p:animEffect transition="in" filter="wipe(left)">
                                      <p:cBhvr>
                                        <p:cTn id="12" dur="500"/>
                                        <p:tgtEl>
                                          <p:spTgt spid="1843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26">
                                            <p:txEl>
                                              <p:pRg st="0" end="0"/>
                                            </p:txEl>
                                          </p:spTgt>
                                        </p:tgtEl>
                                        <p:attrNameLst>
                                          <p:attrName>style.visibility</p:attrName>
                                        </p:attrNameLst>
                                      </p:cBhvr>
                                      <p:to>
                                        <p:strVal val="visible"/>
                                      </p:to>
                                    </p:set>
                                    <p:animEffect transition="in" filter="wipe(left)">
                                      <p:cBhvr>
                                        <p:cTn id="17" dur="500"/>
                                        <p:tgtEl>
                                          <p:spTgt spid="18432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4329"/>
                                        </p:tgtEl>
                                        <p:attrNameLst>
                                          <p:attrName>style.visibility</p:attrName>
                                        </p:attrNameLst>
                                      </p:cBhvr>
                                      <p:to>
                                        <p:strVal val="visible"/>
                                      </p:to>
                                    </p:set>
                                    <p:animEffect transition="in" filter="wipe(left)">
                                      <p:cBhvr>
                                        <p:cTn id="22" dur="500"/>
                                        <p:tgtEl>
                                          <p:spTgt spid="1843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84327"/>
                                        </p:tgtEl>
                                        <p:attrNameLst>
                                          <p:attrName>style.visibility</p:attrName>
                                        </p:attrNameLst>
                                      </p:cBhvr>
                                      <p:to>
                                        <p:strVal val="visible"/>
                                      </p:to>
                                    </p:set>
                                    <p:animEffect transition="in" filter="wipe(left)">
                                      <p:cBhvr>
                                        <p:cTn id="27" dur="500"/>
                                        <p:tgtEl>
                                          <p:spTgt spid="1843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84333"/>
                                        </p:tgtEl>
                                        <p:attrNameLst>
                                          <p:attrName>style.visibility</p:attrName>
                                        </p:attrNameLst>
                                      </p:cBhvr>
                                      <p:to>
                                        <p:strVal val="visible"/>
                                      </p:to>
                                    </p:set>
                                    <p:animEffect transition="in" filter="blinds(horizontal)">
                                      <p:cBhvr>
                                        <p:cTn id="32" dur="500"/>
                                        <p:tgtEl>
                                          <p:spTgt spid="184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6" grpId="0" build="p" autoUpdateAnimBg="0"/>
      <p:bldP spid="184328"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6" name="Group 2"/>
          <p:cNvGrpSpPr>
            <a:grpSpLocks/>
          </p:cNvGrpSpPr>
          <p:nvPr/>
        </p:nvGrpSpPr>
        <p:grpSpPr bwMode="auto">
          <a:xfrm>
            <a:off x="560388" y="833438"/>
            <a:ext cx="8583612" cy="946150"/>
            <a:chOff x="528" y="2112"/>
            <a:chExt cx="4704" cy="458"/>
          </a:xfrm>
        </p:grpSpPr>
        <p:sp>
          <p:nvSpPr>
            <p:cNvPr id="185347" name="Rectangle 3"/>
            <p:cNvSpPr>
              <a:spLocks noChangeArrowheads="1"/>
            </p:cNvSpPr>
            <p:nvPr/>
          </p:nvSpPr>
          <p:spPr bwMode="auto">
            <a:xfrm>
              <a:off x="528" y="2112"/>
              <a:ext cx="4704" cy="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solidFill>
                    <a:srgbClr val="000066"/>
                  </a:solidFill>
                  <a:latin typeface="楷体_GB2312" pitchFamily="49" charset="-122"/>
                  <a:ea typeface="楷体_GB2312" pitchFamily="49" charset="-122"/>
                </a:rPr>
                <a:t> </a:t>
              </a:r>
              <a:r>
                <a:rPr lang="zh-CN" altLang="en-US" sz="2800" b="1">
                  <a:latin typeface="宋体" pitchFamily="2" charset="-122"/>
                  <a:ea typeface="宋体" pitchFamily="2" charset="-122"/>
                </a:rPr>
                <a:t>设第二级光谱中波长为   的光与第三级中紫光开始重叠，这样</a:t>
              </a:r>
            </a:p>
          </p:txBody>
        </p:sp>
        <p:graphicFrame>
          <p:nvGraphicFramePr>
            <p:cNvPr id="185348" name="Object 4"/>
            <p:cNvGraphicFramePr>
              <a:graphicFrameLocks noChangeAspect="1"/>
            </p:cNvGraphicFramePr>
            <p:nvPr/>
          </p:nvGraphicFramePr>
          <p:xfrm>
            <a:off x="2619" y="2121"/>
            <a:ext cx="245" cy="242"/>
          </p:xfrm>
          <a:graphic>
            <a:graphicData uri="http://schemas.openxmlformats.org/presentationml/2006/ole">
              <mc:AlternateContent xmlns:mc="http://schemas.openxmlformats.org/markup-compatibility/2006">
                <mc:Choice xmlns:v="urn:schemas-microsoft-com:vml" Requires="v">
                  <p:oleObj spid="_x0000_s185700" name="Equation" r:id="rId3" imgW="164885" imgH="164885" progId="">
                    <p:embed/>
                  </p:oleObj>
                </mc:Choice>
                <mc:Fallback>
                  <p:oleObj name="Equation" r:id="rId3" imgW="164885" imgH="164885" progId="">
                    <p:embed/>
                    <p:pic>
                      <p:nvPicPr>
                        <p:cNvPr id="0" name="Picture 1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 y="2121"/>
                          <a:ext cx="24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85349" name="Object 5"/>
          <p:cNvGraphicFramePr>
            <a:graphicFrameLocks noChangeAspect="1"/>
          </p:cNvGraphicFramePr>
          <p:nvPr>
            <p:extLst>
              <p:ext uri="{D42A27DB-BD31-4B8C-83A1-F6EECF244321}">
                <p14:modId xmlns:p14="http://schemas.microsoft.com/office/powerpoint/2010/main" val="3265753249"/>
              </p:ext>
            </p:extLst>
          </p:nvPr>
        </p:nvGraphicFramePr>
        <p:xfrm>
          <a:off x="1258888" y="3657954"/>
          <a:ext cx="2393950" cy="533400"/>
        </p:xfrm>
        <a:graphic>
          <a:graphicData uri="http://schemas.openxmlformats.org/presentationml/2006/ole">
            <mc:AlternateContent xmlns:mc="http://schemas.openxmlformats.org/markup-compatibility/2006">
              <mc:Choice xmlns:v="urn:schemas-microsoft-com:vml" Requires="v">
                <p:oleObj spid="_x0000_s185701" name="Equation" r:id="rId5" imgW="2374900" imgH="533400" progId="Equation.3">
                  <p:embed/>
                </p:oleObj>
              </mc:Choice>
              <mc:Fallback>
                <p:oleObj name="Equation" r:id="rId5" imgW="2374900" imgH="533400" progId="Equation.3">
                  <p:embed/>
                  <p:pic>
                    <p:nvPicPr>
                      <p:cNvPr id="0" name="Picture 1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3657954"/>
                        <a:ext cx="23939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0" name="Object 6"/>
          <p:cNvGraphicFramePr>
            <a:graphicFrameLocks noChangeAspect="1"/>
          </p:cNvGraphicFramePr>
          <p:nvPr>
            <p:extLst>
              <p:ext uri="{D42A27DB-BD31-4B8C-83A1-F6EECF244321}">
                <p14:modId xmlns:p14="http://schemas.microsoft.com/office/powerpoint/2010/main" val="3356109486"/>
              </p:ext>
            </p:extLst>
          </p:nvPr>
        </p:nvGraphicFramePr>
        <p:xfrm>
          <a:off x="1214008" y="2207912"/>
          <a:ext cx="3385606" cy="839498"/>
        </p:xfrm>
        <a:graphic>
          <a:graphicData uri="http://schemas.openxmlformats.org/presentationml/2006/ole">
            <mc:AlternateContent xmlns:mc="http://schemas.openxmlformats.org/markup-compatibility/2006">
              <mc:Choice xmlns:v="urn:schemas-microsoft-com:vml" Requires="v">
                <p:oleObj spid="_x0000_s185702" name="Equation" r:id="rId7" imgW="965200" imgH="241300" progId="">
                  <p:embed/>
                </p:oleObj>
              </mc:Choice>
              <mc:Fallback>
                <p:oleObj name="Equation" r:id="rId7" imgW="965200" imgH="241300" progId="">
                  <p:embed/>
                  <p:pic>
                    <p:nvPicPr>
                      <p:cNvPr id="0" name="Picture 1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4008" y="2207912"/>
                        <a:ext cx="3385606" cy="8394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1" name="Object 7"/>
          <p:cNvGraphicFramePr>
            <a:graphicFrameLocks noChangeAspect="1"/>
          </p:cNvGraphicFramePr>
          <p:nvPr/>
        </p:nvGraphicFramePr>
        <p:xfrm>
          <a:off x="1547813" y="4797425"/>
          <a:ext cx="5556250" cy="1158875"/>
        </p:xfrm>
        <a:graphic>
          <a:graphicData uri="http://schemas.openxmlformats.org/presentationml/2006/ole">
            <mc:AlternateContent xmlns:mc="http://schemas.openxmlformats.org/markup-compatibility/2006">
              <mc:Choice xmlns:v="urn:schemas-microsoft-com:vml" Requires="v">
                <p:oleObj spid="_x0000_s185703" name="Equation" r:id="rId9" imgW="1866090" imgH="393529" progId="">
                  <p:embed/>
                </p:oleObj>
              </mc:Choice>
              <mc:Fallback>
                <p:oleObj name="Equation" r:id="rId9" imgW="1866090" imgH="393529" progId="">
                  <p:embed/>
                  <p:pic>
                    <p:nvPicPr>
                      <p:cNvPr id="0" name="Picture 1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813" y="4797425"/>
                        <a:ext cx="555625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5350"/>
                                        </p:tgtEl>
                                        <p:attrNameLst>
                                          <p:attrName>style.visibility</p:attrName>
                                        </p:attrNameLst>
                                      </p:cBhvr>
                                      <p:to>
                                        <p:strVal val="visible"/>
                                      </p:to>
                                    </p:set>
                                    <p:animEffect transition="in" filter="wipe(left)">
                                      <p:cBhvr>
                                        <p:cTn id="7" dur="500"/>
                                        <p:tgtEl>
                                          <p:spTgt spid="1853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349"/>
                                        </p:tgtEl>
                                        <p:attrNameLst>
                                          <p:attrName>style.visibility</p:attrName>
                                        </p:attrNameLst>
                                      </p:cBhvr>
                                      <p:to>
                                        <p:strVal val="visible"/>
                                      </p:to>
                                    </p:set>
                                    <p:animEffect transition="in" filter="wipe(left)">
                                      <p:cBhvr>
                                        <p:cTn id="12" dur="500"/>
                                        <p:tgtEl>
                                          <p:spTgt spid="1853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5351"/>
                                        </p:tgtEl>
                                        <p:attrNameLst>
                                          <p:attrName>style.visibility</p:attrName>
                                        </p:attrNameLst>
                                      </p:cBhvr>
                                      <p:to>
                                        <p:strVal val="visible"/>
                                      </p:to>
                                    </p:set>
                                    <p:animEffect transition="in" filter="wipe(left)">
                                      <p:cBhvr>
                                        <p:cTn id="17" dur="500"/>
                                        <p:tgtEl>
                                          <p:spTgt spid="185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20" y="-1"/>
            <a:ext cx="9143760" cy="2088293"/>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66" name="Text Box 3"/>
          <p:cNvSpPr txBox="1">
            <a:spLocks noChangeArrowheads="1"/>
          </p:cNvSpPr>
          <p:nvPr/>
        </p:nvSpPr>
        <p:spPr bwMode="auto">
          <a:xfrm>
            <a:off x="374650" y="222381"/>
            <a:ext cx="84709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lnSpc>
                <a:spcPct val="140000"/>
              </a:lnSpc>
            </a:pPr>
            <a:r>
              <a:rPr lang="zh-CN" altLang="en-US" sz="2400" b="1" dirty="0">
                <a:solidFill>
                  <a:srgbClr val="C00000"/>
                </a:solidFill>
                <a:ea typeface="宋体" pitchFamily="2" charset="-122"/>
              </a:rPr>
              <a:t>例题</a:t>
            </a:r>
            <a:r>
              <a:rPr lang="en-US" altLang="zh-CN" sz="2400" b="1" dirty="0">
                <a:solidFill>
                  <a:srgbClr val="C00000"/>
                </a:solidFill>
                <a:ea typeface="宋体" pitchFamily="2" charset="-122"/>
              </a:rPr>
              <a:t>30-8</a:t>
            </a:r>
            <a:r>
              <a:rPr lang="en-US" altLang="zh-CN" sz="2400" dirty="0">
                <a:solidFill>
                  <a:srgbClr val="C00000"/>
                </a:solidFill>
                <a:ea typeface="宋体" pitchFamily="2" charset="-122"/>
              </a:rPr>
              <a:t> </a:t>
            </a:r>
            <a:r>
              <a:rPr lang="zh-CN" altLang="en-US" sz="2400" b="1" dirty="0">
                <a:solidFill>
                  <a:srgbClr val="C00000"/>
                </a:solidFill>
                <a:ea typeface="宋体" pitchFamily="2" charset="-122"/>
              </a:rPr>
              <a:t>衍射光栅：光栅条纹</a:t>
            </a:r>
            <a:endParaRPr lang="en-US" altLang="zh-CN" sz="2400" b="1" dirty="0">
              <a:solidFill>
                <a:srgbClr val="000000"/>
              </a:solidFill>
              <a:ea typeface="宋体" pitchFamily="2" charset="-122"/>
            </a:endParaRPr>
          </a:p>
          <a:p>
            <a:pPr eaLnBrk="1" hangingPunct="1">
              <a:lnSpc>
                <a:spcPct val="140000"/>
              </a:lnSpc>
            </a:pPr>
            <a:r>
              <a:rPr lang="zh-CN" altLang="en-US" sz="2400" b="1" dirty="0">
                <a:solidFill>
                  <a:srgbClr val="000000"/>
                </a:solidFill>
                <a:ea typeface="宋体" pitchFamily="2" charset="-122"/>
              </a:rPr>
              <a:t>波长为</a:t>
            </a:r>
            <a:r>
              <a:rPr lang="en-US" altLang="zh-CN" sz="2400" b="1" dirty="0">
                <a:solidFill>
                  <a:srgbClr val="000000"/>
                </a:solidFill>
                <a:ea typeface="宋体" pitchFamily="2" charset="-122"/>
              </a:rPr>
              <a:t>400nm</a:t>
            </a:r>
            <a:r>
              <a:rPr lang="zh-CN" altLang="en-US" sz="2400" b="1" dirty="0">
                <a:solidFill>
                  <a:srgbClr val="000000"/>
                </a:solidFill>
                <a:ea typeface="宋体" pitchFamily="2" charset="-122"/>
              </a:rPr>
              <a:t>和</a:t>
            </a:r>
            <a:r>
              <a:rPr lang="en-US" altLang="zh-CN" sz="2400" b="1" dirty="0">
                <a:solidFill>
                  <a:srgbClr val="000000"/>
                </a:solidFill>
                <a:ea typeface="宋体" pitchFamily="2" charset="-122"/>
              </a:rPr>
              <a:t>700nm</a:t>
            </a:r>
            <a:r>
              <a:rPr lang="zh-CN" altLang="en-US" sz="2400" b="1" dirty="0">
                <a:solidFill>
                  <a:srgbClr val="000000"/>
                </a:solidFill>
                <a:ea typeface="宋体" pitchFamily="2" charset="-122"/>
              </a:rPr>
              <a:t>的光线穿过每厘米</a:t>
            </a:r>
            <a:r>
              <a:rPr lang="en-US" altLang="zh-CN" sz="2400" b="1" dirty="0">
                <a:solidFill>
                  <a:srgbClr val="000000"/>
                </a:solidFill>
                <a:ea typeface="宋体" pitchFamily="2" charset="-122"/>
              </a:rPr>
              <a:t>10000</a:t>
            </a:r>
            <a:r>
              <a:rPr lang="zh-CN" altLang="en-US" sz="2400" b="1" dirty="0">
                <a:solidFill>
                  <a:srgbClr val="000000"/>
                </a:solidFill>
                <a:ea typeface="宋体" pitchFamily="2" charset="-122"/>
              </a:rPr>
              <a:t>条刻线的光栅，计算一级和二级衍射条纹的衍射角。</a:t>
            </a:r>
          </a:p>
        </p:txBody>
      </p:sp>
      <p:sp>
        <p:nvSpPr>
          <p:cNvPr id="113667" name="TextBox 1"/>
          <p:cNvSpPr txBox="1">
            <a:spLocks noChangeArrowheads="1"/>
          </p:cNvSpPr>
          <p:nvPr/>
        </p:nvSpPr>
        <p:spPr bwMode="auto">
          <a:xfrm>
            <a:off x="374650" y="2284413"/>
            <a:ext cx="847090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lnSpc>
                <a:spcPct val="140000"/>
              </a:lnSpc>
            </a:pPr>
            <a:r>
              <a:rPr lang="zh-CN" altLang="en-US" sz="2400" b="1" dirty="0">
                <a:solidFill>
                  <a:srgbClr val="FF0000"/>
                </a:solidFill>
                <a:ea typeface="宋体" pitchFamily="2" charset="-122"/>
              </a:rPr>
              <a:t>解答</a:t>
            </a:r>
            <a:endParaRPr lang="en-US" altLang="zh-CN" sz="2400" b="1" dirty="0">
              <a:solidFill>
                <a:srgbClr val="FF0000"/>
              </a:solidFill>
              <a:ea typeface="宋体" pitchFamily="2" charset="-122"/>
            </a:endParaRPr>
          </a:p>
          <a:p>
            <a:pPr eaLnBrk="1" hangingPunct="1">
              <a:lnSpc>
                <a:spcPct val="140000"/>
              </a:lnSpc>
            </a:pPr>
            <a:r>
              <a:rPr lang="zh-CN" altLang="zh-CN" sz="2400" b="1" dirty="0">
                <a:solidFill>
                  <a:srgbClr val="000000"/>
                </a:solidFill>
                <a:ea typeface="宋体" pitchFamily="2" charset="-122"/>
              </a:rPr>
              <a:t>光栅刻线密度为</a:t>
            </a:r>
            <a:r>
              <a:rPr lang="en-US" altLang="zh-CN" sz="2400" b="1" dirty="0">
                <a:solidFill>
                  <a:srgbClr val="000000"/>
                </a:solidFill>
                <a:ea typeface="宋体" pitchFamily="2" charset="-122"/>
              </a:rPr>
              <a:t>             </a:t>
            </a:r>
            <a:r>
              <a:rPr lang="zh-CN" altLang="zh-CN" sz="2400" b="1" dirty="0">
                <a:solidFill>
                  <a:srgbClr val="000000"/>
                </a:solidFill>
                <a:ea typeface="宋体" pitchFamily="2" charset="-122"/>
              </a:rPr>
              <a:t>条</a:t>
            </a:r>
            <a:r>
              <a:rPr lang="en-US" altLang="zh-CN" sz="2400" b="1" dirty="0">
                <a:solidFill>
                  <a:srgbClr val="000000"/>
                </a:solidFill>
                <a:ea typeface="宋体" pitchFamily="2" charset="-122"/>
              </a:rPr>
              <a:t>/</a:t>
            </a:r>
            <a:r>
              <a:rPr lang="zh-CN" altLang="zh-CN" sz="2400" b="1" dirty="0">
                <a:solidFill>
                  <a:srgbClr val="000000"/>
                </a:solidFill>
                <a:ea typeface="宋体" pitchFamily="2" charset="-122"/>
              </a:rPr>
              <a:t>厘米</a:t>
            </a:r>
            <a:r>
              <a:rPr lang="en-US" altLang="zh-CN" sz="2400" b="1" dirty="0">
                <a:solidFill>
                  <a:srgbClr val="000000"/>
                </a:solidFill>
                <a:ea typeface="宋体" pitchFamily="2" charset="-122"/>
              </a:rPr>
              <a:t>=             </a:t>
            </a:r>
            <a:r>
              <a:rPr lang="zh-CN" altLang="zh-CN" sz="2400" b="1" dirty="0">
                <a:solidFill>
                  <a:srgbClr val="000000"/>
                </a:solidFill>
                <a:ea typeface="宋体" pitchFamily="2" charset="-122"/>
              </a:rPr>
              <a:t>条</a:t>
            </a:r>
            <a:r>
              <a:rPr lang="en-US" altLang="zh-CN" sz="2400" b="1" dirty="0">
                <a:solidFill>
                  <a:srgbClr val="000000"/>
                </a:solidFill>
                <a:ea typeface="宋体" pitchFamily="2" charset="-122"/>
              </a:rPr>
              <a:t>/</a:t>
            </a:r>
            <a:r>
              <a:rPr lang="zh-CN" altLang="zh-CN" sz="2400" b="1" dirty="0">
                <a:solidFill>
                  <a:srgbClr val="000000"/>
                </a:solidFill>
                <a:ea typeface="宋体" pitchFamily="2" charset="-122"/>
              </a:rPr>
              <a:t>米，也就意味着条纹间距为</a:t>
            </a:r>
            <a:r>
              <a:rPr lang="en-US" altLang="zh-CN" sz="2400" b="1" dirty="0">
                <a:solidFill>
                  <a:srgbClr val="000000"/>
                </a:solidFill>
                <a:ea typeface="宋体" pitchFamily="2" charset="-122"/>
              </a:rPr>
              <a:t>                                     </a:t>
            </a:r>
          </a:p>
          <a:p>
            <a:pPr eaLnBrk="1" hangingPunct="1">
              <a:lnSpc>
                <a:spcPct val="140000"/>
              </a:lnSpc>
            </a:pPr>
            <a:r>
              <a:rPr lang="en-US" altLang="zh-CN" sz="2400" b="1" dirty="0">
                <a:solidFill>
                  <a:srgbClr val="000000"/>
                </a:solidFill>
                <a:ea typeface="宋体" pitchFamily="2" charset="-122"/>
              </a:rPr>
              <a:t> </a:t>
            </a:r>
            <a:r>
              <a:rPr lang="zh-CN" altLang="zh-CN" sz="2400" b="1" dirty="0">
                <a:solidFill>
                  <a:srgbClr val="000000"/>
                </a:solidFill>
                <a:ea typeface="宋体" pitchFamily="2" charset="-122"/>
              </a:rPr>
              <a:t>对一级条纹</a:t>
            </a:r>
            <a:r>
              <a:rPr lang="en-US" altLang="zh-CN" sz="2400" b="1" dirty="0">
                <a:solidFill>
                  <a:srgbClr val="000000"/>
                </a:solidFill>
                <a:ea typeface="宋体" pitchFamily="2" charset="-122"/>
              </a:rPr>
              <a:t>(m=1)</a:t>
            </a:r>
            <a:r>
              <a:rPr lang="zh-CN" altLang="zh-CN" sz="2400" b="1" dirty="0">
                <a:solidFill>
                  <a:srgbClr val="000000"/>
                </a:solidFill>
                <a:ea typeface="宋体" pitchFamily="2" charset="-122"/>
              </a:rPr>
              <a:t>，衍射角为</a:t>
            </a:r>
            <a:endParaRPr lang="en-US" altLang="zh-CN" sz="2400" b="1" dirty="0">
              <a:solidFill>
                <a:srgbClr val="000000"/>
              </a:solidFill>
              <a:ea typeface="宋体" pitchFamily="2" charset="-122"/>
            </a:endParaRPr>
          </a:p>
        </p:txBody>
      </p:sp>
      <p:sp>
        <p:nvSpPr>
          <p:cNvPr id="11366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graphicFrame>
        <p:nvGraphicFramePr>
          <p:cNvPr id="113669" name="对象 3"/>
          <p:cNvGraphicFramePr>
            <a:graphicFrameLocks noChangeAspect="1"/>
          </p:cNvGraphicFramePr>
          <p:nvPr/>
        </p:nvGraphicFramePr>
        <p:xfrm>
          <a:off x="2635250" y="2932113"/>
          <a:ext cx="1090613" cy="381000"/>
        </p:xfrm>
        <a:graphic>
          <a:graphicData uri="http://schemas.openxmlformats.org/presentationml/2006/ole">
            <mc:AlternateContent xmlns:mc="http://schemas.openxmlformats.org/markup-compatibility/2006">
              <mc:Choice xmlns:v="urn:schemas-microsoft-com:vml" Requires="v">
                <p:oleObj spid="_x0000_s114040" name="Equation" r:id="rId3" imgW="595866" imgH="202848" progId="">
                  <p:embed/>
                </p:oleObj>
              </mc:Choice>
              <mc:Fallback>
                <p:oleObj name="Equation" r:id="rId3" imgW="595866" imgH="202848" progId="">
                  <p:embed/>
                  <p:pic>
                    <p:nvPicPr>
                      <p:cNvPr id="0" name="Picture 1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250" y="2932113"/>
                        <a:ext cx="10906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70"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graphicFrame>
        <p:nvGraphicFramePr>
          <p:cNvPr id="113671" name="对象 5"/>
          <p:cNvGraphicFramePr>
            <a:graphicFrameLocks noChangeAspect="1"/>
          </p:cNvGraphicFramePr>
          <p:nvPr/>
        </p:nvGraphicFramePr>
        <p:xfrm>
          <a:off x="4933950" y="2922588"/>
          <a:ext cx="1068388" cy="373062"/>
        </p:xfrm>
        <a:graphic>
          <a:graphicData uri="http://schemas.openxmlformats.org/presentationml/2006/ole">
            <mc:AlternateContent xmlns:mc="http://schemas.openxmlformats.org/markup-compatibility/2006">
              <mc:Choice xmlns:v="urn:schemas-microsoft-com:vml" Requires="v">
                <p:oleObj spid="_x0000_s114041" name="Equation" r:id="rId5" imgW="595866" imgH="202848" progId="">
                  <p:embed/>
                </p:oleObj>
              </mc:Choice>
              <mc:Fallback>
                <p:oleObj name="Equation" r:id="rId5" imgW="595866" imgH="202848" progId="">
                  <p:embed/>
                  <p:pic>
                    <p:nvPicPr>
                      <p:cNvPr id="0" name="Picture 1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3950" y="2922588"/>
                        <a:ext cx="1068388" cy="373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7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graphicFrame>
        <p:nvGraphicFramePr>
          <p:cNvPr id="113673" name="对象 7"/>
          <p:cNvGraphicFramePr>
            <a:graphicFrameLocks noChangeAspect="1"/>
          </p:cNvGraphicFramePr>
          <p:nvPr/>
        </p:nvGraphicFramePr>
        <p:xfrm>
          <a:off x="2054225" y="3429000"/>
          <a:ext cx="4806950" cy="425450"/>
        </p:xfrm>
        <a:graphic>
          <a:graphicData uri="http://schemas.openxmlformats.org/presentationml/2006/ole">
            <mc:AlternateContent xmlns:mc="http://schemas.openxmlformats.org/markup-compatibility/2006">
              <mc:Choice xmlns:v="urn:schemas-microsoft-com:vml" Requires="v">
                <p:oleObj spid="_x0000_s114042" name="Equation" r:id="rId7" imgW="2737629" imgH="229197" progId="">
                  <p:embed/>
                </p:oleObj>
              </mc:Choice>
              <mc:Fallback>
                <p:oleObj name="Equation" r:id="rId7" imgW="2737629" imgH="229197" progId="">
                  <p:embed/>
                  <p:pic>
                    <p:nvPicPr>
                      <p:cNvPr id="0" name="Picture 1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4225" y="3429000"/>
                        <a:ext cx="480695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74"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graphicFrame>
        <p:nvGraphicFramePr>
          <p:cNvPr id="113675" name="对象 9"/>
          <p:cNvGraphicFramePr>
            <a:graphicFrameLocks noChangeAspect="1"/>
          </p:cNvGraphicFramePr>
          <p:nvPr/>
        </p:nvGraphicFramePr>
        <p:xfrm>
          <a:off x="1214438" y="4497388"/>
          <a:ext cx="5864225" cy="985837"/>
        </p:xfrm>
        <a:graphic>
          <a:graphicData uri="http://schemas.openxmlformats.org/presentationml/2006/ole">
            <mc:AlternateContent xmlns:mc="http://schemas.openxmlformats.org/markup-compatibility/2006">
              <mc:Choice xmlns:v="urn:schemas-microsoft-com:vml" Requires="v">
                <p:oleObj spid="_x0000_s114043" name="Equation" r:id="rId9" imgW="2526204" imgH="418918" progId="">
                  <p:embed/>
                </p:oleObj>
              </mc:Choice>
              <mc:Fallback>
                <p:oleObj name="Equation" r:id="rId9" imgW="2526204" imgH="418918" progId="">
                  <p:embed/>
                  <p:pic>
                    <p:nvPicPr>
                      <p:cNvPr id="0" name="Picture 1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4438" y="4497388"/>
                        <a:ext cx="5864225" cy="985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76"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3678"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3680" name="Rectangle 3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3681"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3682" name="Rectangle 3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690" name="对象 3"/>
          <p:cNvGraphicFramePr>
            <a:graphicFrameLocks noChangeAspect="1"/>
          </p:cNvGraphicFramePr>
          <p:nvPr/>
        </p:nvGraphicFramePr>
        <p:xfrm>
          <a:off x="1023938" y="2513013"/>
          <a:ext cx="6334125" cy="1062037"/>
        </p:xfrm>
        <a:graphic>
          <a:graphicData uri="http://schemas.openxmlformats.org/presentationml/2006/ole">
            <mc:AlternateContent xmlns:mc="http://schemas.openxmlformats.org/markup-compatibility/2006">
              <mc:Choice xmlns:v="urn:schemas-microsoft-com:vml" Requires="v">
                <p:oleObj spid="_x0000_s115220" name="Equation" r:id="rId3" imgW="2526204" imgH="418918" progId="">
                  <p:embed/>
                </p:oleObj>
              </mc:Choice>
              <mc:Fallback>
                <p:oleObj name="Equation" r:id="rId3" imgW="2526204" imgH="418918" progId="">
                  <p:embed/>
                  <p:pic>
                    <p:nvPicPr>
                      <p:cNvPr id="0" name="Picture 2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2513013"/>
                        <a:ext cx="6334125" cy="1062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691" name="对象 4"/>
          <p:cNvGraphicFramePr>
            <a:graphicFrameLocks noChangeAspect="1"/>
          </p:cNvGraphicFramePr>
          <p:nvPr/>
        </p:nvGraphicFramePr>
        <p:xfrm>
          <a:off x="985838" y="3657600"/>
          <a:ext cx="5494337" cy="1006475"/>
        </p:xfrm>
        <a:graphic>
          <a:graphicData uri="http://schemas.openxmlformats.org/presentationml/2006/ole">
            <mc:AlternateContent xmlns:mc="http://schemas.openxmlformats.org/markup-compatibility/2006">
              <mc:Choice xmlns:v="urn:schemas-microsoft-com:vml" Requires="v">
                <p:oleObj spid="_x0000_s115221" name="Equation" r:id="rId5" imgW="2086422" imgH="419829" progId="">
                  <p:embed/>
                </p:oleObj>
              </mc:Choice>
              <mc:Fallback>
                <p:oleObj name="Equation" r:id="rId5" imgW="2086422" imgH="419829" progId="">
                  <p:embed/>
                  <p:pic>
                    <p:nvPicPr>
                      <p:cNvPr id="0" name="Picture 2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838" y="3657600"/>
                        <a:ext cx="5494337"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4695" name="Group 7"/>
          <p:cNvGrpSpPr>
            <a:grpSpLocks/>
          </p:cNvGrpSpPr>
          <p:nvPr/>
        </p:nvGrpSpPr>
        <p:grpSpPr bwMode="auto">
          <a:xfrm>
            <a:off x="831850" y="4649788"/>
            <a:ext cx="7937500" cy="1625600"/>
            <a:chOff x="515" y="2915"/>
            <a:chExt cx="5000" cy="1024"/>
          </a:xfrm>
        </p:grpSpPr>
        <p:graphicFrame>
          <p:nvGraphicFramePr>
            <p:cNvPr id="114692" name="对象 5"/>
            <p:cNvGraphicFramePr>
              <a:graphicFrameLocks noChangeAspect="1"/>
            </p:cNvGraphicFramePr>
            <p:nvPr/>
          </p:nvGraphicFramePr>
          <p:xfrm>
            <a:off x="1101" y="2955"/>
            <a:ext cx="1010" cy="311"/>
          </p:xfrm>
          <a:graphic>
            <a:graphicData uri="http://schemas.openxmlformats.org/presentationml/2006/ole">
              <mc:AlternateContent xmlns:mc="http://schemas.openxmlformats.org/markup-compatibility/2006">
                <mc:Choice xmlns:v="urn:schemas-microsoft-com:vml" Requires="v">
                  <p:oleObj spid="_x0000_s115222" name="Equation" r:id="rId7" imgW="772688" imgH="228006" progId="">
                    <p:embed/>
                  </p:oleObj>
                </mc:Choice>
                <mc:Fallback>
                  <p:oleObj name="Equation" r:id="rId7" imgW="772688" imgH="228006" progId="">
                    <p:embed/>
                    <p:pic>
                      <p:nvPicPr>
                        <p:cNvPr id="0" name="Picture 2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1" y="2955"/>
                          <a:ext cx="1010"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693" name="矩形 6"/>
            <p:cNvSpPr>
              <a:spLocks noChangeArrowheads="1"/>
            </p:cNvSpPr>
            <p:nvPr/>
          </p:nvSpPr>
          <p:spPr bwMode="auto">
            <a:xfrm>
              <a:off x="515" y="2915"/>
              <a:ext cx="5000"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lnSpc>
                  <a:spcPct val="140000"/>
                </a:lnSpc>
              </a:pPr>
              <a:r>
                <a:rPr lang="zh-CN" altLang="zh-CN" sz="2400" b="1" dirty="0">
                  <a:solidFill>
                    <a:srgbClr val="000000"/>
                  </a:solidFill>
                  <a:ea typeface="宋体" pitchFamily="2" charset="-122"/>
                </a:rPr>
                <a:t>所以</a:t>
              </a:r>
              <a:r>
                <a:rPr lang="en-US" altLang="zh-CN" sz="2400" b="1" dirty="0">
                  <a:solidFill>
                    <a:srgbClr val="000000"/>
                  </a:solidFill>
                  <a:ea typeface="宋体" pitchFamily="2" charset="-122"/>
                </a:rPr>
                <a:t> </a:t>
              </a:r>
              <a:r>
                <a:rPr lang="zh-CN" altLang="zh-CN" sz="2400" b="1" dirty="0">
                  <a:solidFill>
                    <a:srgbClr val="000000"/>
                  </a:solidFill>
                  <a:ea typeface="宋体" pitchFamily="2" charset="-122"/>
                </a:rPr>
                <a:t>，</a:t>
              </a:r>
              <a:r>
                <a:rPr lang="en-US" altLang="zh-CN" sz="2400" b="1" dirty="0">
                  <a:solidFill>
                    <a:srgbClr val="000000"/>
                  </a:solidFill>
                  <a:ea typeface="宋体" pitchFamily="2" charset="-122"/>
                </a:rPr>
                <a:t>                 </a:t>
              </a:r>
              <a:r>
                <a:rPr lang="zh-CN" altLang="en-US" sz="2400" b="1" dirty="0">
                  <a:solidFill>
                    <a:srgbClr val="000000"/>
                  </a:solidFill>
                  <a:ea typeface="宋体" pitchFamily="2" charset="-122"/>
                </a:rPr>
                <a:t>。但是</a:t>
              </a:r>
              <a:r>
                <a:rPr lang="zh-CN" altLang="zh-CN" sz="2400" b="1" dirty="0">
                  <a:solidFill>
                    <a:srgbClr val="000000"/>
                  </a:solidFill>
                  <a:ea typeface="宋体" pitchFamily="2" charset="-122"/>
                </a:rPr>
                <a:t>因此对于</a:t>
              </a:r>
              <a:r>
                <a:rPr lang="en-US" altLang="zh-CN" sz="2400" b="1" dirty="0">
                  <a:solidFill>
                    <a:srgbClr val="000000"/>
                  </a:solidFill>
                  <a:ea typeface="宋体" pitchFamily="2" charset="-122"/>
                </a:rPr>
                <a:t>700nm</a:t>
              </a:r>
              <a:r>
                <a:rPr lang="zh-CN" altLang="zh-CN" sz="2400" b="1" dirty="0">
                  <a:solidFill>
                    <a:srgbClr val="000000"/>
                  </a:solidFill>
                  <a:ea typeface="宋体" pitchFamily="2" charset="-122"/>
                </a:rPr>
                <a:t>的光线</a:t>
              </a:r>
              <a:r>
                <a:rPr lang="zh-CN" altLang="en-US" sz="2400" b="1" dirty="0">
                  <a:solidFill>
                    <a:srgbClr val="000000"/>
                  </a:solidFill>
                  <a:ea typeface="宋体" pitchFamily="2" charset="-122"/>
                </a:rPr>
                <a:t>，二级条纹</a:t>
              </a:r>
              <a:r>
                <a:rPr lang="zh-CN" altLang="zh-CN" sz="2400" b="1" dirty="0">
                  <a:solidFill>
                    <a:srgbClr val="000000"/>
                  </a:solidFill>
                  <a:ea typeface="宋体" pitchFamily="2" charset="-122"/>
                </a:rPr>
                <a:t>衍射条纹和更高级衍射条纹不会出现</a:t>
              </a:r>
              <a:r>
                <a:rPr lang="zh-CN" altLang="en-US" sz="2400" b="1" dirty="0">
                  <a:solidFill>
                    <a:srgbClr val="000000"/>
                  </a:solidFill>
                  <a:ea typeface="宋体" pitchFamily="2" charset="-122"/>
                </a:rPr>
                <a:t>，</a:t>
              </a:r>
              <a:r>
                <a:rPr lang="zh-CN" altLang="en-US" sz="2400" b="1" dirty="0">
                  <a:solidFill>
                    <a:srgbClr val="FF0000"/>
                  </a:solidFill>
                  <a:ea typeface="宋体" pitchFamily="2" charset="-122"/>
                </a:rPr>
                <a:t>因为          的值不会超过</a:t>
              </a:r>
              <a:r>
                <a:rPr lang="en-US" altLang="zh-CN" sz="2400" b="1" dirty="0">
                  <a:solidFill>
                    <a:srgbClr val="FF0000"/>
                  </a:solidFill>
                  <a:ea typeface="宋体" pitchFamily="2" charset="-122"/>
                </a:rPr>
                <a:t>1</a:t>
              </a:r>
              <a:endParaRPr lang="zh-CN" altLang="zh-CN" sz="2400" b="1" dirty="0">
                <a:solidFill>
                  <a:srgbClr val="FF0000"/>
                </a:solidFill>
                <a:ea typeface="宋体" pitchFamily="2" charset="-122"/>
              </a:endParaRPr>
            </a:p>
          </p:txBody>
        </p:sp>
        <p:graphicFrame>
          <p:nvGraphicFramePr>
            <p:cNvPr id="114694" name="对象 8"/>
            <p:cNvGraphicFramePr>
              <a:graphicFrameLocks noChangeAspect="1"/>
            </p:cNvGraphicFramePr>
            <p:nvPr/>
          </p:nvGraphicFramePr>
          <p:xfrm>
            <a:off x="4466" y="3314"/>
            <a:ext cx="431" cy="242"/>
          </p:xfrm>
          <a:graphic>
            <a:graphicData uri="http://schemas.openxmlformats.org/presentationml/2006/ole">
              <mc:AlternateContent xmlns:mc="http://schemas.openxmlformats.org/markup-compatibility/2006">
                <mc:Choice xmlns:v="urn:schemas-microsoft-com:vml" Requires="v">
                  <p:oleObj spid="_x0000_s115223" name="Equation" r:id="rId9" imgW="329914" imgH="177646" progId="">
                    <p:embed/>
                  </p:oleObj>
                </mc:Choice>
                <mc:Fallback>
                  <p:oleObj name="Equation" r:id="rId9" imgW="329914" imgH="177646" progId="">
                    <p:embed/>
                    <p:pic>
                      <p:nvPicPr>
                        <p:cNvPr id="0" name="Picture 2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6" y="3314"/>
                          <a:ext cx="431"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14696" name="对象 13"/>
          <p:cNvGraphicFramePr>
            <a:graphicFrameLocks noChangeAspect="1"/>
          </p:cNvGraphicFramePr>
          <p:nvPr/>
        </p:nvGraphicFramePr>
        <p:xfrm>
          <a:off x="1062038" y="1876425"/>
          <a:ext cx="3489325" cy="560388"/>
        </p:xfrm>
        <a:graphic>
          <a:graphicData uri="http://schemas.openxmlformats.org/presentationml/2006/ole">
            <mc:AlternateContent xmlns:mc="http://schemas.openxmlformats.org/markup-compatibility/2006">
              <mc:Choice xmlns:v="urn:schemas-microsoft-com:vml" Requires="v">
                <p:oleObj spid="_x0000_s115224" name="Equation" r:id="rId11" imgW="1499251" imgH="228699" progId="">
                  <p:embed/>
                </p:oleObj>
              </mc:Choice>
              <mc:Fallback>
                <p:oleObj name="Equation" r:id="rId11" imgW="1499251" imgH="228699" progId="">
                  <p:embed/>
                  <p:pic>
                    <p:nvPicPr>
                      <p:cNvPr id="0" name="Picture 2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2038" y="1876425"/>
                        <a:ext cx="3489325"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697" name="对象 11"/>
          <p:cNvGraphicFramePr>
            <a:graphicFrameLocks noChangeAspect="1"/>
          </p:cNvGraphicFramePr>
          <p:nvPr/>
        </p:nvGraphicFramePr>
        <p:xfrm>
          <a:off x="1011238" y="757238"/>
          <a:ext cx="5449887" cy="1073150"/>
        </p:xfrm>
        <a:graphic>
          <a:graphicData uri="http://schemas.openxmlformats.org/presentationml/2006/ole">
            <mc:AlternateContent xmlns:mc="http://schemas.openxmlformats.org/markup-compatibility/2006">
              <mc:Choice xmlns:v="urn:schemas-microsoft-com:vml" Requires="v">
                <p:oleObj spid="_x0000_s115225" name="Equation" r:id="rId13" imgW="2144439" imgH="418737" progId="">
                  <p:embed/>
                </p:oleObj>
              </mc:Choice>
              <mc:Fallback>
                <p:oleObj name="Equation" r:id="rId13" imgW="2144439" imgH="418737" progId="">
                  <p:embed/>
                  <p:pic>
                    <p:nvPicPr>
                      <p:cNvPr id="0" name="Picture 2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1238" y="757238"/>
                        <a:ext cx="5449887" cy="107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120" y="-1"/>
            <a:ext cx="9143760" cy="168910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714" name="Text Box 3"/>
          <p:cNvSpPr txBox="1">
            <a:spLocks noChangeArrowheads="1"/>
          </p:cNvSpPr>
          <p:nvPr/>
        </p:nvSpPr>
        <p:spPr bwMode="auto">
          <a:xfrm>
            <a:off x="374650" y="71008"/>
            <a:ext cx="84709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r>
              <a:rPr lang="zh-CN" altLang="en-US" sz="2400" b="1" dirty="0">
                <a:solidFill>
                  <a:srgbClr val="C00000"/>
                </a:solidFill>
                <a:ea typeface="宋体" pitchFamily="2" charset="-122"/>
              </a:rPr>
              <a:t>例题</a:t>
            </a:r>
            <a:r>
              <a:rPr lang="en-US" altLang="zh-CN" sz="2400" b="1" dirty="0">
                <a:solidFill>
                  <a:srgbClr val="C00000"/>
                </a:solidFill>
                <a:ea typeface="宋体" pitchFamily="2" charset="-122"/>
              </a:rPr>
              <a:t>30-9 </a:t>
            </a:r>
          </a:p>
          <a:p>
            <a:pPr eaLnBrk="1" hangingPunct="1"/>
            <a:r>
              <a:rPr lang="zh-CN" altLang="en-US" sz="2400" b="1" dirty="0">
                <a:solidFill>
                  <a:srgbClr val="000000"/>
                </a:solidFill>
                <a:ea typeface="宋体" pitchFamily="2" charset="-122"/>
              </a:rPr>
              <a:t>光谱重叠 包含</a:t>
            </a:r>
            <a:r>
              <a:rPr lang="en-US" altLang="zh-CN" sz="2400" b="1" dirty="0">
                <a:solidFill>
                  <a:srgbClr val="000000"/>
                </a:solidFill>
                <a:ea typeface="宋体" pitchFamily="2" charset="-122"/>
              </a:rPr>
              <a:t>400nm</a:t>
            </a:r>
            <a:r>
              <a:rPr lang="zh-CN" altLang="en-US" sz="2400" b="1" dirty="0">
                <a:solidFill>
                  <a:srgbClr val="000000"/>
                </a:solidFill>
                <a:ea typeface="宋体" pitchFamily="2" charset="-122"/>
              </a:rPr>
              <a:t>到</a:t>
            </a:r>
            <a:r>
              <a:rPr lang="en-US" altLang="zh-CN" sz="2400" b="1" dirty="0">
                <a:solidFill>
                  <a:srgbClr val="000000"/>
                </a:solidFill>
                <a:ea typeface="宋体" pitchFamily="2" charset="-122"/>
              </a:rPr>
              <a:t>750nm</a:t>
            </a:r>
            <a:r>
              <a:rPr lang="zh-CN" altLang="en-US" sz="2400" b="1" dirty="0">
                <a:solidFill>
                  <a:srgbClr val="000000"/>
                </a:solidFill>
                <a:ea typeface="宋体" pitchFamily="2" charset="-122"/>
              </a:rPr>
              <a:t>波长的白光穿过每厘米</a:t>
            </a:r>
            <a:r>
              <a:rPr lang="en-US" altLang="zh-CN" sz="2400" b="1" dirty="0">
                <a:solidFill>
                  <a:srgbClr val="000000"/>
                </a:solidFill>
                <a:ea typeface="宋体" pitchFamily="2" charset="-122"/>
              </a:rPr>
              <a:t>4000</a:t>
            </a:r>
            <a:r>
              <a:rPr lang="zh-CN" altLang="en-US" sz="2400" b="1" dirty="0">
                <a:solidFill>
                  <a:srgbClr val="000000"/>
                </a:solidFill>
                <a:ea typeface="宋体" pitchFamily="2" charset="-122"/>
              </a:rPr>
              <a:t>条刻线的光栅。说明波长为</a:t>
            </a:r>
            <a:r>
              <a:rPr lang="en-US" altLang="zh-CN" sz="2400" b="1" dirty="0">
                <a:solidFill>
                  <a:srgbClr val="000000"/>
                </a:solidFill>
                <a:ea typeface="宋体" pitchFamily="2" charset="-122"/>
              </a:rPr>
              <a:t>450nm</a:t>
            </a:r>
            <a:r>
              <a:rPr lang="zh-CN" altLang="en-US" sz="2400" b="1" dirty="0">
                <a:solidFill>
                  <a:srgbClr val="000000"/>
                </a:solidFill>
                <a:ea typeface="宋体" pitchFamily="2" charset="-122"/>
              </a:rPr>
              <a:t>的蓝光的三级光谱与波长</a:t>
            </a:r>
            <a:r>
              <a:rPr lang="en-US" altLang="zh-CN" sz="2400" b="1" dirty="0">
                <a:solidFill>
                  <a:srgbClr val="000000"/>
                </a:solidFill>
                <a:ea typeface="宋体" pitchFamily="2" charset="-122"/>
              </a:rPr>
              <a:t>700nm</a:t>
            </a:r>
            <a:r>
              <a:rPr lang="zh-CN" altLang="en-US" sz="2400" b="1" dirty="0">
                <a:solidFill>
                  <a:srgbClr val="000000"/>
                </a:solidFill>
                <a:ea typeface="宋体" pitchFamily="2" charset="-122"/>
              </a:rPr>
              <a:t>的红光的二级光谱重叠。</a:t>
            </a:r>
          </a:p>
        </p:txBody>
      </p:sp>
      <p:grpSp>
        <p:nvGrpSpPr>
          <p:cNvPr id="115715" name="Group 4"/>
          <p:cNvGrpSpPr>
            <a:grpSpLocks/>
          </p:cNvGrpSpPr>
          <p:nvPr/>
        </p:nvGrpSpPr>
        <p:grpSpPr bwMode="auto">
          <a:xfrm>
            <a:off x="382588" y="1619250"/>
            <a:ext cx="8462962" cy="1198563"/>
            <a:chOff x="440" y="-150"/>
            <a:chExt cx="9738" cy="1317"/>
          </a:xfrm>
        </p:grpSpPr>
        <p:sp>
          <p:nvSpPr>
            <p:cNvPr id="115716" name="Text Box 5"/>
            <p:cNvSpPr txBox="1">
              <a:spLocks noChangeArrowheads="1"/>
            </p:cNvSpPr>
            <p:nvPr/>
          </p:nvSpPr>
          <p:spPr bwMode="auto">
            <a:xfrm>
              <a:off x="440" y="-150"/>
              <a:ext cx="9738"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r>
                <a:rPr lang="zh-CN" altLang="en-US" sz="2400" b="1">
                  <a:solidFill>
                    <a:srgbClr val="FF0000"/>
                  </a:solidFill>
                  <a:ea typeface="宋体" pitchFamily="2" charset="-122"/>
                </a:rPr>
                <a:t>分析：</a:t>
              </a:r>
            </a:p>
            <a:p>
              <a:pPr eaLnBrk="1" hangingPunct="1"/>
              <a:r>
                <a:rPr lang="zh-CN" altLang="en-US" sz="2400" b="1">
                  <a:solidFill>
                    <a:srgbClr val="000000"/>
                  </a:solidFill>
                  <a:ea typeface="宋体" pitchFamily="2" charset="-122"/>
                </a:rPr>
                <a:t>我们利用式子                     计算蓝光三级光谱最大值和红光二级光谱最大值出现的角度。</a:t>
              </a:r>
            </a:p>
          </p:txBody>
        </p:sp>
        <p:graphicFrame>
          <p:nvGraphicFramePr>
            <p:cNvPr id="115717" name="Object 6"/>
            <p:cNvGraphicFramePr>
              <a:graphicFrameLocks noChangeAspect="1"/>
            </p:cNvGraphicFramePr>
            <p:nvPr/>
          </p:nvGraphicFramePr>
          <p:xfrm>
            <a:off x="2714" y="251"/>
            <a:ext cx="2027" cy="407"/>
          </p:xfrm>
          <a:graphic>
            <a:graphicData uri="http://schemas.openxmlformats.org/presentationml/2006/ole">
              <mc:AlternateContent xmlns:mc="http://schemas.openxmlformats.org/markup-compatibility/2006">
                <mc:Choice xmlns:v="urn:schemas-microsoft-com:vml" Requires="v">
                  <p:oleObj spid="_x0000_s116081" r:id="rId3" imgW="903661" imgH="178187" progId="">
                    <p:embed/>
                  </p:oleObj>
                </mc:Choice>
                <mc:Fallback>
                  <p:oleObj r:id="rId3" imgW="903661" imgH="178187" progId="">
                    <p:embed/>
                    <p:pic>
                      <p:nvPicPr>
                        <p:cNvPr id="0" name="Picture 1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 y="251"/>
                          <a:ext cx="2027" cy="4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5718" name="TextBox 1"/>
          <p:cNvSpPr txBox="1">
            <a:spLocks noChangeArrowheads="1"/>
          </p:cNvSpPr>
          <p:nvPr/>
        </p:nvSpPr>
        <p:spPr bwMode="auto">
          <a:xfrm>
            <a:off x="382588" y="2894013"/>
            <a:ext cx="8462962"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r>
              <a:rPr lang="zh-CN" altLang="zh-CN" sz="2400" b="1" dirty="0">
                <a:solidFill>
                  <a:srgbClr val="FF0000"/>
                </a:solidFill>
                <a:ea typeface="宋体" pitchFamily="2" charset="-122"/>
              </a:rPr>
              <a:t>解法</a:t>
            </a:r>
            <a:r>
              <a:rPr lang="zh-CN" altLang="zh-CN" sz="2400" dirty="0">
                <a:ea typeface="宋体" pitchFamily="2" charset="-122"/>
              </a:rPr>
              <a:t> </a:t>
            </a:r>
            <a:r>
              <a:rPr lang="zh-CN" altLang="en-US" sz="2400" dirty="0">
                <a:ea typeface="宋体" pitchFamily="2" charset="-122"/>
              </a:rPr>
              <a:t>：</a:t>
            </a:r>
            <a:endParaRPr lang="zh-CN" altLang="zh-CN" sz="2400" dirty="0">
              <a:ea typeface="宋体" pitchFamily="2" charset="-122"/>
            </a:endParaRPr>
          </a:p>
          <a:p>
            <a:pPr eaLnBrk="1" hangingPunct="1"/>
            <a:r>
              <a:rPr lang="zh-CN" altLang="zh-CN" sz="2400" b="1" dirty="0">
                <a:solidFill>
                  <a:srgbClr val="000000"/>
                </a:solidFill>
                <a:ea typeface="宋体" pitchFamily="2" charset="-122"/>
              </a:rPr>
              <a:t>光栅间距为</a:t>
            </a:r>
            <a:r>
              <a:rPr lang="en-US" altLang="zh-CN" sz="2400" b="1" dirty="0">
                <a:solidFill>
                  <a:srgbClr val="000000"/>
                </a:solidFill>
                <a:ea typeface="宋体" pitchFamily="2" charset="-122"/>
              </a:rPr>
              <a:t>                                              </a:t>
            </a:r>
            <a:r>
              <a:rPr lang="zh-CN" altLang="zh-CN" sz="2400" b="1" dirty="0">
                <a:solidFill>
                  <a:srgbClr val="000000"/>
                </a:solidFill>
                <a:ea typeface="宋体" pitchFamily="2" charset="-122"/>
              </a:rPr>
              <a:t>蓝光三级光谱衍射角由下式得出：</a:t>
            </a:r>
            <a:endParaRPr lang="en-US" altLang="zh-CN" sz="2400" b="1" dirty="0">
              <a:solidFill>
                <a:srgbClr val="000000"/>
              </a:solidFill>
              <a:ea typeface="宋体" pitchFamily="2" charset="-122"/>
            </a:endParaRPr>
          </a:p>
          <a:p>
            <a:pPr eaLnBrk="1" hangingPunct="1"/>
            <a:endParaRPr lang="en-US" altLang="zh-CN" sz="2400" b="1" dirty="0">
              <a:solidFill>
                <a:srgbClr val="000000"/>
              </a:solidFill>
              <a:ea typeface="宋体" pitchFamily="2" charset="-122"/>
            </a:endParaRPr>
          </a:p>
          <a:p>
            <a:pPr eaLnBrk="1" hangingPunct="1"/>
            <a:endParaRPr lang="zh-CN" altLang="zh-CN" sz="1000" b="1" dirty="0">
              <a:solidFill>
                <a:srgbClr val="000000"/>
              </a:solidFill>
              <a:ea typeface="宋体" pitchFamily="2" charset="-122"/>
            </a:endParaRPr>
          </a:p>
          <a:p>
            <a:pPr eaLnBrk="1" hangingPunct="1"/>
            <a:r>
              <a:rPr lang="zh-CN" altLang="zh-CN" sz="2400" b="1" dirty="0">
                <a:solidFill>
                  <a:srgbClr val="000000"/>
                </a:solidFill>
                <a:ea typeface="宋体" pitchFamily="2" charset="-122"/>
              </a:rPr>
              <a:t>红光二级光谱出现在：</a:t>
            </a:r>
            <a:endParaRPr lang="en-US" altLang="zh-CN" sz="2400" b="1" dirty="0">
              <a:solidFill>
                <a:srgbClr val="000000"/>
              </a:solidFill>
              <a:ea typeface="宋体" pitchFamily="2" charset="-122"/>
            </a:endParaRPr>
          </a:p>
          <a:p>
            <a:pPr eaLnBrk="1" hangingPunct="1"/>
            <a:endParaRPr lang="en-US" altLang="zh-CN" sz="2400" b="1" dirty="0">
              <a:solidFill>
                <a:srgbClr val="000000"/>
              </a:solidFill>
              <a:ea typeface="宋体" pitchFamily="2" charset="-122"/>
            </a:endParaRPr>
          </a:p>
          <a:p>
            <a:pPr eaLnBrk="1" hangingPunct="1"/>
            <a:endParaRPr lang="zh-CN" altLang="zh-CN" sz="2400" b="1" dirty="0">
              <a:solidFill>
                <a:srgbClr val="000000"/>
              </a:solidFill>
              <a:ea typeface="宋体" pitchFamily="2" charset="-122"/>
            </a:endParaRPr>
          </a:p>
          <a:p>
            <a:pPr eaLnBrk="1" hangingPunct="1"/>
            <a:r>
              <a:rPr lang="zh-CN" altLang="zh-CN" sz="2400" b="1" dirty="0">
                <a:solidFill>
                  <a:srgbClr val="000000"/>
                </a:solidFill>
                <a:ea typeface="宋体" pitchFamily="2" charset="-122"/>
              </a:rPr>
              <a:t>这个角更大一些，因此二级光谱重叠于三级光谱的起始处。</a:t>
            </a:r>
          </a:p>
          <a:p>
            <a:pPr eaLnBrk="1" hangingPunct="1"/>
            <a:endParaRPr lang="zh-CN" altLang="en-US" sz="2400" dirty="0">
              <a:ea typeface="宋体" pitchFamily="2" charset="-122"/>
            </a:endParaRPr>
          </a:p>
        </p:txBody>
      </p:sp>
      <p:sp>
        <p:nvSpPr>
          <p:cNvPr id="115719"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graphicFrame>
        <p:nvGraphicFramePr>
          <p:cNvPr id="115720" name="对象 3"/>
          <p:cNvGraphicFramePr>
            <a:graphicFrameLocks noChangeAspect="1"/>
          </p:cNvGraphicFramePr>
          <p:nvPr/>
        </p:nvGraphicFramePr>
        <p:xfrm>
          <a:off x="2076450" y="3265488"/>
          <a:ext cx="3792538" cy="468312"/>
        </p:xfrm>
        <a:graphic>
          <a:graphicData uri="http://schemas.openxmlformats.org/presentationml/2006/ole">
            <mc:AlternateContent xmlns:mc="http://schemas.openxmlformats.org/markup-compatibility/2006">
              <mc:Choice xmlns:v="urn:schemas-microsoft-com:vml" Requires="v">
                <p:oleObj spid="_x0000_s116082" name="Equation" r:id="rId5" imgW="1953257" imgH="228303" progId="">
                  <p:embed/>
                </p:oleObj>
              </mc:Choice>
              <mc:Fallback>
                <p:oleObj name="Equation" r:id="rId5" imgW="1953257" imgH="228303" progId="">
                  <p:embed/>
                  <p:pic>
                    <p:nvPicPr>
                      <p:cNvPr id="0" name="Picture 1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450" y="3265488"/>
                        <a:ext cx="3792538" cy="46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1"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graphicFrame>
        <p:nvGraphicFramePr>
          <p:cNvPr id="115722" name="对象 5"/>
          <p:cNvGraphicFramePr>
            <a:graphicFrameLocks noChangeAspect="1"/>
          </p:cNvGraphicFramePr>
          <p:nvPr/>
        </p:nvGraphicFramePr>
        <p:xfrm>
          <a:off x="2222500" y="3733800"/>
          <a:ext cx="4562475" cy="839788"/>
        </p:xfrm>
        <a:graphic>
          <a:graphicData uri="http://schemas.openxmlformats.org/presentationml/2006/ole">
            <mc:AlternateContent xmlns:mc="http://schemas.openxmlformats.org/markup-compatibility/2006">
              <mc:Choice xmlns:v="urn:schemas-microsoft-com:vml" Requires="v">
                <p:oleObj spid="_x0000_s116083" name="Equation" r:id="rId7" imgW="2427807" imgH="444886" progId="">
                  <p:embed/>
                </p:oleObj>
              </mc:Choice>
              <mc:Fallback>
                <p:oleObj name="Equation" r:id="rId7" imgW="2427807" imgH="444886" progId="">
                  <p:embed/>
                  <p:pic>
                    <p:nvPicPr>
                      <p:cNvPr id="0" name="Picture 1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2500" y="3733800"/>
                        <a:ext cx="4562475" cy="83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3"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graphicFrame>
        <p:nvGraphicFramePr>
          <p:cNvPr id="115724" name="对象 7"/>
          <p:cNvGraphicFramePr>
            <a:graphicFrameLocks noChangeAspect="1"/>
          </p:cNvGraphicFramePr>
          <p:nvPr/>
        </p:nvGraphicFramePr>
        <p:xfrm>
          <a:off x="2282825" y="4878388"/>
          <a:ext cx="4017963" cy="863600"/>
        </p:xfrm>
        <a:graphic>
          <a:graphicData uri="http://schemas.openxmlformats.org/presentationml/2006/ole">
            <mc:AlternateContent xmlns:mc="http://schemas.openxmlformats.org/markup-compatibility/2006">
              <mc:Choice xmlns:v="urn:schemas-microsoft-com:vml" Requires="v">
                <p:oleObj spid="_x0000_s116084" name="Equation" r:id="rId9" imgW="2060082" imgH="445080" progId="">
                  <p:embed/>
                </p:oleObj>
              </mc:Choice>
              <mc:Fallback>
                <p:oleObj name="Equation" r:id="rId9" imgW="2060082" imgH="445080" progId="">
                  <p:embed/>
                  <p:pic>
                    <p:nvPicPr>
                      <p:cNvPr id="0" name="Picture 16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2825" y="4878388"/>
                        <a:ext cx="401796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20" y="-1"/>
            <a:ext cx="9143760" cy="2088293"/>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738" name="Text Box 3"/>
          <p:cNvSpPr txBox="1">
            <a:spLocks noChangeArrowheads="1"/>
          </p:cNvSpPr>
          <p:nvPr/>
        </p:nvSpPr>
        <p:spPr bwMode="auto">
          <a:xfrm>
            <a:off x="374650" y="147638"/>
            <a:ext cx="84709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r>
              <a:rPr lang="zh-CN" altLang="en-US" sz="2400" b="1" dirty="0">
                <a:solidFill>
                  <a:srgbClr val="C00000"/>
                </a:solidFill>
                <a:ea typeface="宋体" pitchFamily="2" charset="-122"/>
              </a:rPr>
              <a:t>概念例题 </a:t>
            </a:r>
            <a:r>
              <a:rPr lang="en-US" altLang="zh-CN" sz="2400" b="1" dirty="0">
                <a:solidFill>
                  <a:srgbClr val="C00000"/>
                </a:solidFill>
                <a:ea typeface="宋体" pitchFamily="2" charset="-122"/>
              </a:rPr>
              <a:t>30-10</a:t>
            </a:r>
            <a:r>
              <a:rPr lang="zh-CN" altLang="en-US" sz="2400" b="1" dirty="0">
                <a:solidFill>
                  <a:srgbClr val="C00000"/>
                </a:solidFill>
                <a:ea typeface="宋体" pitchFamily="2" charset="-122"/>
              </a:rPr>
              <a:t>：光盘 </a:t>
            </a:r>
          </a:p>
          <a:p>
            <a:pPr eaLnBrk="1" hangingPunct="1"/>
            <a:r>
              <a:rPr lang="zh-CN" altLang="en-US" sz="2400" b="1" dirty="0">
                <a:solidFill>
                  <a:srgbClr val="000000"/>
                </a:solidFill>
                <a:ea typeface="宋体" pitchFamily="2" charset="-122"/>
              </a:rPr>
              <a:t>当你看一个音乐</a:t>
            </a:r>
            <a:r>
              <a:rPr lang="en-US" altLang="zh-CN" sz="2400" b="1" dirty="0">
                <a:solidFill>
                  <a:srgbClr val="000000"/>
                </a:solidFill>
                <a:ea typeface="宋体" pitchFamily="2" charset="-122"/>
              </a:rPr>
              <a:t>CD</a:t>
            </a:r>
            <a:r>
              <a:rPr lang="zh-CN" altLang="en-US" sz="2400" b="1" dirty="0">
                <a:solidFill>
                  <a:srgbClr val="000000"/>
                </a:solidFill>
                <a:ea typeface="宋体" pitchFamily="2" charset="-122"/>
              </a:rPr>
              <a:t>的表面，你看到了彩虹一样的颜色。</a:t>
            </a:r>
            <a:r>
              <a:rPr lang="en-US" altLang="zh-CN" sz="2400" b="1" dirty="0">
                <a:solidFill>
                  <a:srgbClr val="000000"/>
                </a:solidFill>
                <a:ea typeface="宋体" pitchFamily="2" charset="-122"/>
              </a:rPr>
              <a:t>(a)</a:t>
            </a:r>
            <a:r>
              <a:rPr lang="zh-CN" altLang="en-US" sz="2400" b="1" dirty="0">
                <a:solidFill>
                  <a:srgbClr val="000000"/>
                </a:solidFill>
                <a:ea typeface="宋体" pitchFamily="2" charset="-122"/>
              </a:rPr>
              <a:t>估计弯曲线条的间距</a:t>
            </a:r>
            <a:r>
              <a:rPr lang="en-US" altLang="zh-CN" sz="2400" b="1" dirty="0">
                <a:solidFill>
                  <a:srgbClr val="000000"/>
                </a:solidFill>
                <a:ea typeface="宋体" pitchFamily="2" charset="-122"/>
              </a:rPr>
              <a:t>(</a:t>
            </a:r>
            <a:r>
              <a:rPr lang="zh-CN" altLang="en-US" sz="2400" b="1" dirty="0">
                <a:solidFill>
                  <a:srgbClr val="000000"/>
                </a:solidFill>
                <a:ea typeface="宋体" pitchFamily="2" charset="-122"/>
              </a:rPr>
              <a:t>它们由激光读取</a:t>
            </a:r>
            <a:r>
              <a:rPr lang="en-US" altLang="zh-CN" sz="2400" b="1" dirty="0">
                <a:solidFill>
                  <a:srgbClr val="000000"/>
                </a:solidFill>
                <a:ea typeface="宋体" pitchFamily="2" charset="-122"/>
              </a:rPr>
              <a:t>)</a:t>
            </a:r>
            <a:r>
              <a:rPr lang="zh-CN" altLang="en-US" sz="2400" b="1" dirty="0">
                <a:solidFill>
                  <a:srgbClr val="000000"/>
                </a:solidFill>
                <a:ea typeface="宋体" pitchFamily="2" charset="-122"/>
              </a:rPr>
              <a:t>；</a:t>
            </a:r>
            <a:r>
              <a:rPr lang="en-US" altLang="zh-CN" sz="2400" b="1" dirty="0">
                <a:solidFill>
                  <a:srgbClr val="000000"/>
                </a:solidFill>
                <a:ea typeface="宋体" pitchFamily="2" charset="-122"/>
              </a:rPr>
              <a:t>(b)</a:t>
            </a:r>
            <a:r>
              <a:rPr lang="zh-CN" altLang="en-US" sz="2400" b="1" dirty="0">
                <a:solidFill>
                  <a:srgbClr val="000000"/>
                </a:solidFill>
                <a:ea typeface="宋体" pitchFamily="2" charset="-122"/>
              </a:rPr>
              <a:t>当</a:t>
            </a:r>
            <a:r>
              <a:rPr lang="en-US" altLang="zh-CN" sz="2400" b="1" dirty="0">
                <a:solidFill>
                  <a:srgbClr val="000000"/>
                </a:solidFill>
                <a:ea typeface="宋体" pitchFamily="2" charset="-122"/>
              </a:rPr>
              <a:t>CD</a:t>
            </a:r>
            <a:r>
              <a:rPr lang="zh-CN" altLang="en-US" sz="2400" b="1" dirty="0">
                <a:solidFill>
                  <a:srgbClr val="000000"/>
                </a:solidFill>
                <a:ea typeface="宋体" pitchFamily="2" charset="-122"/>
              </a:rPr>
              <a:t>最多存储</a:t>
            </a:r>
            <a:r>
              <a:rPr lang="en-US" altLang="zh-CN" sz="2400" b="1" dirty="0">
                <a:solidFill>
                  <a:srgbClr val="000000"/>
                </a:solidFill>
                <a:ea typeface="宋体" pitchFamily="2" charset="-122"/>
              </a:rPr>
              <a:t>80</a:t>
            </a:r>
            <a:r>
              <a:rPr lang="zh-CN" altLang="en-US" sz="2400" b="1" dirty="0">
                <a:solidFill>
                  <a:srgbClr val="000000"/>
                </a:solidFill>
                <a:ea typeface="宋体" pitchFamily="2" charset="-122"/>
              </a:rPr>
              <a:t>分钟的音乐，它以每分钟</a:t>
            </a:r>
            <a:r>
              <a:rPr lang="en-US" altLang="zh-CN" sz="2400" b="1" dirty="0">
                <a:solidFill>
                  <a:srgbClr val="000000"/>
                </a:solidFill>
                <a:ea typeface="宋体" pitchFamily="2" charset="-122"/>
              </a:rPr>
              <a:t>200</a:t>
            </a:r>
            <a:r>
              <a:rPr lang="zh-CN" altLang="en-US" sz="2400" b="1" dirty="0">
                <a:solidFill>
                  <a:srgbClr val="000000"/>
                </a:solidFill>
                <a:ea typeface="宋体" pitchFamily="2" charset="-122"/>
              </a:rPr>
              <a:t>到</a:t>
            </a:r>
            <a:r>
              <a:rPr lang="en-US" altLang="zh-CN" sz="2400" b="1" dirty="0">
                <a:solidFill>
                  <a:srgbClr val="000000"/>
                </a:solidFill>
                <a:ea typeface="宋体" pitchFamily="2" charset="-122"/>
              </a:rPr>
              <a:t>500</a:t>
            </a:r>
            <a:r>
              <a:rPr lang="zh-CN" altLang="en-US" sz="2400" b="1" dirty="0">
                <a:solidFill>
                  <a:srgbClr val="000000"/>
                </a:solidFill>
                <a:ea typeface="宋体" pitchFamily="2" charset="-122"/>
              </a:rPr>
              <a:t>转的速度被读取并且线条存在于</a:t>
            </a:r>
            <a:r>
              <a:rPr lang="en-US" altLang="zh-CN" sz="2400" b="1" dirty="0">
                <a:solidFill>
                  <a:srgbClr val="000000"/>
                </a:solidFill>
                <a:ea typeface="宋体" pitchFamily="2" charset="-122"/>
              </a:rPr>
              <a:t>6cm</a:t>
            </a:r>
            <a:r>
              <a:rPr lang="zh-CN" altLang="en-US" sz="2400" b="1" dirty="0">
                <a:solidFill>
                  <a:srgbClr val="000000"/>
                </a:solidFill>
                <a:ea typeface="宋体" pitchFamily="2" charset="-122"/>
              </a:rPr>
              <a:t>半径的</a:t>
            </a:r>
            <a:r>
              <a:rPr lang="en-US" altLang="zh-CN" sz="2400" b="1" dirty="0">
                <a:solidFill>
                  <a:srgbClr val="000000"/>
                </a:solidFill>
                <a:ea typeface="宋体" pitchFamily="2" charset="-122"/>
              </a:rPr>
              <a:t>2/3</a:t>
            </a:r>
            <a:r>
              <a:rPr lang="zh-CN" altLang="en-US" sz="2400" b="1" dirty="0">
                <a:solidFill>
                  <a:srgbClr val="000000"/>
                </a:solidFill>
                <a:ea typeface="宋体" pitchFamily="2" charset="-122"/>
              </a:rPr>
              <a:t>区域内，估计线条之间的间距。</a:t>
            </a:r>
          </a:p>
        </p:txBody>
      </p:sp>
      <p:pic>
        <p:nvPicPr>
          <p:cNvPr id="11673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8050" y="2714625"/>
            <a:ext cx="2857500"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Text Box 6"/>
          <p:cNvSpPr txBox="1">
            <a:spLocks noChangeArrowheads="1"/>
          </p:cNvSpPr>
          <p:nvPr/>
        </p:nvSpPr>
        <p:spPr bwMode="auto">
          <a:xfrm>
            <a:off x="374650" y="2089150"/>
            <a:ext cx="5265738"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r>
              <a:rPr lang="zh-CN" altLang="en-US" sz="2400" b="1" dirty="0">
                <a:solidFill>
                  <a:srgbClr val="FB0101"/>
                </a:solidFill>
                <a:ea typeface="宋体" pitchFamily="2" charset="-122"/>
              </a:rPr>
              <a:t>解答</a:t>
            </a:r>
          </a:p>
          <a:p>
            <a:pPr eaLnBrk="1" hangingPunct="1"/>
            <a:r>
              <a:rPr lang="zh-CN" altLang="en-US" sz="2000" b="1" dirty="0">
                <a:solidFill>
                  <a:srgbClr val="000000"/>
                </a:solidFill>
                <a:latin typeface="宋体" pitchFamily="2" charset="-122"/>
                <a:ea typeface="宋体" pitchFamily="2" charset="-122"/>
              </a:rPr>
              <a:t>(a)CD就像一个反射式衍射光栅。为了满足式3</a:t>
            </a:r>
            <a:r>
              <a:rPr lang="en-US" altLang="zh-CN" sz="2000" b="1" dirty="0">
                <a:solidFill>
                  <a:srgbClr val="000000"/>
                </a:solidFill>
                <a:latin typeface="宋体" pitchFamily="2" charset="-122"/>
                <a:ea typeface="宋体" pitchFamily="2" charset="-122"/>
              </a:rPr>
              <a:t>0</a:t>
            </a:r>
            <a:r>
              <a:rPr lang="zh-CN" altLang="en-US" sz="2000" b="1" dirty="0">
                <a:solidFill>
                  <a:srgbClr val="000000"/>
                </a:solidFill>
                <a:latin typeface="宋体" pitchFamily="2" charset="-122"/>
                <a:ea typeface="宋体" pitchFamily="2" charset="-122"/>
              </a:rPr>
              <a:t>-13，我们可以估计线条之间的间距为一个或几个(二或三个)波长 或者说0.5到1.5 um。</a:t>
            </a:r>
          </a:p>
          <a:p>
            <a:pPr eaLnBrk="1" hangingPunct="1"/>
            <a:endParaRPr lang="en-US" altLang="zh-CN" sz="2000" b="1" dirty="0">
              <a:solidFill>
                <a:srgbClr val="000000"/>
              </a:solidFill>
              <a:latin typeface="宋体" pitchFamily="2" charset="-122"/>
              <a:ea typeface="宋体" pitchFamily="2" charset="-122"/>
            </a:endParaRPr>
          </a:p>
          <a:p>
            <a:pPr eaLnBrk="1" hangingPunct="1"/>
            <a:r>
              <a:rPr lang="zh-CN" altLang="en-US" sz="2000" b="1" dirty="0">
                <a:solidFill>
                  <a:srgbClr val="000000"/>
                </a:solidFill>
                <a:latin typeface="宋体" pitchFamily="2" charset="-122"/>
                <a:ea typeface="宋体" pitchFamily="2" charset="-122"/>
              </a:rPr>
              <a:t>(b)由平均转速350转/分和时间80分钟得到总转数为28000转或者说28000条线，分布在(2/3)(6cm)=4cm的区域内。因此我们得到一种反射式光栅，其有着(28000条)/(4厘米)=7000条/厘米的刻线密度。刻线间距d大致为</a:t>
            </a:r>
            <a:r>
              <a:rPr lang="en-US" altLang="zh-CN" sz="2000" b="1" dirty="0">
                <a:solidFill>
                  <a:srgbClr val="000000"/>
                </a:solidFill>
                <a:latin typeface="宋体" pitchFamily="2" charset="-122"/>
                <a:ea typeface="宋体" pitchFamily="2" charset="-122"/>
              </a:rPr>
              <a:t>1cm/7000</a:t>
            </a:r>
            <a:r>
              <a:rPr lang="zh-CN" altLang="en-US" sz="2000" b="1" dirty="0">
                <a:solidFill>
                  <a:srgbClr val="000000"/>
                </a:solidFill>
                <a:latin typeface="宋体" pitchFamily="2" charset="-122"/>
                <a:ea typeface="宋体" pitchFamily="2" charset="-122"/>
              </a:rPr>
              <a:t>≈</a:t>
            </a:r>
          </a:p>
          <a:p>
            <a:pPr eaLnBrk="1" hangingPunct="1"/>
            <a:r>
              <a:rPr lang="zh-CN" altLang="en-US" sz="2000" b="1" dirty="0">
                <a:solidFill>
                  <a:srgbClr val="000000"/>
                </a:solidFill>
                <a:latin typeface="宋体" pitchFamily="2" charset="-122"/>
                <a:ea typeface="宋体" pitchFamily="2" charset="-122"/>
              </a:rPr>
              <a:t>我们得到的(a)和(b)的结果是一致的。</a:t>
            </a:r>
          </a:p>
        </p:txBody>
      </p:sp>
      <p:sp>
        <p:nvSpPr>
          <p:cNvPr id="116741"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graphicFrame>
        <p:nvGraphicFramePr>
          <p:cNvPr id="116742" name="对象 2"/>
          <p:cNvGraphicFramePr>
            <a:graphicFrameLocks noChangeAspect="1"/>
          </p:cNvGraphicFramePr>
          <p:nvPr/>
        </p:nvGraphicFramePr>
        <p:xfrm>
          <a:off x="2435225" y="5184775"/>
          <a:ext cx="1984375" cy="439738"/>
        </p:xfrm>
        <a:graphic>
          <a:graphicData uri="http://schemas.openxmlformats.org/presentationml/2006/ole">
            <mc:AlternateContent xmlns:mc="http://schemas.openxmlformats.org/markup-compatibility/2006">
              <mc:Choice xmlns:v="urn:schemas-microsoft-com:vml" Requires="v">
                <p:oleObj spid="_x0000_s116833" name="Equation" r:id="rId4" imgW="1247307" imgH="229097" progId="">
                  <p:embed/>
                </p:oleObj>
              </mc:Choice>
              <mc:Fallback>
                <p:oleObj name="Equation" r:id="rId4" imgW="1247307" imgH="229097" progId="">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5225" y="5184775"/>
                        <a:ext cx="1984375"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25" y="476250"/>
            <a:ext cx="9144000" cy="197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7395" name="Line 3"/>
          <p:cNvSpPr>
            <a:spLocks noChangeShapeType="1"/>
          </p:cNvSpPr>
          <p:nvPr/>
        </p:nvSpPr>
        <p:spPr bwMode="auto">
          <a:xfrm>
            <a:off x="4930775" y="2276475"/>
            <a:ext cx="230505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7395"/>
                                        </p:tgtEl>
                                        <p:attrNameLst>
                                          <p:attrName>style.visibility</p:attrName>
                                        </p:attrNameLst>
                                      </p:cBhvr>
                                      <p:to>
                                        <p:strVal val="visible"/>
                                      </p:to>
                                    </p:set>
                                    <p:anim calcmode="lin" valueType="num">
                                      <p:cBhvr additive="base">
                                        <p:cTn id="7" dur="500" fill="hold"/>
                                        <p:tgtEl>
                                          <p:spTgt spid="187395"/>
                                        </p:tgtEl>
                                        <p:attrNameLst>
                                          <p:attrName>ppt_x</p:attrName>
                                        </p:attrNameLst>
                                      </p:cBhvr>
                                      <p:tavLst>
                                        <p:tav tm="0">
                                          <p:val>
                                            <p:strVal val="#ppt_x"/>
                                          </p:val>
                                        </p:tav>
                                        <p:tav tm="100000">
                                          <p:val>
                                            <p:strVal val="#ppt_x"/>
                                          </p:val>
                                        </p:tav>
                                      </p:tavLst>
                                    </p:anim>
                                    <p:anim calcmode="lin" valueType="num">
                                      <p:cBhvr additive="base">
                                        <p:cTn id="8" dur="500" fill="hold"/>
                                        <p:tgtEl>
                                          <p:spTgt spid="1873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782" y="0"/>
            <a:ext cx="7309813" cy="2174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0326" y="2436866"/>
            <a:ext cx="5363617" cy="3984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243130" y="1673686"/>
            <a:ext cx="610544" cy="400110"/>
          </a:xfrm>
          <a:prstGeom prst="rect">
            <a:avLst/>
          </a:prstGeom>
          <a:noFill/>
        </p:spPr>
        <p:txBody>
          <a:bodyPr wrap="square" rtlCol="0">
            <a:spAutoFit/>
          </a:bodyPr>
          <a:lstStyle/>
          <a:p>
            <a:r>
              <a:rPr lang="en-US" altLang="zh-CN" sz="2000" dirty="0"/>
              <a:t>B</a:t>
            </a:r>
            <a:endParaRPr lang="zh-CN" altLang="en-US" sz="2000" dirty="0"/>
          </a:p>
        </p:txBody>
      </p:sp>
    </p:spTree>
    <p:extLst>
      <p:ext uri="{BB962C8B-B14F-4D97-AF65-F5344CB8AC3E}">
        <p14:creationId xmlns:p14="http://schemas.microsoft.com/office/powerpoint/2010/main" val="362997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8" y="333375"/>
            <a:ext cx="9072562"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8419" name="Line 3"/>
          <p:cNvSpPr>
            <a:spLocks noChangeShapeType="1"/>
          </p:cNvSpPr>
          <p:nvPr/>
        </p:nvSpPr>
        <p:spPr bwMode="auto">
          <a:xfrm>
            <a:off x="3851275" y="2276475"/>
            <a:ext cx="1368425"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8419"/>
                                        </p:tgtEl>
                                        <p:attrNameLst>
                                          <p:attrName>style.visibility</p:attrName>
                                        </p:attrNameLst>
                                      </p:cBhvr>
                                      <p:to>
                                        <p:strVal val="visible"/>
                                      </p:to>
                                    </p:set>
                                    <p:animEffect transition="in" filter="blinds(horizontal)">
                                      <p:cBhvr>
                                        <p:cTn id="7" dur="500"/>
                                        <p:tgtEl>
                                          <p:spTgt spid="188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39460"/>
            <a:ext cx="8845808" cy="1373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929992" y="1978958"/>
            <a:ext cx="648072" cy="369332"/>
          </a:xfrm>
          <a:prstGeom prst="rect">
            <a:avLst/>
          </a:prstGeom>
          <a:noFill/>
        </p:spPr>
        <p:txBody>
          <a:bodyPr wrap="square" rtlCol="0">
            <a:spAutoFit/>
          </a:bodyPr>
          <a:lstStyle/>
          <a:p>
            <a:r>
              <a:rPr lang="en-US" altLang="zh-CN" dirty="0"/>
              <a:t>B</a:t>
            </a:r>
            <a:endParaRPr lang="zh-CN" altLang="en-US" dirty="0"/>
          </a:p>
        </p:txBody>
      </p:sp>
      <p:grpSp>
        <p:nvGrpSpPr>
          <p:cNvPr id="6" name="组合 5"/>
          <p:cNvGrpSpPr/>
          <p:nvPr/>
        </p:nvGrpSpPr>
        <p:grpSpPr>
          <a:xfrm>
            <a:off x="985054" y="2665820"/>
            <a:ext cx="6944938" cy="1678996"/>
            <a:chOff x="985054" y="2665820"/>
            <a:chExt cx="6944938" cy="1678996"/>
          </a:xfrm>
        </p:grpSpPr>
        <p:sp>
          <p:nvSpPr>
            <p:cNvPr id="5" name="矩形 4"/>
            <p:cNvSpPr/>
            <p:nvPr/>
          </p:nvSpPr>
          <p:spPr bwMode="auto">
            <a:xfrm>
              <a:off x="985054" y="2665820"/>
              <a:ext cx="6944938" cy="1678996"/>
            </a:xfrm>
            <a:prstGeom prst="rect">
              <a:avLst/>
            </a:prstGeom>
            <a:solidFill>
              <a:schemeClr val="tx2">
                <a:alpha val="5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2" name="TextBox 1"/>
            <p:cNvSpPr txBox="1"/>
            <p:nvPr/>
          </p:nvSpPr>
          <p:spPr>
            <a:xfrm>
              <a:off x="1366644" y="2665820"/>
              <a:ext cx="3672408" cy="369332"/>
            </a:xfrm>
            <a:prstGeom prst="rect">
              <a:avLst/>
            </a:prstGeom>
            <a:noFill/>
          </p:spPr>
          <p:txBody>
            <a:bodyPr wrap="square" rtlCol="0">
              <a:spAutoFit/>
            </a:bodyPr>
            <a:lstStyle/>
            <a:p>
              <a:r>
                <a:rPr lang="zh-CN" altLang="en-US" b="1" dirty="0">
                  <a:solidFill>
                    <a:srgbClr val="FFFF00"/>
                  </a:solidFill>
                </a:rPr>
                <a:t>光栅方程：</a:t>
              </a:r>
            </a:p>
          </p:txBody>
        </p:sp>
        <p:graphicFrame>
          <p:nvGraphicFramePr>
            <p:cNvPr id="4" name="对象 3"/>
            <p:cNvGraphicFramePr>
              <a:graphicFrameLocks noChangeAspect="1"/>
            </p:cNvGraphicFramePr>
            <p:nvPr>
              <p:extLst>
                <p:ext uri="{D42A27DB-BD31-4B8C-83A1-F6EECF244321}">
                  <p14:modId xmlns:p14="http://schemas.microsoft.com/office/powerpoint/2010/main" val="368974909"/>
                </p:ext>
              </p:extLst>
            </p:nvPr>
          </p:nvGraphicFramePr>
          <p:xfrm>
            <a:off x="1214008" y="3200046"/>
            <a:ext cx="6121400" cy="1117600"/>
          </p:xfrm>
          <a:graphic>
            <a:graphicData uri="http://schemas.openxmlformats.org/presentationml/2006/ole">
              <mc:AlternateContent xmlns:mc="http://schemas.openxmlformats.org/markup-compatibility/2006">
                <mc:Choice xmlns:v="urn:schemas-microsoft-com:vml" Requires="v">
                  <p:oleObj spid="_x0000_s338023" name="Equation" r:id="rId4" imgW="2539800" imgH="457200" progId="Equation.DSMT4">
                    <p:embed/>
                  </p:oleObj>
                </mc:Choice>
                <mc:Fallback>
                  <p:oleObj name="Equation" r:id="rId4" imgW="2539800" imgH="457200" progId="Equation.DSMT4">
                    <p:embed/>
                    <p:pic>
                      <p:nvPicPr>
                        <p:cNvPr id="0" name="Object 21"/>
                        <p:cNvPicPr>
                          <a:picLocks noChangeAspect="1" noChangeArrowheads="1"/>
                        </p:cNvPicPr>
                        <p:nvPr/>
                      </p:nvPicPr>
                      <p:blipFill>
                        <a:blip r:embed="rId5"/>
                        <a:srcRect/>
                        <a:stretch>
                          <a:fillRect/>
                        </a:stretch>
                      </p:blipFill>
                      <p:spPr bwMode="auto">
                        <a:xfrm>
                          <a:off x="1214008" y="3200046"/>
                          <a:ext cx="61214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 name="对象 7"/>
          <p:cNvGraphicFramePr>
            <a:graphicFrameLocks noChangeAspect="1"/>
          </p:cNvGraphicFramePr>
          <p:nvPr>
            <p:extLst>
              <p:ext uri="{D42A27DB-BD31-4B8C-83A1-F6EECF244321}">
                <p14:modId xmlns:p14="http://schemas.microsoft.com/office/powerpoint/2010/main" val="1139698480"/>
              </p:ext>
            </p:extLst>
          </p:nvPr>
        </p:nvGraphicFramePr>
        <p:xfrm>
          <a:off x="2778125" y="4848225"/>
          <a:ext cx="114300" cy="177800"/>
        </p:xfrm>
        <a:graphic>
          <a:graphicData uri="http://schemas.openxmlformats.org/presentationml/2006/ole">
            <mc:AlternateContent xmlns:mc="http://schemas.openxmlformats.org/markup-compatibility/2006">
              <mc:Choice xmlns:v="urn:schemas-microsoft-com:vml" Requires="v">
                <p:oleObj spid="_x0000_s338024" name="Equation" r:id="rId6" imgW="114120" imgH="177480" progId="Equation.DSMT4">
                  <p:embed/>
                </p:oleObj>
              </mc:Choice>
              <mc:Fallback>
                <p:oleObj name="Equation" r:id="rId6" imgW="114120" imgH="177480" progId="Equation.DSMT4">
                  <p:embed/>
                  <p:pic>
                    <p:nvPicPr>
                      <p:cNvPr id="0" name=""/>
                      <p:cNvPicPr/>
                      <p:nvPr/>
                    </p:nvPicPr>
                    <p:blipFill>
                      <a:blip r:embed="rId7"/>
                      <a:stretch>
                        <a:fillRect/>
                      </a:stretch>
                    </p:blipFill>
                    <p:spPr>
                      <a:xfrm>
                        <a:off x="2778125" y="4848225"/>
                        <a:ext cx="114300" cy="177800"/>
                      </a:xfrm>
                      <a:prstGeom prst="rect">
                        <a:avLst/>
                      </a:prstGeom>
                    </p:spPr>
                  </p:pic>
                </p:oleObj>
              </mc:Fallback>
            </mc:AlternateContent>
          </a:graphicData>
        </a:graphic>
      </p:graphicFrame>
    </p:spTree>
    <p:extLst>
      <p:ext uri="{BB962C8B-B14F-4D97-AF65-F5344CB8AC3E}">
        <p14:creationId xmlns:p14="http://schemas.microsoft.com/office/powerpoint/2010/main" val="357773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196" name="Text Box 6"/>
          <p:cNvSpPr txBox="1">
            <a:spLocks noChangeArrowheads="1"/>
          </p:cNvSpPr>
          <p:nvPr/>
        </p:nvSpPr>
        <p:spPr bwMode="auto">
          <a:xfrm>
            <a:off x="136525" y="4192180"/>
            <a:ext cx="8870950"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3200" b="1" dirty="0">
                <a:solidFill>
                  <a:srgbClr val="000000"/>
                </a:solidFill>
                <a:ea typeface="宋体" panose="02010600030101010101" pitchFamily="2" charset="-122"/>
              </a:rPr>
              <a:t>如图（</a:t>
            </a:r>
            <a:r>
              <a:rPr lang="en-US" altLang="zh-CN" sz="3200" b="1" dirty="0">
                <a:solidFill>
                  <a:srgbClr val="000000"/>
                </a:solidFill>
                <a:ea typeface="宋体" panose="02010600030101010101" pitchFamily="2" charset="-122"/>
              </a:rPr>
              <a:t>a</a:t>
            </a:r>
            <a:r>
              <a:rPr lang="zh-CN" altLang="en-US" sz="3200" b="1" dirty="0">
                <a:solidFill>
                  <a:srgbClr val="000000"/>
                </a:solidFill>
                <a:ea typeface="宋体" panose="02010600030101010101" pitchFamily="2" charset="-122"/>
              </a:rPr>
              <a:t>）所示，一束</a:t>
            </a:r>
            <a:r>
              <a:rPr lang="zh-CN" altLang="en-US" sz="3200" b="1" dirty="0">
                <a:solidFill>
                  <a:srgbClr val="0000CC"/>
                </a:solidFill>
                <a:ea typeface="宋体" panose="02010600030101010101" pitchFamily="2" charset="-122"/>
              </a:rPr>
              <a:t>单色平行光</a:t>
            </a:r>
            <a:r>
              <a:rPr lang="zh-CN" altLang="en-US" sz="3200" b="1" dirty="0">
                <a:solidFill>
                  <a:srgbClr val="FF0000"/>
                </a:solidFill>
                <a:ea typeface="宋体" panose="02010600030101010101" pitchFamily="2" charset="-122"/>
              </a:rPr>
              <a:t>径直通过</a:t>
            </a:r>
            <a:r>
              <a:rPr lang="zh-CN" altLang="en-US" sz="3200" b="1" dirty="0">
                <a:solidFill>
                  <a:srgbClr val="0000CC"/>
                </a:solidFill>
                <a:ea typeface="宋体" panose="02010600030101010101" pitchFamily="2" charset="-122"/>
              </a:rPr>
              <a:t>宽度</a:t>
            </a:r>
            <a:r>
              <a:rPr lang="zh-CN" altLang="en-US" sz="3200" b="1" dirty="0">
                <a:solidFill>
                  <a:srgbClr val="000000"/>
                </a:solidFill>
                <a:ea typeface="宋体" panose="02010600030101010101" pitchFamily="2" charset="-122"/>
              </a:rPr>
              <a:t>为</a:t>
            </a:r>
            <a:r>
              <a:rPr lang="zh-CN" altLang="en-US" sz="3200" b="1" i="1" dirty="0">
                <a:solidFill>
                  <a:srgbClr val="FF0000"/>
                </a:solidFill>
                <a:latin typeface="Times New Roman" panose="02020603050405020304" pitchFamily="18" charset="0"/>
                <a:ea typeface="宋体" panose="02010600030101010101" pitchFamily="2" charset="-122"/>
              </a:rPr>
              <a:t>a</a:t>
            </a:r>
            <a:r>
              <a:rPr lang="zh-CN" altLang="en-US" sz="3200" b="1" dirty="0">
                <a:solidFill>
                  <a:srgbClr val="000000"/>
                </a:solidFill>
                <a:ea typeface="宋体" panose="02010600030101010101" pitchFamily="2" charset="-122"/>
              </a:rPr>
              <a:t>的狭缝（</a:t>
            </a:r>
            <a:r>
              <a:rPr lang="zh-CN" altLang="en-US" sz="3200" b="1" i="1" dirty="0">
                <a:solidFill>
                  <a:srgbClr val="FF0000"/>
                </a:solidFill>
                <a:latin typeface="Times New Roman" panose="02020603050405020304" pitchFamily="18" charset="0"/>
                <a:ea typeface="宋体" panose="02010600030101010101" pitchFamily="2" charset="-122"/>
              </a:rPr>
              <a:t>a</a:t>
            </a:r>
            <a:r>
              <a:rPr lang="zh-CN" altLang="en-US" sz="3200" b="1" dirty="0">
                <a:solidFill>
                  <a:schemeClr val="tx2"/>
                </a:solidFill>
                <a:latin typeface="Times New Roman" panose="02020603050405020304" pitchFamily="18" charset="0"/>
                <a:ea typeface="宋体" panose="02010600030101010101" pitchFamily="2" charset="-122"/>
              </a:rPr>
              <a:t>与</a:t>
            </a:r>
            <a:r>
              <a:rPr lang="zh-CN" altLang="en-US" sz="3200" b="1" dirty="0">
                <a:solidFill>
                  <a:srgbClr val="FF0000"/>
                </a:solidFill>
                <a:latin typeface="Times New Roman" panose="02020603050405020304" pitchFamily="18" charset="0"/>
                <a:ea typeface="宋体" panose="02010600030101010101" pitchFamily="2" charset="-122"/>
              </a:rPr>
              <a:t>波长</a:t>
            </a:r>
            <a:r>
              <a:rPr lang="zh-CN" altLang="en-US" sz="3200" b="1" dirty="0">
                <a:solidFill>
                  <a:schemeClr val="tx2"/>
                </a:solidFill>
                <a:latin typeface="Times New Roman" panose="02020603050405020304" pitchFamily="18" charset="0"/>
                <a:ea typeface="宋体" panose="02010600030101010101" pitchFamily="2" charset="-122"/>
              </a:rPr>
              <a:t>为同一数量级）</a:t>
            </a:r>
            <a:r>
              <a:rPr lang="zh-CN" altLang="en-US" sz="3200" b="1" dirty="0">
                <a:solidFill>
                  <a:srgbClr val="000000"/>
                </a:solidFill>
                <a:ea typeface="宋体" panose="02010600030101010101" pitchFamily="2" charset="-122"/>
              </a:rPr>
              <a:t>，由于各光线</a:t>
            </a:r>
            <a:r>
              <a:rPr lang="zh-CN" altLang="en-US" sz="3200" b="1" dirty="0">
                <a:solidFill>
                  <a:srgbClr val="0000CC"/>
                </a:solidFill>
                <a:ea typeface="宋体" panose="02010600030101010101" pitchFamily="2" charset="-122"/>
              </a:rPr>
              <a:t>相位相同</a:t>
            </a:r>
            <a:r>
              <a:rPr lang="zh-CN" altLang="en-US" sz="3200" b="1" dirty="0">
                <a:solidFill>
                  <a:srgbClr val="000000"/>
                </a:solidFill>
                <a:ea typeface="宋体" panose="02010600030101010101" pitchFamily="2" charset="-122"/>
              </a:rPr>
              <a:t>，所以在屏幕上出现</a:t>
            </a:r>
            <a:r>
              <a:rPr lang="zh-CN" altLang="en-US" sz="3200" b="1" dirty="0">
                <a:solidFill>
                  <a:srgbClr val="FF0000"/>
                </a:solidFill>
                <a:ea typeface="宋体" panose="02010600030101010101" pitchFamily="2" charset="-122"/>
              </a:rPr>
              <a:t>中央明纹</a:t>
            </a:r>
            <a:r>
              <a:rPr lang="zh-CN" altLang="en-US" sz="3200" b="1" dirty="0">
                <a:solidFill>
                  <a:srgbClr val="000000"/>
                </a:solidFill>
                <a:ea typeface="宋体" panose="02010600030101010101" pitchFamily="2" charset="-122"/>
              </a:rPr>
              <a:t>。</a:t>
            </a:r>
            <a:r>
              <a:rPr lang="zh-CN" altLang="en-US" sz="2800" b="1" dirty="0">
                <a:solidFill>
                  <a:srgbClr val="000000"/>
                </a:solidFill>
                <a:ea typeface="宋体" panose="02010600030101010101" pitchFamily="2" charset="-122"/>
              </a:rPr>
              <a:t>       </a:t>
            </a:r>
          </a:p>
        </p:txBody>
      </p:sp>
      <p:graphicFrame>
        <p:nvGraphicFramePr>
          <p:cNvPr id="20484" name="对象 1"/>
          <p:cNvGraphicFramePr>
            <a:graphicFrameLocks/>
          </p:cNvGraphicFramePr>
          <p:nvPr>
            <p:extLst>
              <p:ext uri="{D42A27DB-BD31-4B8C-83A1-F6EECF244321}">
                <p14:modId xmlns:p14="http://schemas.microsoft.com/office/powerpoint/2010/main" val="3934596227"/>
              </p:ext>
            </p:extLst>
          </p:nvPr>
        </p:nvGraphicFramePr>
        <p:xfrm>
          <a:off x="1595598" y="528282"/>
          <a:ext cx="3582988" cy="3460750"/>
        </p:xfrm>
        <a:graphic>
          <a:graphicData uri="http://schemas.openxmlformats.org/presentationml/2006/ole">
            <mc:AlternateContent xmlns:mc="http://schemas.openxmlformats.org/markup-compatibility/2006">
              <mc:Choice xmlns:v="urn:schemas-microsoft-com:vml" Requires="v">
                <p:oleObj spid="_x0000_s353310" r:id="rId3" imgW="2295360" imgH="2752560" progId="Paint.Picture">
                  <p:embed/>
                </p:oleObj>
              </mc:Choice>
              <mc:Fallback>
                <p:oleObj r:id="rId3" imgW="2295360" imgH="2752560" progId="Paint.Picture">
                  <p:embed/>
                  <p:pic>
                    <p:nvPicPr>
                      <p:cNvPr id="20484" name="对象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598" y="528282"/>
                        <a:ext cx="3582988"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0485" name="Group 9"/>
          <p:cNvGrpSpPr>
            <a:grpSpLocks/>
          </p:cNvGrpSpPr>
          <p:nvPr/>
        </p:nvGrpSpPr>
        <p:grpSpPr bwMode="auto">
          <a:xfrm>
            <a:off x="6098360" y="376280"/>
            <a:ext cx="1219200" cy="2895600"/>
            <a:chOff x="4752" y="1248"/>
            <a:chExt cx="768" cy="1824"/>
          </a:xfrm>
        </p:grpSpPr>
        <p:sp>
          <p:nvSpPr>
            <p:cNvPr id="8194" name="Rectangle 2"/>
            <p:cNvSpPr>
              <a:spLocks noChangeArrowheads="1"/>
            </p:cNvSpPr>
            <p:nvPr/>
          </p:nvSpPr>
          <p:spPr bwMode="auto">
            <a:xfrm>
              <a:off x="4752" y="1930"/>
              <a:ext cx="768" cy="455"/>
            </a:xfrm>
            <a:prstGeom prst="rect">
              <a:avLst/>
            </a:prstGeom>
            <a:gradFill rotWithShape="0">
              <a:gsLst>
                <a:gs pos="0">
                  <a:srgbClr val="FF66FF">
                    <a:gamma/>
                    <a:shade val="0"/>
                    <a:invGamma/>
                  </a:srgbClr>
                </a:gs>
                <a:gs pos="50000">
                  <a:srgbClr val="FF66FF"/>
                </a:gs>
                <a:gs pos="100000">
                  <a:srgbClr val="FF66FF">
                    <a:gamma/>
                    <a:shade val="0"/>
                    <a:invGamma/>
                  </a:srgbClr>
                </a:gs>
              </a:gsLst>
              <a:lin ang="5400000" scaled="1"/>
            </a:gradFill>
            <a:ln w="9525">
              <a:noFill/>
              <a:miter lim="800000"/>
            </a:ln>
            <a:effectLst/>
          </p:spPr>
          <p:txBody>
            <a:bodyPr wrap="none" anchor="ctr"/>
            <a:lstStyle/>
            <a:p>
              <a:pPr algn="ctr" eaLnBrk="0" hangingPunct="0">
                <a:buFontTx/>
                <a:buNone/>
                <a:defRPr/>
              </a:pPr>
              <a:endParaRPr kumimoji="1" lang="zh-CN" altLang="en-US" sz="3600">
                <a:effectLst>
                  <a:outerShdw blurRad="38100" dist="38100" dir="2700000" algn="tl">
                    <a:srgbClr val="000000">
                      <a:alpha val="43137"/>
                    </a:srgbClr>
                  </a:outerShdw>
                </a:effectLst>
                <a:latin typeface="Bookman Old Style" panose="02050604050505020204" pitchFamily="2" charset="0"/>
                <a:ea typeface="宋体" panose="02010600030101010101" pitchFamily="2" charset="-122"/>
              </a:endParaRPr>
            </a:p>
          </p:txBody>
        </p:sp>
        <p:sp>
          <p:nvSpPr>
            <p:cNvPr id="8195" name="Rectangle 3"/>
            <p:cNvSpPr>
              <a:spLocks noChangeArrowheads="1"/>
            </p:cNvSpPr>
            <p:nvPr/>
          </p:nvSpPr>
          <p:spPr bwMode="auto">
            <a:xfrm>
              <a:off x="4756" y="1712"/>
              <a:ext cx="760" cy="219"/>
            </a:xfrm>
            <a:prstGeom prst="rect">
              <a:avLst/>
            </a:prstGeom>
            <a:gradFill rotWithShape="0">
              <a:gsLst>
                <a:gs pos="0">
                  <a:schemeClr val="tx2"/>
                </a:gs>
                <a:gs pos="50000">
                  <a:srgbClr val="CC00CC"/>
                </a:gs>
                <a:gs pos="100000">
                  <a:schemeClr val="tx2"/>
                </a:gs>
              </a:gsLst>
              <a:lin ang="5400000" scaled="1"/>
            </a:gradFill>
            <a:ln w="12700">
              <a:solidFill>
                <a:schemeClr val="tx1"/>
              </a:solidFill>
              <a:miter lim="800000"/>
            </a:ln>
            <a:effectLst/>
          </p:spPr>
          <p:txBody>
            <a:bodyPr wrap="none" anchor="ctr"/>
            <a:lstStyle/>
            <a:p>
              <a:pPr algn="ctr" eaLnBrk="0" hangingPunct="0">
                <a:buFontTx/>
                <a:buNone/>
                <a:defRPr/>
              </a:pPr>
              <a:endParaRPr kumimoji="1" lang="zh-CN" altLang="en-US" sz="3600">
                <a:effectLst>
                  <a:outerShdw blurRad="38100" dist="38100" dir="2700000" algn="tl">
                    <a:srgbClr val="000000">
                      <a:alpha val="43137"/>
                    </a:srgbClr>
                  </a:outerShdw>
                </a:effectLst>
                <a:latin typeface="Bookman Old Style" panose="02050604050505020204" pitchFamily="2" charset="0"/>
                <a:ea typeface="宋体" panose="02010600030101010101" pitchFamily="2" charset="-122"/>
              </a:endParaRPr>
            </a:p>
          </p:txBody>
        </p:sp>
        <p:sp>
          <p:nvSpPr>
            <p:cNvPr id="2" name="Rectangle 4"/>
            <p:cNvSpPr>
              <a:spLocks noChangeArrowheads="1"/>
            </p:cNvSpPr>
            <p:nvPr/>
          </p:nvSpPr>
          <p:spPr bwMode="auto">
            <a:xfrm>
              <a:off x="4752" y="2379"/>
              <a:ext cx="768" cy="227"/>
            </a:xfrm>
            <a:prstGeom prst="rect">
              <a:avLst/>
            </a:prstGeom>
            <a:gradFill rotWithShape="0">
              <a:gsLst>
                <a:gs pos="0">
                  <a:schemeClr val="tx2"/>
                </a:gs>
                <a:gs pos="50000">
                  <a:srgbClr val="CC00CC"/>
                </a:gs>
                <a:gs pos="100000">
                  <a:schemeClr val="tx2"/>
                </a:gs>
              </a:gsLst>
              <a:lin ang="5400000" scaled="1"/>
            </a:gradFill>
            <a:ln w="9525">
              <a:noFill/>
              <a:miter lim="800000"/>
            </a:ln>
            <a:effectLst/>
          </p:spPr>
          <p:txBody>
            <a:bodyPr wrap="none" anchor="ctr"/>
            <a:lstStyle/>
            <a:p>
              <a:pPr algn="ctr" eaLnBrk="0" hangingPunct="0">
                <a:buFontTx/>
                <a:buNone/>
                <a:defRPr/>
              </a:pPr>
              <a:endParaRPr kumimoji="1" lang="zh-CN" altLang="en-US" sz="3600">
                <a:effectLst>
                  <a:outerShdw blurRad="38100" dist="38100" dir="2700000" algn="tl">
                    <a:srgbClr val="000000">
                      <a:alpha val="43137"/>
                    </a:srgbClr>
                  </a:outerShdw>
                </a:effectLst>
                <a:latin typeface="Bookman Old Style" panose="02050604050505020204" pitchFamily="2" charset="0"/>
                <a:ea typeface="宋体" panose="02010600030101010101" pitchFamily="2" charset="-122"/>
              </a:endParaRPr>
            </a:p>
          </p:txBody>
        </p:sp>
        <p:sp>
          <p:nvSpPr>
            <p:cNvPr id="8197" name="Rectangle 5"/>
            <p:cNvSpPr>
              <a:spLocks noChangeArrowheads="1"/>
            </p:cNvSpPr>
            <p:nvPr/>
          </p:nvSpPr>
          <p:spPr bwMode="auto">
            <a:xfrm>
              <a:off x="4752" y="2612"/>
              <a:ext cx="768" cy="227"/>
            </a:xfrm>
            <a:prstGeom prst="rect">
              <a:avLst/>
            </a:prstGeom>
            <a:gradFill rotWithShape="0">
              <a:gsLst>
                <a:gs pos="0">
                  <a:schemeClr val="tx2"/>
                </a:gs>
                <a:gs pos="50000">
                  <a:srgbClr val="990099"/>
                </a:gs>
                <a:gs pos="100000">
                  <a:schemeClr val="tx2"/>
                </a:gs>
              </a:gsLst>
              <a:lin ang="5400000" scaled="1"/>
            </a:gradFill>
            <a:ln w="9525">
              <a:noFill/>
              <a:miter lim="800000"/>
            </a:ln>
            <a:effectLst/>
          </p:spPr>
          <p:txBody>
            <a:bodyPr wrap="none" anchor="ctr"/>
            <a:lstStyle/>
            <a:p>
              <a:pPr algn="ctr" eaLnBrk="0" hangingPunct="0">
                <a:buFontTx/>
                <a:buNone/>
                <a:defRPr/>
              </a:pPr>
              <a:endParaRPr kumimoji="1" lang="zh-CN" altLang="en-US" sz="3600">
                <a:effectLst>
                  <a:outerShdw blurRad="38100" dist="38100" dir="2700000" algn="tl">
                    <a:srgbClr val="000000">
                      <a:alpha val="43137"/>
                    </a:srgbClr>
                  </a:outerShdw>
                </a:effectLst>
                <a:latin typeface="Bookman Old Style" panose="02050604050505020204" pitchFamily="2" charset="0"/>
                <a:ea typeface="宋体" panose="02010600030101010101" pitchFamily="2" charset="-122"/>
              </a:endParaRPr>
            </a:p>
          </p:txBody>
        </p:sp>
        <p:sp>
          <p:nvSpPr>
            <p:cNvPr id="8198" name="Rectangle 6"/>
            <p:cNvSpPr>
              <a:spLocks noChangeArrowheads="1"/>
            </p:cNvSpPr>
            <p:nvPr/>
          </p:nvSpPr>
          <p:spPr bwMode="auto">
            <a:xfrm>
              <a:off x="4752" y="1481"/>
              <a:ext cx="768" cy="227"/>
            </a:xfrm>
            <a:prstGeom prst="rect">
              <a:avLst/>
            </a:prstGeom>
            <a:gradFill rotWithShape="0">
              <a:gsLst>
                <a:gs pos="0">
                  <a:schemeClr val="tx2"/>
                </a:gs>
                <a:gs pos="50000">
                  <a:srgbClr val="990099"/>
                </a:gs>
                <a:gs pos="100000">
                  <a:schemeClr val="tx2"/>
                </a:gs>
              </a:gsLst>
              <a:lin ang="5400000" scaled="1"/>
            </a:gradFill>
            <a:ln w="9525">
              <a:noFill/>
              <a:miter lim="800000"/>
            </a:ln>
            <a:effectLst/>
          </p:spPr>
          <p:txBody>
            <a:bodyPr wrap="none" anchor="ctr"/>
            <a:lstStyle/>
            <a:p>
              <a:pPr algn="ctr" eaLnBrk="0" hangingPunct="0">
                <a:buFontTx/>
                <a:buNone/>
                <a:defRPr/>
              </a:pPr>
              <a:endParaRPr kumimoji="1" lang="zh-CN" altLang="en-US" sz="3600">
                <a:effectLst>
                  <a:outerShdw blurRad="38100" dist="38100" dir="2700000" algn="tl">
                    <a:srgbClr val="000000">
                      <a:alpha val="43137"/>
                    </a:srgbClr>
                  </a:outerShdw>
                </a:effectLst>
                <a:latin typeface="Bookman Old Style" panose="02050604050505020204" pitchFamily="2" charset="0"/>
                <a:ea typeface="宋体" panose="02010600030101010101" pitchFamily="2" charset="-122"/>
              </a:endParaRPr>
            </a:p>
          </p:txBody>
        </p:sp>
        <p:sp>
          <p:nvSpPr>
            <p:cNvPr id="8199" name="Rectangle 7"/>
            <p:cNvSpPr>
              <a:spLocks noChangeArrowheads="1"/>
            </p:cNvSpPr>
            <p:nvPr/>
          </p:nvSpPr>
          <p:spPr bwMode="auto">
            <a:xfrm>
              <a:off x="4752" y="2845"/>
              <a:ext cx="768" cy="227"/>
            </a:xfrm>
            <a:prstGeom prst="rect">
              <a:avLst/>
            </a:prstGeom>
            <a:gradFill rotWithShape="0">
              <a:gsLst>
                <a:gs pos="0">
                  <a:schemeClr val="tx2"/>
                </a:gs>
                <a:gs pos="50000">
                  <a:srgbClr val="660066"/>
                </a:gs>
                <a:gs pos="100000">
                  <a:schemeClr val="tx2"/>
                </a:gs>
              </a:gsLst>
              <a:lin ang="5400000" scaled="1"/>
            </a:gradFill>
            <a:ln w="9525">
              <a:noFill/>
              <a:miter lim="800000"/>
            </a:ln>
            <a:effectLst/>
          </p:spPr>
          <p:txBody>
            <a:bodyPr wrap="none" anchor="ctr"/>
            <a:lstStyle/>
            <a:p>
              <a:pPr algn="ctr" eaLnBrk="0" hangingPunct="0">
                <a:buFontTx/>
                <a:buNone/>
                <a:defRPr/>
              </a:pPr>
              <a:endParaRPr kumimoji="1" lang="zh-CN" altLang="en-US" sz="3600">
                <a:effectLst>
                  <a:outerShdw blurRad="38100" dist="38100" dir="2700000" algn="tl">
                    <a:srgbClr val="000000">
                      <a:alpha val="43137"/>
                    </a:srgbClr>
                  </a:outerShdw>
                </a:effectLst>
                <a:latin typeface="Bookman Old Style" panose="02050604050505020204" pitchFamily="2" charset="0"/>
                <a:ea typeface="宋体" panose="02010600030101010101" pitchFamily="2" charset="-122"/>
              </a:endParaRPr>
            </a:p>
          </p:txBody>
        </p:sp>
        <p:sp>
          <p:nvSpPr>
            <p:cNvPr id="8200" name="Rectangle 8"/>
            <p:cNvSpPr>
              <a:spLocks noChangeArrowheads="1"/>
            </p:cNvSpPr>
            <p:nvPr/>
          </p:nvSpPr>
          <p:spPr bwMode="auto">
            <a:xfrm>
              <a:off x="4752" y="1248"/>
              <a:ext cx="768" cy="227"/>
            </a:xfrm>
            <a:prstGeom prst="rect">
              <a:avLst/>
            </a:prstGeom>
            <a:gradFill rotWithShape="0">
              <a:gsLst>
                <a:gs pos="0">
                  <a:schemeClr val="tx2"/>
                </a:gs>
                <a:gs pos="50000">
                  <a:srgbClr val="660066"/>
                </a:gs>
                <a:gs pos="100000">
                  <a:schemeClr val="tx2"/>
                </a:gs>
              </a:gsLst>
              <a:lin ang="5400000" scaled="1"/>
            </a:gradFill>
            <a:ln w="9525">
              <a:noFill/>
              <a:miter lim="800000"/>
            </a:ln>
            <a:effectLst/>
          </p:spPr>
          <p:txBody>
            <a:bodyPr wrap="none" anchor="ctr"/>
            <a:lstStyle/>
            <a:p>
              <a:pPr algn="ctr" eaLnBrk="0" hangingPunct="0">
                <a:buFontTx/>
                <a:buNone/>
                <a:defRPr/>
              </a:pPr>
              <a:endParaRPr kumimoji="1" lang="zh-CN" altLang="en-US" sz="3600">
                <a:effectLst>
                  <a:outerShdw blurRad="38100" dist="38100" dir="2700000" algn="tl">
                    <a:srgbClr val="000000">
                      <a:alpha val="43137"/>
                    </a:srgbClr>
                  </a:outerShdw>
                </a:effectLst>
                <a:latin typeface="Bookman Old Style" panose="02050604050505020204" pitchFamily="2" charset="0"/>
                <a:ea typeface="宋体" panose="02010600030101010101" pitchFamily="2" charset="-122"/>
              </a:endParaRPr>
            </a:p>
          </p:txBody>
        </p:sp>
      </p:grpSp>
    </p:spTree>
    <p:extLst>
      <p:ext uri="{BB962C8B-B14F-4D97-AF65-F5344CB8AC3E}">
        <p14:creationId xmlns:p14="http://schemas.microsoft.com/office/powerpoint/2010/main" val="391770652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500" fill="hold">
                                          <p:stCondLst>
                                            <p:cond delay="0"/>
                                          </p:stCondLst>
                                        </p:cTn>
                                        <p:tgtEl>
                                          <p:spTgt spid="8196"/>
                                        </p:tgtEl>
                                        <p:attrNameLst>
                                          <p:attrName>style.visibility</p:attrName>
                                        </p:attrNameLst>
                                      </p:cBhvr>
                                      <p:to>
                                        <p:strVal val="visible"/>
                                      </p:to>
                                    </p:set>
                                    <p:animEffect transition="in" filter="blinds(horizontal)">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33" y="1139460"/>
            <a:ext cx="9080567" cy="2671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235264" y="2894774"/>
            <a:ext cx="360040" cy="369332"/>
          </a:xfrm>
          <a:prstGeom prst="rect">
            <a:avLst/>
          </a:prstGeom>
          <a:noFill/>
        </p:spPr>
        <p:txBody>
          <a:bodyPr wrap="square" rtlCol="0">
            <a:spAutoFit/>
          </a:bodyPr>
          <a:lstStyle/>
          <a:p>
            <a:r>
              <a:rPr lang="en-US" altLang="zh-CN" dirty="0"/>
              <a:t>D</a:t>
            </a:r>
            <a:endParaRPr lang="zh-CN" altLang="en-US" dirty="0"/>
          </a:p>
        </p:txBody>
      </p:sp>
    </p:spTree>
    <p:extLst>
      <p:ext uri="{BB962C8B-B14F-4D97-AF65-F5344CB8AC3E}">
        <p14:creationId xmlns:p14="http://schemas.microsoft.com/office/powerpoint/2010/main" val="28349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49552"/>
          <a:stretch>
            <a:fillRect/>
          </a:stretch>
        </p:blipFill>
        <p:spPr bwMode="auto">
          <a:xfrm>
            <a:off x="221874" y="1063142"/>
            <a:ext cx="8623934" cy="2213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006310" y="2589502"/>
            <a:ext cx="792088" cy="369332"/>
          </a:xfrm>
          <a:prstGeom prst="rect">
            <a:avLst/>
          </a:prstGeom>
          <a:noFill/>
        </p:spPr>
        <p:txBody>
          <a:bodyPr wrap="square" rtlCol="0">
            <a:spAutoFit/>
          </a:bodyPr>
          <a:lstStyle/>
          <a:p>
            <a:r>
              <a:rPr lang="en-US" altLang="zh-CN" dirty="0"/>
              <a:t>D</a:t>
            </a:r>
            <a:endParaRPr lang="zh-CN" altLang="en-US" dirty="0"/>
          </a:p>
        </p:txBody>
      </p:sp>
      <p:grpSp>
        <p:nvGrpSpPr>
          <p:cNvPr id="5" name="组合 4"/>
          <p:cNvGrpSpPr/>
          <p:nvPr/>
        </p:nvGrpSpPr>
        <p:grpSpPr>
          <a:xfrm>
            <a:off x="832418" y="3810590"/>
            <a:ext cx="6944938" cy="1678996"/>
            <a:chOff x="985054" y="2665820"/>
            <a:chExt cx="6944938" cy="1678996"/>
          </a:xfrm>
        </p:grpSpPr>
        <p:sp>
          <p:nvSpPr>
            <p:cNvPr id="6" name="矩形 5"/>
            <p:cNvSpPr/>
            <p:nvPr/>
          </p:nvSpPr>
          <p:spPr bwMode="auto">
            <a:xfrm>
              <a:off x="985054" y="2665820"/>
              <a:ext cx="6944938" cy="1678996"/>
            </a:xfrm>
            <a:prstGeom prst="rect">
              <a:avLst/>
            </a:prstGeom>
            <a:solidFill>
              <a:schemeClr val="tx2">
                <a:alpha val="5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7" name="TextBox 6"/>
            <p:cNvSpPr txBox="1"/>
            <p:nvPr/>
          </p:nvSpPr>
          <p:spPr>
            <a:xfrm>
              <a:off x="1366644" y="2665820"/>
              <a:ext cx="3672408" cy="369332"/>
            </a:xfrm>
            <a:prstGeom prst="rect">
              <a:avLst/>
            </a:prstGeom>
            <a:noFill/>
          </p:spPr>
          <p:txBody>
            <a:bodyPr wrap="square" rtlCol="0">
              <a:spAutoFit/>
            </a:bodyPr>
            <a:lstStyle/>
            <a:p>
              <a:r>
                <a:rPr lang="zh-CN" altLang="en-US" b="1" dirty="0">
                  <a:solidFill>
                    <a:srgbClr val="FFFF00"/>
                  </a:solidFill>
                </a:rPr>
                <a:t>光栅方程：</a:t>
              </a:r>
            </a:p>
          </p:txBody>
        </p:sp>
        <p:graphicFrame>
          <p:nvGraphicFramePr>
            <p:cNvPr id="8" name="对象 7"/>
            <p:cNvGraphicFramePr>
              <a:graphicFrameLocks noChangeAspect="1"/>
            </p:cNvGraphicFramePr>
            <p:nvPr>
              <p:extLst>
                <p:ext uri="{D42A27DB-BD31-4B8C-83A1-F6EECF244321}">
                  <p14:modId xmlns:p14="http://schemas.microsoft.com/office/powerpoint/2010/main" val="949781291"/>
                </p:ext>
              </p:extLst>
            </p:nvPr>
          </p:nvGraphicFramePr>
          <p:xfrm>
            <a:off x="1214674" y="3262130"/>
            <a:ext cx="6121400" cy="993775"/>
          </p:xfrm>
          <a:graphic>
            <a:graphicData uri="http://schemas.openxmlformats.org/presentationml/2006/ole">
              <mc:AlternateContent xmlns:mc="http://schemas.openxmlformats.org/markup-compatibility/2006">
                <mc:Choice xmlns:v="urn:schemas-microsoft-com:vml" Requires="v">
                  <p:oleObj spid="_x0000_s338995" name="Equation" r:id="rId4" imgW="2539800" imgH="406080" progId="Equation.DSMT4">
                    <p:embed/>
                  </p:oleObj>
                </mc:Choice>
                <mc:Fallback>
                  <p:oleObj name="Equation" r:id="rId4" imgW="2539800" imgH="406080" progId="Equation.DSMT4">
                    <p:embed/>
                    <p:pic>
                      <p:nvPicPr>
                        <p:cNvPr id="0" name=""/>
                        <p:cNvPicPr>
                          <a:picLocks noChangeAspect="1" noChangeArrowheads="1"/>
                        </p:cNvPicPr>
                        <p:nvPr/>
                      </p:nvPicPr>
                      <p:blipFill>
                        <a:blip r:embed="rId5"/>
                        <a:srcRect/>
                        <a:stretch>
                          <a:fillRect/>
                        </a:stretch>
                      </p:blipFill>
                      <p:spPr bwMode="auto">
                        <a:xfrm>
                          <a:off x="1214674" y="3262130"/>
                          <a:ext cx="61214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53856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圆角矩形 5"/>
          <p:cNvSpPr/>
          <p:nvPr/>
        </p:nvSpPr>
        <p:spPr>
          <a:xfrm>
            <a:off x="120" y="-1"/>
            <a:ext cx="9143760" cy="2653265"/>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2454" name="Group 6"/>
          <p:cNvGrpSpPr>
            <a:grpSpLocks/>
          </p:cNvGrpSpPr>
          <p:nvPr/>
        </p:nvGrpSpPr>
        <p:grpSpPr bwMode="auto">
          <a:xfrm>
            <a:off x="145556" y="223644"/>
            <a:ext cx="8763000" cy="965200"/>
            <a:chOff x="240" y="482"/>
            <a:chExt cx="5520" cy="608"/>
          </a:xfrm>
        </p:grpSpPr>
        <p:sp>
          <p:nvSpPr>
            <p:cNvPr id="232451" name="Rectangle 3"/>
            <p:cNvSpPr>
              <a:spLocks noChangeArrowheads="1"/>
            </p:cNvSpPr>
            <p:nvPr/>
          </p:nvSpPr>
          <p:spPr bwMode="auto">
            <a:xfrm>
              <a:off x="240" y="482"/>
              <a:ext cx="552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zh-CN" altLang="en-US" sz="2800" b="1" dirty="0">
                  <a:solidFill>
                    <a:srgbClr val="CC0000"/>
                  </a:solidFill>
                  <a:latin typeface="Times New Roman" pitchFamily="18" charset="0"/>
                  <a:ea typeface="宋体" pitchFamily="2" charset="-122"/>
                </a:rPr>
                <a:t> </a:t>
              </a:r>
              <a:r>
                <a:rPr lang="zh-CN" altLang="en-US" sz="2800" b="1" dirty="0">
                  <a:solidFill>
                    <a:srgbClr val="C00000"/>
                  </a:solidFill>
                  <a:latin typeface="Times New Roman" pitchFamily="18" charset="0"/>
                  <a:ea typeface="宋体" pitchFamily="2" charset="-122"/>
                </a:rPr>
                <a:t>例题</a:t>
              </a:r>
              <a:r>
                <a:rPr lang="en-US" altLang="zh-CN" sz="2800" b="1" dirty="0">
                  <a:latin typeface="Times New Roman" pitchFamily="18" charset="0"/>
                  <a:ea typeface="宋体" pitchFamily="2" charset="-122"/>
                </a:rPr>
                <a:t>   </a:t>
              </a:r>
              <a:r>
                <a:rPr lang="zh-CN" altLang="en-US" sz="2800" b="1" dirty="0">
                  <a:latin typeface="Times New Roman" pitchFamily="18" charset="0"/>
                  <a:ea typeface="宋体" pitchFamily="2" charset="-122"/>
                </a:rPr>
                <a:t>用每毫米刻有</a:t>
              </a:r>
              <a:r>
                <a:rPr lang="en-US" altLang="zh-CN" sz="2800" b="1" dirty="0">
                  <a:latin typeface="Times New Roman" pitchFamily="18" charset="0"/>
                  <a:ea typeface="宋体" pitchFamily="2" charset="-122"/>
                </a:rPr>
                <a:t>500</a:t>
              </a:r>
              <a:r>
                <a:rPr lang="zh-CN" altLang="en-US" sz="2800" b="1" dirty="0">
                  <a:latin typeface="Times New Roman" pitchFamily="18" charset="0"/>
                  <a:ea typeface="宋体" pitchFamily="2" charset="-122"/>
                </a:rPr>
                <a:t>条栅纹的光栅，观察钠光谱线（                      </a:t>
              </a:r>
              <a:r>
                <a:rPr lang="en-US" altLang="zh-CN" sz="2800" b="1" dirty="0">
                  <a:latin typeface="Times New Roman" pitchFamily="18" charset="0"/>
                  <a:ea typeface="宋体" pitchFamily="2" charset="-122"/>
                </a:rPr>
                <a:t>nm</a:t>
              </a:r>
              <a:r>
                <a:rPr lang="zh-CN" altLang="en-US" sz="2800" b="1" dirty="0">
                  <a:latin typeface="Times New Roman" pitchFamily="18" charset="0"/>
                  <a:ea typeface="宋体" pitchFamily="2" charset="-122"/>
                </a:rPr>
                <a:t>），问</a:t>
              </a:r>
            </a:p>
          </p:txBody>
        </p:sp>
        <p:graphicFrame>
          <p:nvGraphicFramePr>
            <p:cNvPr id="232452" name="Object 4"/>
            <p:cNvGraphicFramePr>
              <a:graphicFrameLocks noChangeAspect="1"/>
            </p:cNvGraphicFramePr>
            <p:nvPr/>
          </p:nvGraphicFramePr>
          <p:xfrm>
            <a:off x="572" y="766"/>
            <a:ext cx="1134" cy="324"/>
          </p:xfrm>
          <a:graphic>
            <a:graphicData uri="http://schemas.openxmlformats.org/presentationml/2006/ole">
              <mc:AlternateContent xmlns:mc="http://schemas.openxmlformats.org/markup-compatibility/2006">
                <mc:Choice xmlns:v="urn:schemas-microsoft-com:vml" Requires="v">
                  <p:oleObj spid="_x0000_s232855" name="Equation" r:id="rId3" imgW="621760" imgH="177646" progId="">
                    <p:embed/>
                  </p:oleObj>
                </mc:Choice>
                <mc:Fallback>
                  <p:oleObj name="Equation" r:id="rId3" imgW="621760" imgH="177646" progId="">
                    <p:embed/>
                    <p:pic>
                      <p:nvPicPr>
                        <p:cNvPr id="0" name="Picture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 y="766"/>
                          <a:ext cx="113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32453" name="Rectangle 5"/>
          <p:cNvSpPr>
            <a:spLocks noChangeArrowheads="1"/>
          </p:cNvSpPr>
          <p:nvPr/>
        </p:nvSpPr>
        <p:spPr bwMode="auto">
          <a:xfrm>
            <a:off x="572647" y="1177732"/>
            <a:ext cx="8308975" cy="1475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0000"/>
              </a:lnSpc>
              <a:buFontTx/>
              <a:buNone/>
            </a:pPr>
            <a:r>
              <a:rPr lang="zh-CN" altLang="en-US" sz="2800" b="1" dirty="0">
                <a:latin typeface="Times New Roman" pitchFamily="18" charset="0"/>
                <a:ea typeface="宋体" pitchFamily="2" charset="-122"/>
              </a:rPr>
              <a:t>（</a:t>
            </a:r>
            <a:r>
              <a:rPr lang="en-US" altLang="zh-CN" sz="2800" b="1" dirty="0">
                <a:latin typeface="Times New Roman" pitchFamily="18" charset="0"/>
                <a:ea typeface="宋体" pitchFamily="2" charset="-122"/>
              </a:rPr>
              <a:t>1</a:t>
            </a:r>
            <a:r>
              <a:rPr lang="zh-CN" altLang="en-US" sz="2800" b="1" dirty="0">
                <a:latin typeface="Times New Roman" pitchFamily="18" charset="0"/>
                <a:ea typeface="宋体" pitchFamily="2" charset="-122"/>
              </a:rPr>
              <a:t>）平行光线</a:t>
            </a:r>
            <a:r>
              <a:rPr lang="zh-CN" altLang="en-US" sz="2800" b="1" dirty="0">
                <a:solidFill>
                  <a:srgbClr val="0000FF"/>
                </a:solidFill>
                <a:latin typeface="Times New Roman" pitchFamily="18" charset="0"/>
                <a:ea typeface="宋体" pitchFamily="2" charset="-122"/>
              </a:rPr>
              <a:t>垂直入射</a:t>
            </a:r>
            <a:r>
              <a:rPr lang="zh-CN" altLang="en-US" sz="2800" b="1" dirty="0">
                <a:latin typeface="Times New Roman" pitchFamily="18" charset="0"/>
                <a:ea typeface="宋体" pitchFamily="2" charset="-122"/>
              </a:rPr>
              <a:t>时；</a:t>
            </a:r>
            <a:r>
              <a:rPr lang="zh-CN" altLang="en-US" sz="2600" b="1" dirty="0">
                <a:latin typeface="Times New Roman" pitchFamily="18" charset="0"/>
                <a:ea typeface="宋体" pitchFamily="2" charset="-122"/>
              </a:rPr>
              <a:t> </a:t>
            </a:r>
          </a:p>
          <a:p>
            <a:pPr eaLnBrk="0" hangingPunct="0">
              <a:lnSpc>
                <a:spcPct val="110000"/>
              </a:lnSpc>
              <a:buFontTx/>
              <a:buNone/>
            </a:pPr>
            <a:r>
              <a:rPr lang="zh-CN" altLang="en-US" sz="2800" b="1" dirty="0">
                <a:latin typeface="Times New Roman" pitchFamily="18" charset="0"/>
                <a:ea typeface="宋体" pitchFamily="2" charset="-122"/>
              </a:rPr>
              <a:t>（</a:t>
            </a:r>
            <a:r>
              <a:rPr lang="en-US" altLang="zh-CN" sz="2800" b="1" dirty="0">
                <a:latin typeface="Times New Roman" pitchFamily="18" charset="0"/>
                <a:ea typeface="宋体" pitchFamily="2" charset="-122"/>
              </a:rPr>
              <a:t>2</a:t>
            </a:r>
            <a:r>
              <a:rPr lang="zh-CN" altLang="en-US" sz="2800" b="1" dirty="0">
                <a:latin typeface="Times New Roman" pitchFamily="18" charset="0"/>
                <a:ea typeface="宋体" pitchFamily="2" charset="-122"/>
              </a:rPr>
              <a:t>）平行光线以</a:t>
            </a:r>
            <a:r>
              <a:rPr lang="zh-CN" altLang="en-US" sz="2800" b="1" dirty="0">
                <a:solidFill>
                  <a:srgbClr val="0000FF"/>
                </a:solidFill>
                <a:latin typeface="Times New Roman" pitchFamily="18" charset="0"/>
                <a:ea typeface="宋体" pitchFamily="2" charset="-122"/>
              </a:rPr>
              <a:t>入射角</a:t>
            </a:r>
            <a:r>
              <a:rPr lang="en-US" altLang="zh-CN" sz="2800" b="1" dirty="0">
                <a:solidFill>
                  <a:srgbClr val="0000FF"/>
                </a:solidFill>
                <a:latin typeface="Times New Roman" pitchFamily="18" charset="0"/>
                <a:ea typeface="宋体" pitchFamily="2" charset="-122"/>
              </a:rPr>
              <a:t>30</a:t>
            </a:r>
            <a:r>
              <a:rPr lang="en-US" altLang="zh-CN" sz="2800" b="1" dirty="0">
                <a:solidFill>
                  <a:srgbClr val="0000FF"/>
                </a:solidFill>
                <a:latin typeface="Times New Roman" pitchFamily="18" charset="0"/>
                <a:ea typeface="宋体" pitchFamily="2" charset="-122"/>
                <a:sym typeface="Symbol" pitchFamily="18" charset="2"/>
              </a:rPr>
              <a:t></a:t>
            </a:r>
            <a:r>
              <a:rPr lang="zh-CN" altLang="en-US" sz="2800" b="1" dirty="0">
                <a:solidFill>
                  <a:srgbClr val="0000FF"/>
                </a:solidFill>
                <a:latin typeface="Times New Roman" pitchFamily="18" charset="0"/>
                <a:ea typeface="宋体" pitchFamily="2" charset="-122"/>
              </a:rPr>
              <a:t>入射</a:t>
            </a:r>
            <a:r>
              <a:rPr lang="zh-CN" altLang="en-US" sz="2800" b="1" dirty="0">
                <a:latin typeface="Times New Roman" pitchFamily="18" charset="0"/>
                <a:ea typeface="宋体" pitchFamily="2" charset="-122"/>
              </a:rPr>
              <a:t>时，</a:t>
            </a:r>
          </a:p>
          <a:p>
            <a:pPr eaLnBrk="0" hangingPunct="0">
              <a:lnSpc>
                <a:spcPct val="110000"/>
              </a:lnSpc>
              <a:buFontTx/>
              <a:buNone/>
            </a:pPr>
            <a:r>
              <a:rPr lang="zh-CN" altLang="en-US" sz="2800" b="1" dirty="0">
                <a:latin typeface="Times New Roman" pitchFamily="18" charset="0"/>
                <a:ea typeface="宋体" pitchFamily="2" charset="-122"/>
              </a:rPr>
              <a:t>          </a:t>
            </a:r>
            <a:r>
              <a:rPr lang="zh-CN" altLang="en-US" sz="2800" b="1" dirty="0">
                <a:solidFill>
                  <a:srgbClr val="0000FF"/>
                </a:solidFill>
                <a:latin typeface="Times New Roman" pitchFamily="18" charset="0"/>
                <a:ea typeface="宋体" pitchFamily="2" charset="-122"/>
              </a:rPr>
              <a:t>最多</a:t>
            </a:r>
            <a:r>
              <a:rPr lang="zh-CN" altLang="en-US" sz="2800" b="1" dirty="0">
                <a:latin typeface="Times New Roman" pitchFamily="18" charset="0"/>
                <a:ea typeface="宋体" pitchFamily="2" charset="-122"/>
              </a:rPr>
              <a:t>能看见第几级</a:t>
            </a:r>
            <a:r>
              <a:rPr lang="zh-CN" altLang="en-US" sz="2600" b="1" dirty="0">
                <a:latin typeface="Times New Roman" pitchFamily="18" charset="0"/>
                <a:ea typeface="宋体" pitchFamily="2" charset="-122"/>
              </a:rPr>
              <a:t>条纹</a:t>
            </a:r>
            <a:r>
              <a:rPr lang="zh-CN" altLang="en-US" sz="2800" b="1" dirty="0">
                <a:latin typeface="Times New Roman" pitchFamily="18" charset="0"/>
                <a:ea typeface="宋体" pitchFamily="2" charset="-122"/>
              </a:rPr>
              <a:t>？</a:t>
            </a:r>
            <a:r>
              <a:rPr lang="zh-CN" altLang="en-US" sz="2800" b="1" dirty="0">
                <a:solidFill>
                  <a:srgbClr val="0000FF"/>
                </a:solidFill>
                <a:latin typeface="Times New Roman" pitchFamily="18" charset="0"/>
                <a:ea typeface="宋体" pitchFamily="2" charset="-122"/>
              </a:rPr>
              <a:t>总共</a:t>
            </a:r>
            <a:r>
              <a:rPr lang="zh-CN" altLang="en-US" sz="2800" b="1" dirty="0">
                <a:latin typeface="Times New Roman" pitchFamily="18" charset="0"/>
                <a:ea typeface="宋体" pitchFamily="2" charset="-122"/>
              </a:rPr>
              <a:t>有多少条条纹？</a:t>
            </a:r>
          </a:p>
        </p:txBody>
      </p:sp>
      <p:grpSp>
        <p:nvGrpSpPr>
          <p:cNvPr id="7" name="Group 2"/>
          <p:cNvGrpSpPr>
            <a:grpSpLocks/>
          </p:cNvGrpSpPr>
          <p:nvPr/>
        </p:nvGrpSpPr>
        <p:grpSpPr bwMode="auto">
          <a:xfrm>
            <a:off x="381000" y="2665819"/>
            <a:ext cx="7772400" cy="536575"/>
            <a:chOff x="240" y="582"/>
            <a:chExt cx="4896" cy="338"/>
          </a:xfrm>
        </p:grpSpPr>
        <p:sp>
          <p:nvSpPr>
            <p:cNvPr id="8" name="Rectangle 3"/>
            <p:cNvSpPr>
              <a:spLocks noChangeArrowheads="1"/>
            </p:cNvSpPr>
            <p:nvPr/>
          </p:nvSpPr>
          <p:spPr bwMode="auto">
            <a:xfrm>
              <a:off x="240" y="582"/>
              <a:ext cx="48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dirty="0">
                  <a:latin typeface="楷体_GB2312" pitchFamily="49" charset="-122"/>
                  <a:ea typeface="楷体_GB2312" pitchFamily="49" charset="-122"/>
                </a:rPr>
                <a:t> </a:t>
              </a:r>
              <a:r>
                <a:rPr lang="zh-CN" altLang="en-US" sz="2800" b="1" dirty="0">
                  <a:solidFill>
                    <a:srgbClr val="CC0000"/>
                  </a:solidFill>
                  <a:latin typeface="宋体" pitchFamily="2" charset="-122"/>
                  <a:ea typeface="宋体" pitchFamily="2" charset="-122"/>
                </a:rPr>
                <a:t>解</a:t>
              </a:r>
              <a:r>
                <a:rPr lang="zh-CN" altLang="en-US" sz="2800" b="1" dirty="0">
                  <a:solidFill>
                    <a:srgbClr val="CC0000"/>
                  </a:solidFill>
                  <a:latin typeface="楷体_GB2312" pitchFamily="49" charset="-122"/>
                  <a:ea typeface="楷体_GB2312" pitchFamily="49" charset="-122"/>
                </a:rPr>
                <a:t>：</a:t>
              </a:r>
              <a:r>
                <a:rPr lang="zh-CN" altLang="en-US" sz="2800" b="1" dirty="0">
                  <a:latin typeface="宋体" pitchFamily="2" charset="-122"/>
                  <a:ea typeface="宋体" pitchFamily="2" charset="-122"/>
                </a:rPr>
                <a:t>（</a:t>
              </a:r>
              <a:r>
                <a:rPr lang="en-US" altLang="zh-CN" sz="2800" b="1" dirty="0">
                  <a:latin typeface="宋体" pitchFamily="2" charset="-122"/>
                  <a:ea typeface="宋体" pitchFamily="2" charset="-122"/>
                </a:rPr>
                <a:t>1</a:t>
              </a:r>
              <a:r>
                <a:rPr lang="zh-CN" altLang="en-US" sz="2800" b="1" dirty="0">
                  <a:latin typeface="宋体" pitchFamily="2" charset="-122"/>
                  <a:ea typeface="宋体" pitchFamily="2" charset="-122"/>
                </a:rPr>
                <a:t>）根据光栅方程                 得</a:t>
              </a:r>
            </a:p>
          </p:txBody>
        </p:sp>
        <p:graphicFrame>
          <p:nvGraphicFramePr>
            <p:cNvPr id="9" name="Object 4"/>
            <p:cNvGraphicFramePr>
              <a:graphicFrameLocks noChangeAspect="1"/>
            </p:cNvGraphicFramePr>
            <p:nvPr>
              <p:extLst>
                <p:ext uri="{D42A27DB-BD31-4B8C-83A1-F6EECF244321}">
                  <p14:modId xmlns:p14="http://schemas.microsoft.com/office/powerpoint/2010/main" val="1842516065"/>
                </p:ext>
              </p:extLst>
            </p:nvPr>
          </p:nvGraphicFramePr>
          <p:xfrm>
            <a:off x="2837" y="621"/>
            <a:ext cx="1785" cy="299"/>
          </p:xfrm>
          <a:graphic>
            <a:graphicData uri="http://schemas.openxmlformats.org/presentationml/2006/ole">
              <mc:AlternateContent xmlns:mc="http://schemas.openxmlformats.org/markup-compatibility/2006">
                <mc:Choice xmlns:v="urn:schemas-microsoft-com:vml" Requires="v">
                  <p:oleObj spid="_x0000_s232856" name="Equation" r:id="rId5" imgW="1104900" imgH="203200" progId="Equation.3">
                    <p:embed/>
                  </p:oleObj>
                </mc:Choice>
                <mc:Fallback>
                  <p:oleObj name="Equation" r:id="rId5" imgW="1104900" imgH="203200" progId="Equation.3">
                    <p:embed/>
                    <p:pic>
                      <p:nvPicPr>
                        <p:cNvPr id="0" name="Picture 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7" y="621"/>
                          <a:ext cx="1785"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0" name="Object 5"/>
          <p:cNvGraphicFramePr>
            <a:graphicFrameLocks noChangeAspect="1"/>
          </p:cNvGraphicFramePr>
          <p:nvPr>
            <p:extLst>
              <p:ext uri="{D42A27DB-BD31-4B8C-83A1-F6EECF244321}">
                <p14:modId xmlns:p14="http://schemas.microsoft.com/office/powerpoint/2010/main" val="2126517358"/>
              </p:ext>
            </p:extLst>
          </p:nvPr>
        </p:nvGraphicFramePr>
        <p:xfrm>
          <a:off x="5182544" y="3097856"/>
          <a:ext cx="2087562" cy="904875"/>
        </p:xfrm>
        <a:graphic>
          <a:graphicData uri="http://schemas.openxmlformats.org/presentationml/2006/ole">
            <mc:AlternateContent xmlns:mc="http://schemas.openxmlformats.org/markup-compatibility/2006">
              <mc:Choice xmlns:v="urn:schemas-microsoft-com:vml" Requires="v">
                <p:oleObj spid="_x0000_s232857" name="Equation" r:id="rId7" imgW="901309" imgH="393529" progId="">
                  <p:embed/>
                </p:oleObj>
              </mc:Choice>
              <mc:Fallback>
                <p:oleObj name="Equation" r:id="rId7" imgW="901309" imgH="393529" progId="">
                  <p:embed/>
                  <p:pic>
                    <p:nvPicPr>
                      <p:cNvPr id="0" name="Picture 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2544" y="3097856"/>
                        <a:ext cx="2087562"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 name="Group 6"/>
          <p:cNvGrpSpPr>
            <a:grpSpLocks/>
          </p:cNvGrpSpPr>
          <p:nvPr/>
        </p:nvGrpSpPr>
        <p:grpSpPr bwMode="auto">
          <a:xfrm>
            <a:off x="1374775" y="4702582"/>
            <a:ext cx="6113463" cy="519113"/>
            <a:chOff x="288" y="2712"/>
            <a:chExt cx="3851" cy="327"/>
          </a:xfrm>
        </p:grpSpPr>
        <p:graphicFrame>
          <p:nvGraphicFramePr>
            <p:cNvPr id="12" name="Object 7"/>
            <p:cNvGraphicFramePr>
              <a:graphicFrameLocks noChangeAspect="1"/>
            </p:cNvGraphicFramePr>
            <p:nvPr/>
          </p:nvGraphicFramePr>
          <p:xfrm>
            <a:off x="3312" y="2725"/>
            <a:ext cx="827" cy="262"/>
          </p:xfrm>
          <a:graphic>
            <a:graphicData uri="http://schemas.openxmlformats.org/presentationml/2006/ole">
              <mc:AlternateContent xmlns:mc="http://schemas.openxmlformats.org/markup-compatibility/2006">
                <mc:Choice xmlns:v="urn:schemas-microsoft-com:vml" Requires="v">
                  <p:oleObj spid="_x0000_s232858" name="Equation" r:id="rId9" imgW="558558" imgH="177723" progId="Equation.3">
                    <p:embed/>
                  </p:oleObj>
                </mc:Choice>
                <mc:Fallback>
                  <p:oleObj name="Equation" r:id="rId9" imgW="558558" imgH="177723" progId="Equation.3">
                    <p:embed/>
                    <p:pic>
                      <p:nvPicPr>
                        <p:cNvPr id="0" name="Picture 9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2" y="2725"/>
                          <a:ext cx="827"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8"/>
            <p:cNvSpPr>
              <a:spLocks noChangeArrowheads="1"/>
            </p:cNvSpPr>
            <p:nvPr/>
          </p:nvSpPr>
          <p:spPr bwMode="auto">
            <a:xfrm>
              <a:off x="912" y="2712"/>
              <a:ext cx="23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US" altLang="zh-CN" sz="2800" b="1" i="1" dirty="0">
                  <a:latin typeface="Times New Roman" pitchFamily="18" charset="0"/>
                  <a:ea typeface="楷体_GB2312" pitchFamily="49" charset="-122"/>
                </a:rPr>
                <a:t>k</a:t>
              </a:r>
              <a:r>
                <a:rPr lang="zh-CN" altLang="en-US" sz="2800" b="1" dirty="0">
                  <a:latin typeface="宋体" pitchFamily="2" charset="-122"/>
                  <a:ea typeface="宋体" pitchFamily="2" charset="-122"/>
                </a:rPr>
                <a:t>的可能最大值相应于</a:t>
              </a:r>
              <a:r>
                <a:rPr lang="zh-CN" altLang="en-US" sz="2800" b="1" dirty="0">
                  <a:latin typeface="楷体_GB2312" pitchFamily="49" charset="-122"/>
                  <a:ea typeface="楷体_GB2312" pitchFamily="49" charset="-122"/>
                </a:rPr>
                <a:t> </a:t>
              </a:r>
            </a:p>
          </p:txBody>
        </p:sp>
        <p:sp>
          <p:nvSpPr>
            <p:cNvPr id="14" name="Rectangle 9"/>
            <p:cNvSpPr>
              <a:spLocks noChangeArrowheads="1"/>
            </p:cNvSpPr>
            <p:nvPr/>
          </p:nvSpPr>
          <p:spPr bwMode="auto">
            <a:xfrm>
              <a:off x="288" y="2712"/>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宋体" pitchFamily="2" charset="-122"/>
                  <a:ea typeface="宋体" pitchFamily="2" charset="-122"/>
                </a:rPr>
                <a:t>可见</a:t>
              </a:r>
            </a:p>
          </p:txBody>
        </p:sp>
      </p:grpSp>
      <p:sp>
        <p:nvSpPr>
          <p:cNvPr id="15" name="Rectangle 10"/>
          <p:cNvSpPr>
            <a:spLocks noChangeArrowheads="1"/>
          </p:cNvSpPr>
          <p:nvPr/>
        </p:nvSpPr>
        <p:spPr bwMode="auto">
          <a:xfrm>
            <a:off x="145556" y="4027895"/>
            <a:ext cx="419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dirty="0">
                <a:latin typeface="宋体" pitchFamily="2" charset="-122"/>
                <a:ea typeface="宋体" pitchFamily="2" charset="-122"/>
              </a:rPr>
              <a:t>  按题意知，光栅常数为</a:t>
            </a:r>
          </a:p>
        </p:txBody>
      </p:sp>
      <p:graphicFrame>
        <p:nvGraphicFramePr>
          <p:cNvPr id="16" name="Object 11"/>
          <p:cNvGraphicFramePr>
            <a:graphicFrameLocks noChangeAspect="1"/>
          </p:cNvGraphicFramePr>
          <p:nvPr>
            <p:extLst>
              <p:ext uri="{D42A27DB-BD31-4B8C-83A1-F6EECF244321}">
                <p14:modId xmlns:p14="http://schemas.microsoft.com/office/powerpoint/2010/main" val="1556331800"/>
              </p:ext>
            </p:extLst>
          </p:nvPr>
        </p:nvGraphicFramePr>
        <p:xfrm>
          <a:off x="4527056" y="3873113"/>
          <a:ext cx="3384550" cy="828675"/>
        </p:xfrm>
        <a:graphic>
          <a:graphicData uri="http://schemas.openxmlformats.org/presentationml/2006/ole">
            <mc:AlternateContent xmlns:mc="http://schemas.openxmlformats.org/markup-compatibility/2006">
              <mc:Choice xmlns:v="urn:schemas-microsoft-com:vml" Requires="v">
                <p:oleObj spid="_x0000_s232859" name="Equation" r:id="rId11" imgW="1600200" imgH="393700" progId="">
                  <p:embed/>
                </p:oleObj>
              </mc:Choice>
              <mc:Fallback>
                <p:oleObj name="Equation" r:id="rId11" imgW="1600200" imgH="393700" progId="">
                  <p:embed/>
                  <p:pic>
                    <p:nvPicPr>
                      <p:cNvPr id="0" name="Picture 9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27056" y="3873113"/>
                        <a:ext cx="338455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854806391"/>
              </p:ext>
            </p:extLst>
          </p:nvPr>
        </p:nvGraphicFramePr>
        <p:xfrm>
          <a:off x="3691528" y="5119708"/>
          <a:ext cx="3349625" cy="1036638"/>
        </p:xfrm>
        <a:graphic>
          <a:graphicData uri="http://schemas.openxmlformats.org/presentationml/2006/ole">
            <mc:AlternateContent xmlns:mc="http://schemas.openxmlformats.org/markup-compatibility/2006">
              <mc:Choice xmlns:v="urn:schemas-microsoft-com:vml" Requires="v">
                <p:oleObj spid="_x0000_s232860" name="Equation" r:id="rId13" imgW="1346200" imgH="419100" progId="">
                  <p:embed/>
                </p:oleObj>
              </mc:Choice>
              <mc:Fallback>
                <p:oleObj name="Equation" r:id="rId13" imgW="1346200" imgH="419100" progId="">
                  <p:embed/>
                  <p:pic>
                    <p:nvPicPr>
                      <p:cNvPr id="0" name="Picture 10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1528" y="5119708"/>
                        <a:ext cx="3349625"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Rectangle 13"/>
          <p:cNvSpPr>
            <a:spLocks noChangeArrowheads="1"/>
          </p:cNvSpPr>
          <p:nvPr/>
        </p:nvSpPr>
        <p:spPr bwMode="auto">
          <a:xfrm>
            <a:off x="1388065" y="5465783"/>
            <a:ext cx="259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宋体" pitchFamily="2" charset="-122"/>
                <a:ea typeface="宋体" pitchFamily="2" charset="-122"/>
              </a:rPr>
              <a:t>代入数值得</a:t>
            </a:r>
            <a:r>
              <a:rPr lang="zh-CN" altLang="en-US" sz="2800" b="1">
                <a:latin typeface="楷体_GB2312" pitchFamily="49" charset="-122"/>
                <a:ea typeface="楷体_GB2312" pitchFamily="49" charset="-122"/>
              </a:rPr>
              <a:t> </a:t>
            </a:r>
          </a:p>
        </p:txBody>
      </p:sp>
      <p:sp>
        <p:nvSpPr>
          <p:cNvPr id="19" name="Rectangle 14"/>
          <p:cNvSpPr>
            <a:spLocks noChangeArrowheads="1"/>
          </p:cNvSpPr>
          <p:nvPr/>
        </p:nvSpPr>
        <p:spPr bwMode="auto">
          <a:xfrm>
            <a:off x="368300" y="6182540"/>
            <a:ext cx="8345047" cy="830997"/>
          </a:xfrm>
          <a:prstGeom prst="rect">
            <a:avLst/>
          </a:prstGeom>
          <a:solidFill>
            <a:schemeClr val="bg1"/>
          </a:solidFill>
          <a:ln>
            <a:noFill/>
          </a:ln>
          <a:effectLst/>
        </p:spPr>
        <p:txBody>
          <a:bodyPr wrap="square">
            <a:spAutoFit/>
          </a:bodyPr>
          <a:lstStyle/>
          <a:p>
            <a:pPr eaLnBrk="0" hangingPunct="0">
              <a:buFontTx/>
              <a:buNone/>
            </a:pPr>
            <a:r>
              <a:rPr lang="en-US" altLang="zh-CN" sz="2400" b="1" i="1" dirty="0">
                <a:latin typeface="Times New Roman" pitchFamily="18" charset="0"/>
                <a:ea typeface="宋体" pitchFamily="2" charset="-122"/>
              </a:rPr>
              <a:t>k</a:t>
            </a:r>
            <a:r>
              <a:rPr lang="zh-CN" altLang="en-US" sz="2400" b="1" dirty="0">
                <a:latin typeface="宋体" pitchFamily="2" charset="-122"/>
                <a:ea typeface="宋体" pitchFamily="2" charset="-122"/>
              </a:rPr>
              <a:t>只能取整数 ，故取</a:t>
            </a:r>
            <a:r>
              <a:rPr lang="en-US" altLang="zh-CN" sz="2400" b="1" i="1" dirty="0">
                <a:latin typeface="Times New Roman" pitchFamily="18" charset="0"/>
                <a:ea typeface="宋体" pitchFamily="2" charset="-122"/>
              </a:rPr>
              <a:t>k</a:t>
            </a:r>
            <a:r>
              <a:rPr lang="en-US" altLang="zh-CN" sz="2400" b="1" dirty="0">
                <a:latin typeface="Times New Roman" pitchFamily="18" charset="0"/>
                <a:ea typeface="宋体" pitchFamily="2" charset="-122"/>
              </a:rPr>
              <a:t>=3</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即垂直入射时能看到第三级条纹，共</a:t>
            </a:r>
            <a:r>
              <a:rPr lang="en-US" altLang="zh-CN" sz="2400" b="1" dirty="0">
                <a:latin typeface="宋体" pitchFamily="2" charset="-122"/>
                <a:ea typeface="宋体" pitchFamily="2" charset="-122"/>
              </a:rPr>
              <a:t>7</a:t>
            </a:r>
            <a:r>
              <a:rPr lang="zh-CN" altLang="en-US" sz="2400" b="1" dirty="0">
                <a:latin typeface="宋体" pitchFamily="2" charset="-122"/>
                <a:ea typeface="宋体" pitchFamily="2" charset="-122"/>
              </a:rPr>
              <a:t>条。</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4498" name="Group 2"/>
          <p:cNvGrpSpPr>
            <a:grpSpLocks/>
          </p:cNvGrpSpPr>
          <p:nvPr/>
        </p:nvGrpSpPr>
        <p:grpSpPr bwMode="auto">
          <a:xfrm>
            <a:off x="533400" y="609600"/>
            <a:ext cx="8305800" cy="1373188"/>
            <a:chOff x="336" y="384"/>
            <a:chExt cx="5232" cy="865"/>
          </a:xfrm>
        </p:grpSpPr>
        <p:sp>
          <p:nvSpPr>
            <p:cNvPr id="234499" name="Rectangle 3"/>
            <p:cNvSpPr>
              <a:spLocks noChangeArrowheads="1"/>
            </p:cNvSpPr>
            <p:nvPr/>
          </p:nvSpPr>
          <p:spPr bwMode="auto">
            <a:xfrm>
              <a:off x="336" y="384"/>
              <a:ext cx="5232"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宋体" pitchFamily="2" charset="-122"/>
                  <a:ea typeface="宋体" pitchFamily="2" charset="-122"/>
                </a:rPr>
                <a:t>（</a:t>
              </a:r>
              <a:r>
                <a:rPr lang="en-US" altLang="zh-CN" sz="2800" b="1">
                  <a:latin typeface="宋体" pitchFamily="2" charset="-122"/>
                  <a:ea typeface="宋体" pitchFamily="2" charset="-122"/>
                </a:rPr>
                <a:t>2</a:t>
              </a:r>
              <a:r>
                <a:rPr lang="zh-CN" altLang="en-US" sz="2800" b="1">
                  <a:latin typeface="宋体" pitchFamily="2" charset="-122"/>
                  <a:ea typeface="宋体" pitchFamily="2" charset="-122"/>
                </a:rPr>
                <a:t>）如平行光以   角入射时，光程差的计算公式应做适当的调整，如图所示。在衍射角的方向上，光程差为</a:t>
              </a:r>
            </a:p>
          </p:txBody>
        </p:sp>
        <p:graphicFrame>
          <p:nvGraphicFramePr>
            <p:cNvPr id="234500" name="Object 4"/>
            <p:cNvGraphicFramePr>
              <a:graphicFrameLocks noChangeAspect="1"/>
            </p:cNvGraphicFramePr>
            <p:nvPr/>
          </p:nvGraphicFramePr>
          <p:xfrm>
            <a:off x="2112" y="432"/>
            <a:ext cx="240" cy="287"/>
          </p:xfrm>
          <a:graphic>
            <a:graphicData uri="http://schemas.openxmlformats.org/presentationml/2006/ole">
              <mc:AlternateContent xmlns:mc="http://schemas.openxmlformats.org/markup-compatibility/2006">
                <mc:Choice xmlns:v="urn:schemas-microsoft-com:vml" Requires="v">
                  <p:oleObj spid="_x0000_s234620" name="Equation" r:id="rId3" imgW="177492" imgH="177492" progId="Equation.3">
                    <p:embed/>
                  </p:oleObj>
                </mc:Choice>
                <mc:Fallback>
                  <p:oleObj name="Equation" r:id="rId3" imgW="177492" imgH="177492" progId="Equation.3">
                    <p:embed/>
                    <p:pic>
                      <p:nvPicPr>
                        <p:cNvPr id="0"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432"/>
                          <a:ext cx="24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34501" name="Rectangle 5"/>
          <p:cNvSpPr>
            <a:spLocks noChangeArrowheads="1"/>
          </p:cNvSpPr>
          <p:nvPr/>
        </p:nvSpPr>
        <p:spPr bwMode="auto">
          <a:xfrm>
            <a:off x="1143000" y="5445125"/>
            <a:ext cx="662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宋体" pitchFamily="2" charset="-122"/>
                <a:ea typeface="宋体" pitchFamily="2" charset="-122"/>
              </a:rPr>
              <a:t> 斜入射时光栅光程差的计算</a:t>
            </a:r>
          </a:p>
        </p:txBody>
      </p:sp>
      <p:grpSp>
        <p:nvGrpSpPr>
          <p:cNvPr id="234502" name="Group 6"/>
          <p:cNvGrpSpPr>
            <a:grpSpLocks/>
          </p:cNvGrpSpPr>
          <p:nvPr/>
        </p:nvGrpSpPr>
        <p:grpSpPr bwMode="auto">
          <a:xfrm>
            <a:off x="6229350" y="3284538"/>
            <a:ext cx="2381250" cy="2209800"/>
            <a:chOff x="2772" y="2592"/>
            <a:chExt cx="1500" cy="1392"/>
          </a:xfrm>
        </p:grpSpPr>
        <p:sp>
          <p:nvSpPr>
            <p:cNvPr id="234503" name="Line 7"/>
            <p:cNvSpPr>
              <a:spLocks noChangeShapeType="1"/>
            </p:cNvSpPr>
            <p:nvPr/>
          </p:nvSpPr>
          <p:spPr bwMode="auto">
            <a:xfrm>
              <a:off x="2928" y="3004"/>
              <a:ext cx="1248" cy="0"/>
            </a:xfrm>
            <a:prstGeom prst="line">
              <a:avLst/>
            </a:prstGeom>
            <a:noFill/>
            <a:ln w="952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04" name="Line 8"/>
            <p:cNvSpPr>
              <a:spLocks noChangeShapeType="1"/>
            </p:cNvSpPr>
            <p:nvPr/>
          </p:nvSpPr>
          <p:spPr bwMode="auto">
            <a:xfrm>
              <a:off x="3552" y="2592"/>
              <a:ext cx="0" cy="384"/>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05" name="Line 9"/>
            <p:cNvSpPr>
              <a:spLocks noChangeShapeType="1"/>
            </p:cNvSpPr>
            <p:nvPr/>
          </p:nvSpPr>
          <p:spPr bwMode="auto">
            <a:xfrm>
              <a:off x="3552" y="3048"/>
              <a:ext cx="0" cy="456"/>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06" name="Line 10"/>
            <p:cNvSpPr>
              <a:spLocks noChangeShapeType="1"/>
            </p:cNvSpPr>
            <p:nvPr/>
          </p:nvSpPr>
          <p:spPr bwMode="auto">
            <a:xfrm>
              <a:off x="3552" y="3600"/>
              <a:ext cx="0" cy="384"/>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07" name="Freeform 11"/>
            <p:cNvSpPr>
              <a:spLocks/>
            </p:cNvSpPr>
            <p:nvPr/>
          </p:nvSpPr>
          <p:spPr bwMode="auto">
            <a:xfrm>
              <a:off x="2880" y="2688"/>
              <a:ext cx="1296" cy="528"/>
            </a:xfrm>
            <a:custGeom>
              <a:avLst/>
              <a:gdLst>
                <a:gd name="T0" fmla="*/ 0 w 1296"/>
                <a:gd name="T1" fmla="*/ 528 h 528"/>
                <a:gd name="T2" fmla="*/ 672 w 1296"/>
                <a:gd name="T3" fmla="*/ 336 h 528"/>
                <a:gd name="T4" fmla="*/ 1296 w 1296"/>
                <a:gd name="T5" fmla="*/ 0 h 528"/>
              </a:gdLst>
              <a:ahLst/>
              <a:cxnLst>
                <a:cxn ang="0">
                  <a:pos x="T0" y="T1"/>
                </a:cxn>
                <a:cxn ang="0">
                  <a:pos x="T2" y="T3"/>
                </a:cxn>
                <a:cxn ang="0">
                  <a:pos x="T4" y="T5"/>
                </a:cxn>
              </a:cxnLst>
              <a:rect l="0" t="0" r="r" b="b"/>
              <a:pathLst>
                <a:path w="1296" h="528">
                  <a:moveTo>
                    <a:pt x="0" y="528"/>
                  </a:moveTo>
                  <a:cubicBezTo>
                    <a:pt x="228" y="476"/>
                    <a:pt x="456" y="424"/>
                    <a:pt x="672" y="336"/>
                  </a:cubicBezTo>
                  <a:cubicBezTo>
                    <a:pt x="888" y="248"/>
                    <a:pt x="1092" y="124"/>
                    <a:pt x="1296" y="0"/>
                  </a:cubicBez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08" name="Freeform 12"/>
            <p:cNvSpPr>
              <a:spLocks/>
            </p:cNvSpPr>
            <p:nvPr/>
          </p:nvSpPr>
          <p:spPr bwMode="auto">
            <a:xfrm>
              <a:off x="2880" y="3204"/>
              <a:ext cx="1296" cy="528"/>
            </a:xfrm>
            <a:custGeom>
              <a:avLst/>
              <a:gdLst>
                <a:gd name="T0" fmla="*/ 0 w 1296"/>
                <a:gd name="T1" fmla="*/ 528 h 528"/>
                <a:gd name="T2" fmla="*/ 672 w 1296"/>
                <a:gd name="T3" fmla="*/ 336 h 528"/>
                <a:gd name="T4" fmla="*/ 1296 w 1296"/>
                <a:gd name="T5" fmla="*/ 0 h 528"/>
              </a:gdLst>
              <a:ahLst/>
              <a:cxnLst>
                <a:cxn ang="0">
                  <a:pos x="T0" y="T1"/>
                </a:cxn>
                <a:cxn ang="0">
                  <a:pos x="T2" y="T3"/>
                </a:cxn>
                <a:cxn ang="0">
                  <a:pos x="T4" y="T5"/>
                </a:cxn>
              </a:cxnLst>
              <a:rect l="0" t="0" r="r" b="b"/>
              <a:pathLst>
                <a:path w="1296" h="528">
                  <a:moveTo>
                    <a:pt x="0" y="528"/>
                  </a:moveTo>
                  <a:cubicBezTo>
                    <a:pt x="228" y="476"/>
                    <a:pt x="456" y="424"/>
                    <a:pt x="672" y="336"/>
                  </a:cubicBezTo>
                  <a:cubicBezTo>
                    <a:pt x="888" y="248"/>
                    <a:pt x="1092" y="124"/>
                    <a:pt x="1296" y="0"/>
                  </a:cubicBez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09" name="Freeform 13"/>
            <p:cNvSpPr>
              <a:spLocks/>
            </p:cNvSpPr>
            <p:nvPr/>
          </p:nvSpPr>
          <p:spPr bwMode="auto">
            <a:xfrm>
              <a:off x="3372" y="3093"/>
              <a:ext cx="180" cy="459"/>
            </a:xfrm>
            <a:custGeom>
              <a:avLst/>
              <a:gdLst>
                <a:gd name="T0" fmla="*/ 0 w 180"/>
                <a:gd name="T1" fmla="*/ 0 h 459"/>
                <a:gd name="T2" fmla="*/ 180 w 180"/>
                <a:gd name="T3" fmla="*/ 459 h 459"/>
              </a:gdLst>
              <a:ahLst/>
              <a:cxnLst>
                <a:cxn ang="0">
                  <a:pos x="T0" y="T1"/>
                </a:cxn>
                <a:cxn ang="0">
                  <a:pos x="T2" y="T3"/>
                </a:cxn>
              </a:cxnLst>
              <a:rect l="0" t="0" r="r" b="b"/>
              <a:pathLst>
                <a:path w="180" h="459">
                  <a:moveTo>
                    <a:pt x="0" y="0"/>
                  </a:moveTo>
                  <a:lnTo>
                    <a:pt x="180" y="459"/>
                  </a:lnTo>
                </a:path>
              </a:pathLst>
            </a:custGeom>
            <a:noFill/>
            <a:ln w="127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10" name="Freeform 14"/>
            <p:cNvSpPr>
              <a:spLocks/>
            </p:cNvSpPr>
            <p:nvPr/>
          </p:nvSpPr>
          <p:spPr bwMode="auto">
            <a:xfrm>
              <a:off x="3600" y="3024"/>
              <a:ext cx="221" cy="392"/>
            </a:xfrm>
            <a:custGeom>
              <a:avLst/>
              <a:gdLst>
                <a:gd name="T0" fmla="*/ 0 w 221"/>
                <a:gd name="T1" fmla="*/ 0 h 392"/>
                <a:gd name="T2" fmla="*/ 221 w 221"/>
                <a:gd name="T3" fmla="*/ 392 h 392"/>
              </a:gdLst>
              <a:ahLst/>
              <a:cxnLst>
                <a:cxn ang="0">
                  <a:pos x="T0" y="T1"/>
                </a:cxn>
                <a:cxn ang="0">
                  <a:pos x="T2" y="T3"/>
                </a:cxn>
              </a:cxnLst>
              <a:rect l="0" t="0" r="r" b="b"/>
              <a:pathLst>
                <a:path w="221" h="392">
                  <a:moveTo>
                    <a:pt x="0" y="0"/>
                  </a:moveTo>
                  <a:lnTo>
                    <a:pt x="221" y="392"/>
                  </a:lnTo>
                </a:path>
              </a:pathLst>
            </a:custGeom>
            <a:noFill/>
            <a:ln w="12700" cap="flat" cmpd="sng">
              <a:solidFill>
                <a:schemeClr val="tx1"/>
              </a:solidFill>
              <a:prstDash val="dash"/>
              <a:round/>
              <a:headEnd type="none" w="sm" len="sm"/>
              <a:tailEnd type="triangl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11" name="Text Box 15"/>
            <p:cNvSpPr txBox="1">
              <a:spLocks noChangeArrowheads="1"/>
            </p:cNvSpPr>
            <p:nvPr/>
          </p:nvSpPr>
          <p:spPr bwMode="auto">
            <a:xfrm>
              <a:off x="3360" y="2784"/>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A</a:t>
              </a:r>
              <a:endParaRPr lang="en-US" altLang="zh-CN" sz="2000" b="1" baseline="-25000">
                <a:latin typeface="Times New Roman" pitchFamily="18" charset="0"/>
                <a:ea typeface="宋体" pitchFamily="2" charset="-122"/>
              </a:endParaRPr>
            </a:p>
          </p:txBody>
        </p:sp>
        <p:sp>
          <p:nvSpPr>
            <p:cNvPr id="234512" name="Text Box 16"/>
            <p:cNvSpPr txBox="1">
              <a:spLocks noChangeArrowheads="1"/>
            </p:cNvSpPr>
            <p:nvPr/>
          </p:nvSpPr>
          <p:spPr bwMode="auto">
            <a:xfrm>
              <a:off x="3532" y="3552"/>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B</a:t>
              </a:r>
              <a:endParaRPr lang="en-US" altLang="zh-CN" sz="2000" b="1" baseline="-25000">
                <a:latin typeface="Times New Roman" pitchFamily="18" charset="0"/>
                <a:ea typeface="宋体" pitchFamily="2" charset="-122"/>
              </a:endParaRPr>
            </a:p>
          </p:txBody>
        </p:sp>
        <p:sp>
          <p:nvSpPr>
            <p:cNvPr id="234513" name="Text Box 17"/>
            <p:cNvSpPr txBox="1">
              <a:spLocks noChangeArrowheads="1"/>
            </p:cNvSpPr>
            <p:nvPr/>
          </p:nvSpPr>
          <p:spPr bwMode="auto">
            <a:xfrm>
              <a:off x="3792" y="3360"/>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D</a:t>
              </a:r>
              <a:endParaRPr lang="en-US" altLang="zh-CN" sz="2000" b="1" baseline="-25000">
                <a:latin typeface="Times New Roman" pitchFamily="18" charset="0"/>
                <a:ea typeface="宋体" pitchFamily="2" charset="-122"/>
              </a:endParaRPr>
            </a:p>
          </p:txBody>
        </p:sp>
        <p:sp>
          <p:nvSpPr>
            <p:cNvPr id="234514" name="Text Box 18"/>
            <p:cNvSpPr txBox="1">
              <a:spLocks noChangeArrowheads="1"/>
            </p:cNvSpPr>
            <p:nvPr/>
          </p:nvSpPr>
          <p:spPr bwMode="auto">
            <a:xfrm>
              <a:off x="3216" y="3120"/>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C</a:t>
              </a:r>
              <a:endParaRPr lang="en-US" altLang="zh-CN" sz="2000" b="1" baseline="-25000">
                <a:latin typeface="Times New Roman" pitchFamily="18" charset="0"/>
                <a:ea typeface="宋体" pitchFamily="2" charset="-122"/>
              </a:endParaRPr>
            </a:p>
          </p:txBody>
        </p:sp>
        <p:sp>
          <p:nvSpPr>
            <p:cNvPr id="234515" name="Freeform 19"/>
            <p:cNvSpPr>
              <a:spLocks/>
            </p:cNvSpPr>
            <p:nvPr/>
          </p:nvSpPr>
          <p:spPr bwMode="auto">
            <a:xfrm>
              <a:off x="3840" y="2880"/>
              <a:ext cx="96" cy="144"/>
            </a:xfrm>
            <a:custGeom>
              <a:avLst/>
              <a:gdLst>
                <a:gd name="T0" fmla="*/ 0 w 96"/>
                <a:gd name="T1" fmla="*/ 0 h 144"/>
                <a:gd name="T2" fmla="*/ 80 w 96"/>
                <a:gd name="T3" fmla="*/ 59 h 144"/>
                <a:gd name="T4" fmla="*/ 96 w 96"/>
                <a:gd name="T5" fmla="*/ 144 h 144"/>
              </a:gdLst>
              <a:ahLst/>
              <a:cxnLst>
                <a:cxn ang="0">
                  <a:pos x="T0" y="T1"/>
                </a:cxn>
                <a:cxn ang="0">
                  <a:pos x="T2" y="T3"/>
                </a:cxn>
                <a:cxn ang="0">
                  <a:pos x="T4" y="T5"/>
                </a:cxn>
              </a:cxnLst>
              <a:rect l="0" t="0" r="r" b="b"/>
              <a:pathLst>
                <a:path w="96" h="144">
                  <a:moveTo>
                    <a:pt x="0" y="0"/>
                  </a:moveTo>
                  <a:cubicBezTo>
                    <a:pt x="13" y="10"/>
                    <a:pt x="64" y="35"/>
                    <a:pt x="80" y="59"/>
                  </a:cubicBezTo>
                  <a:cubicBezTo>
                    <a:pt x="96" y="83"/>
                    <a:pt x="93" y="126"/>
                    <a:pt x="96" y="144"/>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16" name="Freeform 20"/>
            <p:cNvSpPr>
              <a:spLocks/>
            </p:cNvSpPr>
            <p:nvPr/>
          </p:nvSpPr>
          <p:spPr bwMode="auto">
            <a:xfrm>
              <a:off x="3120" y="3024"/>
              <a:ext cx="48" cy="144"/>
            </a:xfrm>
            <a:custGeom>
              <a:avLst/>
              <a:gdLst>
                <a:gd name="T0" fmla="*/ 0 w 48"/>
                <a:gd name="T1" fmla="*/ 0 h 144"/>
                <a:gd name="T2" fmla="*/ 13 w 48"/>
                <a:gd name="T3" fmla="*/ 83 h 144"/>
                <a:gd name="T4" fmla="*/ 48 w 48"/>
                <a:gd name="T5" fmla="*/ 144 h 144"/>
              </a:gdLst>
              <a:ahLst/>
              <a:cxnLst>
                <a:cxn ang="0">
                  <a:pos x="T0" y="T1"/>
                </a:cxn>
                <a:cxn ang="0">
                  <a:pos x="T2" y="T3"/>
                </a:cxn>
                <a:cxn ang="0">
                  <a:pos x="T4" y="T5"/>
                </a:cxn>
              </a:cxnLst>
              <a:rect l="0" t="0" r="r" b="b"/>
              <a:pathLst>
                <a:path w="48" h="144">
                  <a:moveTo>
                    <a:pt x="0" y="0"/>
                  </a:moveTo>
                  <a:cubicBezTo>
                    <a:pt x="2" y="14"/>
                    <a:pt x="5" y="59"/>
                    <a:pt x="13" y="83"/>
                  </a:cubicBezTo>
                  <a:cubicBezTo>
                    <a:pt x="21" y="107"/>
                    <a:pt x="41" y="131"/>
                    <a:pt x="48" y="144"/>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17" name="Text Box 21"/>
            <p:cNvSpPr txBox="1">
              <a:spLocks noChangeArrowheads="1"/>
            </p:cNvSpPr>
            <p:nvPr/>
          </p:nvSpPr>
          <p:spPr bwMode="auto">
            <a:xfrm>
              <a:off x="3744" y="278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zh-CN" altLang="en-US" sz="2000" b="1">
                  <a:latin typeface="Times New Roman" pitchFamily="18" charset="0"/>
                  <a:ea typeface="宋体" pitchFamily="2" charset="-122"/>
                  <a:sym typeface="Symbol" pitchFamily="18" charset="2"/>
                </a:rPr>
                <a:t></a:t>
              </a:r>
              <a:endParaRPr lang="zh-CN" altLang="en-US" sz="2000" b="1" baseline="-25000">
                <a:latin typeface="Times New Roman" pitchFamily="18" charset="0"/>
                <a:ea typeface="宋体" pitchFamily="2" charset="-122"/>
              </a:endParaRPr>
            </a:p>
          </p:txBody>
        </p:sp>
        <p:sp>
          <p:nvSpPr>
            <p:cNvPr id="234518" name="Text Box 22"/>
            <p:cNvSpPr txBox="1">
              <a:spLocks noChangeArrowheads="1"/>
            </p:cNvSpPr>
            <p:nvPr/>
          </p:nvSpPr>
          <p:spPr bwMode="auto">
            <a:xfrm>
              <a:off x="2772" y="300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zh-CN" altLang="en-US" sz="2000" b="1">
                  <a:latin typeface="Times New Roman" pitchFamily="18" charset="0"/>
                  <a:ea typeface="宋体" pitchFamily="2" charset="-122"/>
                  <a:sym typeface="Symbol" pitchFamily="18" charset="2"/>
                </a:rPr>
                <a:t></a:t>
              </a:r>
              <a:endParaRPr lang="zh-CN" altLang="en-US" sz="2000" b="1" baseline="-25000">
                <a:latin typeface="Times New Roman" pitchFamily="18" charset="0"/>
                <a:ea typeface="宋体" pitchFamily="2" charset="-122"/>
              </a:endParaRPr>
            </a:p>
          </p:txBody>
        </p:sp>
      </p:grpSp>
      <p:grpSp>
        <p:nvGrpSpPr>
          <p:cNvPr id="234519" name="Group 23"/>
          <p:cNvGrpSpPr>
            <a:grpSpLocks/>
          </p:cNvGrpSpPr>
          <p:nvPr/>
        </p:nvGrpSpPr>
        <p:grpSpPr bwMode="auto">
          <a:xfrm>
            <a:off x="914400" y="1916113"/>
            <a:ext cx="5638800" cy="3124200"/>
            <a:chOff x="672" y="1200"/>
            <a:chExt cx="3552" cy="1968"/>
          </a:xfrm>
        </p:grpSpPr>
        <p:sp>
          <p:nvSpPr>
            <p:cNvPr id="234520" name="Line 24"/>
            <p:cNvSpPr>
              <a:spLocks noChangeShapeType="1"/>
            </p:cNvSpPr>
            <p:nvPr/>
          </p:nvSpPr>
          <p:spPr bwMode="auto">
            <a:xfrm>
              <a:off x="1104" y="2304"/>
              <a:ext cx="3120" cy="0"/>
            </a:xfrm>
            <a:prstGeom prst="line">
              <a:avLst/>
            </a:prstGeom>
            <a:noFill/>
            <a:ln w="12700">
              <a:solidFill>
                <a:schemeClr val="tx1"/>
              </a:solidFill>
              <a:prstDash val="lg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21" name="Oval 25"/>
            <p:cNvSpPr>
              <a:spLocks noChangeArrowheads="1"/>
            </p:cNvSpPr>
            <p:nvPr/>
          </p:nvSpPr>
          <p:spPr bwMode="auto">
            <a:xfrm>
              <a:off x="1680" y="1536"/>
              <a:ext cx="192" cy="1584"/>
            </a:xfrm>
            <a:prstGeom prst="ellipse">
              <a:avLst/>
            </a:prstGeom>
            <a:solidFill>
              <a:schemeClr val="hlink"/>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22" name="Line 26"/>
            <p:cNvSpPr>
              <a:spLocks noChangeShapeType="1"/>
            </p:cNvSpPr>
            <p:nvPr/>
          </p:nvSpPr>
          <p:spPr bwMode="auto">
            <a:xfrm>
              <a:off x="1344" y="1584"/>
              <a:ext cx="0" cy="1536"/>
            </a:xfrm>
            <a:prstGeom prst="line">
              <a:avLst/>
            </a:prstGeom>
            <a:noFill/>
            <a:ln w="38100">
              <a:solidFill>
                <a:srgbClr val="0000F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23" name="Freeform 27"/>
            <p:cNvSpPr>
              <a:spLocks/>
            </p:cNvSpPr>
            <p:nvPr/>
          </p:nvSpPr>
          <p:spPr bwMode="auto">
            <a:xfrm>
              <a:off x="688" y="1551"/>
              <a:ext cx="3105" cy="661"/>
            </a:xfrm>
            <a:custGeom>
              <a:avLst/>
              <a:gdLst>
                <a:gd name="T0" fmla="*/ 0 w 3105"/>
                <a:gd name="T1" fmla="*/ 661 h 661"/>
                <a:gd name="T2" fmla="*/ 656 w 3105"/>
                <a:gd name="T3" fmla="*/ 321 h 661"/>
                <a:gd name="T4" fmla="*/ 1040 w 3105"/>
                <a:gd name="T5" fmla="*/ 225 h 661"/>
                <a:gd name="T6" fmla="*/ 3105 w 3105"/>
                <a:gd name="T7" fmla="*/ 0 h 661"/>
              </a:gdLst>
              <a:ahLst/>
              <a:cxnLst>
                <a:cxn ang="0">
                  <a:pos x="T0" y="T1"/>
                </a:cxn>
                <a:cxn ang="0">
                  <a:pos x="T2" y="T3"/>
                </a:cxn>
                <a:cxn ang="0">
                  <a:pos x="T4" y="T5"/>
                </a:cxn>
                <a:cxn ang="0">
                  <a:pos x="T6" y="T7"/>
                </a:cxn>
              </a:cxnLst>
              <a:rect l="0" t="0" r="r" b="b"/>
              <a:pathLst>
                <a:path w="3105" h="661">
                  <a:moveTo>
                    <a:pt x="0" y="661"/>
                  </a:moveTo>
                  <a:lnTo>
                    <a:pt x="656" y="321"/>
                  </a:lnTo>
                  <a:lnTo>
                    <a:pt x="1040" y="225"/>
                  </a:lnTo>
                  <a:lnTo>
                    <a:pt x="3105" y="0"/>
                  </a:ln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24" name="Line 28"/>
            <p:cNvSpPr>
              <a:spLocks noChangeShapeType="1"/>
            </p:cNvSpPr>
            <p:nvPr/>
          </p:nvSpPr>
          <p:spPr bwMode="auto">
            <a:xfrm>
              <a:off x="3792" y="1200"/>
              <a:ext cx="0" cy="1968"/>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25" name="Freeform 29"/>
            <p:cNvSpPr>
              <a:spLocks/>
            </p:cNvSpPr>
            <p:nvPr/>
          </p:nvSpPr>
          <p:spPr bwMode="auto">
            <a:xfrm>
              <a:off x="688" y="1536"/>
              <a:ext cx="3104" cy="985"/>
            </a:xfrm>
            <a:custGeom>
              <a:avLst/>
              <a:gdLst>
                <a:gd name="T0" fmla="*/ 0 w 3104"/>
                <a:gd name="T1" fmla="*/ 985 h 985"/>
                <a:gd name="T2" fmla="*/ 656 w 3104"/>
                <a:gd name="T3" fmla="*/ 624 h 985"/>
                <a:gd name="T4" fmla="*/ 1040 w 3104"/>
                <a:gd name="T5" fmla="*/ 528 h 985"/>
                <a:gd name="T6" fmla="*/ 3104 w 3104"/>
                <a:gd name="T7" fmla="*/ 0 h 985"/>
              </a:gdLst>
              <a:ahLst/>
              <a:cxnLst>
                <a:cxn ang="0">
                  <a:pos x="T0" y="T1"/>
                </a:cxn>
                <a:cxn ang="0">
                  <a:pos x="T2" y="T3"/>
                </a:cxn>
                <a:cxn ang="0">
                  <a:pos x="T4" y="T5"/>
                </a:cxn>
                <a:cxn ang="0">
                  <a:pos x="T6" y="T7"/>
                </a:cxn>
              </a:cxnLst>
              <a:rect l="0" t="0" r="r" b="b"/>
              <a:pathLst>
                <a:path w="3104" h="985">
                  <a:moveTo>
                    <a:pt x="0" y="985"/>
                  </a:moveTo>
                  <a:lnTo>
                    <a:pt x="656" y="624"/>
                  </a:lnTo>
                  <a:lnTo>
                    <a:pt x="1040" y="528"/>
                  </a:lnTo>
                  <a:lnTo>
                    <a:pt x="3104" y="0"/>
                  </a:ln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26" name="Freeform 30"/>
            <p:cNvSpPr>
              <a:spLocks/>
            </p:cNvSpPr>
            <p:nvPr/>
          </p:nvSpPr>
          <p:spPr bwMode="auto">
            <a:xfrm>
              <a:off x="672" y="1536"/>
              <a:ext cx="3120" cy="1296"/>
            </a:xfrm>
            <a:custGeom>
              <a:avLst/>
              <a:gdLst>
                <a:gd name="T0" fmla="*/ 0 w 3120"/>
                <a:gd name="T1" fmla="*/ 1296 h 1296"/>
                <a:gd name="T2" fmla="*/ 672 w 3120"/>
                <a:gd name="T3" fmla="*/ 912 h 1296"/>
                <a:gd name="T4" fmla="*/ 1008 w 3120"/>
                <a:gd name="T5" fmla="*/ 816 h 1296"/>
                <a:gd name="T6" fmla="*/ 3120 w 3120"/>
                <a:gd name="T7" fmla="*/ 0 h 1296"/>
              </a:gdLst>
              <a:ahLst/>
              <a:cxnLst>
                <a:cxn ang="0">
                  <a:pos x="T0" y="T1"/>
                </a:cxn>
                <a:cxn ang="0">
                  <a:pos x="T2" y="T3"/>
                </a:cxn>
                <a:cxn ang="0">
                  <a:pos x="T4" y="T5"/>
                </a:cxn>
                <a:cxn ang="0">
                  <a:pos x="T6" y="T7"/>
                </a:cxn>
              </a:cxnLst>
              <a:rect l="0" t="0" r="r" b="b"/>
              <a:pathLst>
                <a:path w="3120" h="1296">
                  <a:moveTo>
                    <a:pt x="0" y="1296"/>
                  </a:moveTo>
                  <a:lnTo>
                    <a:pt x="672" y="912"/>
                  </a:lnTo>
                  <a:lnTo>
                    <a:pt x="1008" y="816"/>
                  </a:lnTo>
                  <a:lnTo>
                    <a:pt x="3120" y="0"/>
                  </a:ln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27" name="Freeform 31"/>
            <p:cNvSpPr>
              <a:spLocks/>
            </p:cNvSpPr>
            <p:nvPr/>
          </p:nvSpPr>
          <p:spPr bwMode="auto">
            <a:xfrm>
              <a:off x="720" y="1551"/>
              <a:ext cx="3073" cy="1541"/>
            </a:xfrm>
            <a:custGeom>
              <a:avLst/>
              <a:gdLst>
                <a:gd name="T0" fmla="*/ 0 w 3073"/>
                <a:gd name="T1" fmla="*/ 1541 h 1541"/>
                <a:gd name="T2" fmla="*/ 624 w 3073"/>
                <a:gd name="T3" fmla="*/ 1205 h 1541"/>
                <a:gd name="T4" fmla="*/ 1008 w 3073"/>
                <a:gd name="T5" fmla="*/ 1109 h 1541"/>
                <a:gd name="T6" fmla="*/ 3073 w 3073"/>
                <a:gd name="T7" fmla="*/ 0 h 1541"/>
              </a:gdLst>
              <a:ahLst/>
              <a:cxnLst>
                <a:cxn ang="0">
                  <a:pos x="T0" y="T1"/>
                </a:cxn>
                <a:cxn ang="0">
                  <a:pos x="T2" y="T3"/>
                </a:cxn>
                <a:cxn ang="0">
                  <a:pos x="T4" y="T5"/>
                </a:cxn>
                <a:cxn ang="0">
                  <a:pos x="T6" y="T7"/>
                </a:cxn>
              </a:cxnLst>
              <a:rect l="0" t="0" r="r" b="b"/>
              <a:pathLst>
                <a:path w="3073" h="1541">
                  <a:moveTo>
                    <a:pt x="0" y="1541"/>
                  </a:moveTo>
                  <a:lnTo>
                    <a:pt x="624" y="1205"/>
                  </a:lnTo>
                  <a:lnTo>
                    <a:pt x="1008" y="1109"/>
                  </a:lnTo>
                  <a:lnTo>
                    <a:pt x="3073" y="0"/>
                  </a:ln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28" name="Text Box 32"/>
            <p:cNvSpPr txBox="1">
              <a:spLocks noChangeArrowheads="1"/>
            </p:cNvSpPr>
            <p:nvPr/>
          </p:nvSpPr>
          <p:spPr bwMode="auto">
            <a:xfrm>
              <a:off x="3792" y="2064"/>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O</a:t>
              </a:r>
              <a:endParaRPr lang="en-US" altLang="zh-CN" sz="2000" b="1" baseline="-25000">
                <a:latin typeface="Times New Roman" pitchFamily="18" charset="0"/>
                <a:ea typeface="宋体" pitchFamily="2" charset="-122"/>
              </a:endParaRPr>
            </a:p>
          </p:txBody>
        </p:sp>
        <p:sp>
          <p:nvSpPr>
            <p:cNvPr id="234529" name="Text Box 33"/>
            <p:cNvSpPr txBox="1">
              <a:spLocks noChangeArrowheads="1"/>
            </p:cNvSpPr>
            <p:nvPr/>
          </p:nvSpPr>
          <p:spPr bwMode="auto">
            <a:xfrm>
              <a:off x="3792" y="1488"/>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P</a:t>
              </a:r>
              <a:endParaRPr lang="en-US" altLang="zh-CN" sz="2000" b="1" baseline="-25000">
                <a:latin typeface="Times New Roman" pitchFamily="18" charset="0"/>
                <a:ea typeface="宋体" pitchFamily="2" charset="-122"/>
              </a:endParaRPr>
            </a:p>
          </p:txBody>
        </p:sp>
        <p:sp>
          <p:nvSpPr>
            <p:cNvPr id="234530" name="Text Box 34"/>
            <p:cNvSpPr txBox="1">
              <a:spLocks noChangeArrowheads="1"/>
            </p:cNvSpPr>
            <p:nvPr/>
          </p:nvSpPr>
          <p:spPr bwMode="auto">
            <a:xfrm>
              <a:off x="1152" y="1968"/>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A</a:t>
              </a:r>
              <a:endParaRPr lang="en-US" altLang="zh-CN" sz="2000" b="1" baseline="-25000">
                <a:latin typeface="Times New Roman" pitchFamily="18" charset="0"/>
                <a:ea typeface="宋体" pitchFamily="2" charset="-122"/>
              </a:endParaRPr>
            </a:p>
          </p:txBody>
        </p:sp>
        <p:sp>
          <p:nvSpPr>
            <p:cNvPr id="234531" name="Text Box 35"/>
            <p:cNvSpPr txBox="1">
              <a:spLocks noChangeArrowheads="1"/>
            </p:cNvSpPr>
            <p:nvPr/>
          </p:nvSpPr>
          <p:spPr bwMode="auto">
            <a:xfrm>
              <a:off x="1152" y="2276"/>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B</a:t>
              </a:r>
              <a:endParaRPr lang="en-US" altLang="zh-CN" sz="2000" b="1" baseline="-25000">
                <a:latin typeface="Times New Roman" pitchFamily="18" charset="0"/>
                <a:ea typeface="宋体" pitchFamily="2" charset="-122"/>
              </a:endParaRPr>
            </a:p>
          </p:txBody>
        </p:sp>
      </p:gr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5522" name="Object 2"/>
          <p:cNvGraphicFramePr>
            <a:graphicFrameLocks noChangeAspect="1"/>
          </p:cNvGraphicFramePr>
          <p:nvPr/>
        </p:nvGraphicFramePr>
        <p:xfrm>
          <a:off x="468313" y="2565400"/>
          <a:ext cx="8270875" cy="509588"/>
        </p:xfrm>
        <a:graphic>
          <a:graphicData uri="http://schemas.openxmlformats.org/presentationml/2006/ole">
            <mc:AlternateContent xmlns:mc="http://schemas.openxmlformats.org/markup-compatibility/2006">
              <mc:Choice xmlns:v="urn:schemas-microsoft-com:vml" Requires="v">
                <p:oleObj spid="_x0000_s235973" name="Equation" r:id="rId3" imgW="8343900" imgH="508000" progId="Equation.3">
                  <p:embed/>
                </p:oleObj>
              </mc:Choice>
              <mc:Fallback>
                <p:oleObj name="Equation" r:id="rId3" imgW="8343900" imgH="508000" progId="Equation.3">
                  <p:embed/>
                  <p:pic>
                    <p:nvPicPr>
                      <p:cNvPr id="0" name="Picture 1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565400"/>
                        <a:ext cx="8270875"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3" name="Rectangle 3"/>
          <p:cNvSpPr>
            <a:spLocks noChangeArrowheads="1"/>
          </p:cNvSpPr>
          <p:nvPr/>
        </p:nvSpPr>
        <p:spPr bwMode="auto">
          <a:xfrm>
            <a:off x="609600" y="1844675"/>
            <a:ext cx="571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宋体" pitchFamily="2" charset="-122"/>
                <a:ea typeface="宋体" pitchFamily="2" charset="-122"/>
              </a:rPr>
              <a:t>由此可得斜入射时的光栅方程为</a:t>
            </a:r>
            <a:r>
              <a:rPr lang="zh-CN" altLang="en-US" sz="2800" b="1">
                <a:latin typeface="楷体_GB2312" pitchFamily="49" charset="-122"/>
                <a:ea typeface="楷体_GB2312" pitchFamily="49" charset="-122"/>
              </a:rPr>
              <a:t> </a:t>
            </a:r>
          </a:p>
        </p:txBody>
      </p:sp>
      <p:grpSp>
        <p:nvGrpSpPr>
          <p:cNvPr id="235524" name="Group 4"/>
          <p:cNvGrpSpPr>
            <a:grpSpLocks/>
          </p:cNvGrpSpPr>
          <p:nvPr/>
        </p:nvGrpSpPr>
        <p:grpSpPr bwMode="auto">
          <a:xfrm>
            <a:off x="244475" y="3284538"/>
            <a:ext cx="6308725" cy="519112"/>
            <a:chOff x="0" y="4032"/>
            <a:chExt cx="3974" cy="327"/>
          </a:xfrm>
        </p:grpSpPr>
        <p:sp>
          <p:nvSpPr>
            <p:cNvPr id="235525" name="Rectangle 5"/>
            <p:cNvSpPr>
              <a:spLocks noChangeArrowheads="1"/>
            </p:cNvSpPr>
            <p:nvPr/>
          </p:nvSpPr>
          <p:spPr bwMode="auto">
            <a:xfrm>
              <a:off x="0" y="4032"/>
              <a:ext cx="31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楷体_GB2312" pitchFamily="49" charset="-122"/>
                  <a:ea typeface="楷体_GB2312" pitchFamily="49" charset="-122"/>
                </a:rPr>
                <a:t> </a:t>
              </a:r>
              <a:r>
                <a:rPr lang="zh-CN" altLang="en-US" sz="2800" b="1">
                  <a:latin typeface="宋体" pitchFamily="2" charset="-122"/>
                  <a:ea typeface="宋体" pitchFamily="2" charset="-122"/>
                </a:rPr>
                <a:t>同样，</a:t>
              </a:r>
              <a:r>
                <a:rPr lang="en-US" altLang="zh-CN" sz="2800" b="1">
                  <a:latin typeface="Times New Roman" pitchFamily="18" charset="0"/>
                  <a:ea typeface="宋体" pitchFamily="2" charset="-122"/>
                </a:rPr>
                <a:t>k</a:t>
              </a:r>
              <a:r>
                <a:rPr lang="zh-CN" altLang="en-US" sz="2800" b="1">
                  <a:latin typeface="宋体" pitchFamily="2" charset="-122"/>
                  <a:ea typeface="宋体" pitchFamily="2" charset="-122"/>
                </a:rPr>
                <a:t>的可能最大值相应于</a:t>
              </a:r>
              <a:r>
                <a:rPr lang="zh-CN" altLang="en-US" sz="2800" b="1">
                  <a:latin typeface="楷体_GB2312" pitchFamily="49" charset="-122"/>
                  <a:ea typeface="楷体_GB2312" pitchFamily="49" charset="-122"/>
                </a:rPr>
                <a:t> </a:t>
              </a:r>
            </a:p>
          </p:txBody>
        </p:sp>
        <p:graphicFrame>
          <p:nvGraphicFramePr>
            <p:cNvPr id="235526" name="Object 6"/>
            <p:cNvGraphicFramePr>
              <a:graphicFrameLocks noChangeAspect="1"/>
            </p:cNvGraphicFramePr>
            <p:nvPr/>
          </p:nvGraphicFramePr>
          <p:xfrm>
            <a:off x="2997" y="4045"/>
            <a:ext cx="977" cy="262"/>
          </p:xfrm>
          <a:graphic>
            <a:graphicData uri="http://schemas.openxmlformats.org/presentationml/2006/ole">
              <mc:AlternateContent xmlns:mc="http://schemas.openxmlformats.org/markup-compatibility/2006">
                <mc:Choice xmlns:v="urn:schemas-microsoft-com:vml" Requires="v">
                  <p:oleObj spid="_x0000_s235974" name="Equation" r:id="rId5" imgW="660113" imgH="177723" progId="Equation.3">
                    <p:embed/>
                  </p:oleObj>
                </mc:Choice>
                <mc:Fallback>
                  <p:oleObj name="Equation" r:id="rId5" imgW="660113" imgH="177723" progId="Equation.3">
                    <p:embed/>
                    <p:pic>
                      <p:nvPicPr>
                        <p:cNvPr id="0" name="Picture 1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 y="4045"/>
                          <a:ext cx="977"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35527" name="Group 7"/>
          <p:cNvGrpSpPr>
            <a:grpSpLocks/>
          </p:cNvGrpSpPr>
          <p:nvPr/>
        </p:nvGrpSpPr>
        <p:grpSpPr bwMode="auto">
          <a:xfrm>
            <a:off x="468313" y="3933825"/>
            <a:ext cx="9361487" cy="519113"/>
            <a:chOff x="0" y="0"/>
            <a:chExt cx="5760" cy="327"/>
          </a:xfrm>
        </p:grpSpPr>
        <p:sp>
          <p:nvSpPr>
            <p:cNvPr id="235528" name="Rectangle 8"/>
            <p:cNvSpPr>
              <a:spLocks noChangeArrowheads="1"/>
            </p:cNvSpPr>
            <p:nvPr/>
          </p:nvSpPr>
          <p:spPr bwMode="auto">
            <a:xfrm>
              <a:off x="0" y="0"/>
              <a:ext cx="57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宋体" pitchFamily="2" charset="-122"/>
                  <a:ea typeface="宋体" pitchFamily="2" charset="-122"/>
                </a:rPr>
                <a:t>在</a:t>
              </a:r>
              <a:r>
                <a:rPr lang="en-US" altLang="zh-CN" sz="2800" b="1">
                  <a:latin typeface="宋体" pitchFamily="2" charset="-122"/>
                  <a:ea typeface="宋体" pitchFamily="2" charset="-122"/>
                </a:rPr>
                <a:t>O</a:t>
              </a:r>
              <a:r>
                <a:rPr lang="zh-CN" altLang="en-US" sz="2800" b="1">
                  <a:latin typeface="宋体" pitchFamily="2" charset="-122"/>
                  <a:ea typeface="宋体" pitchFamily="2" charset="-122"/>
                </a:rPr>
                <a:t>点上方观察到的最大级次为 </a:t>
              </a:r>
              <a:r>
                <a:rPr lang="en-US" altLang="zh-CN" sz="2800" b="1">
                  <a:latin typeface="宋体" pitchFamily="2" charset="-122"/>
                  <a:ea typeface="宋体" pitchFamily="2" charset="-122"/>
                </a:rPr>
                <a:t>k1</a:t>
              </a:r>
              <a:r>
                <a:rPr lang="zh-CN" altLang="en-US" sz="2800" b="1">
                  <a:latin typeface="宋体" pitchFamily="2" charset="-122"/>
                  <a:ea typeface="宋体" pitchFamily="2" charset="-122"/>
                </a:rPr>
                <a:t>，取         得</a:t>
              </a:r>
            </a:p>
          </p:txBody>
        </p:sp>
        <p:graphicFrame>
          <p:nvGraphicFramePr>
            <p:cNvPr id="235529" name="Object 9"/>
            <p:cNvGraphicFramePr>
              <a:graphicFrameLocks noChangeAspect="1"/>
            </p:cNvGraphicFramePr>
            <p:nvPr/>
          </p:nvGraphicFramePr>
          <p:xfrm>
            <a:off x="3792" y="0"/>
            <a:ext cx="714" cy="299"/>
          </p:xfrm>
          <a:graphic>
            <a:graphicData uri="http://schemas.openxmlformats.org/presentationml/2006/ole">
              <mc:AlternateContent xmlns:mc="http://schemas.openxmlformats.org/markup-compatibility/2006">
                <mc:Choice xmlns:v="urn:schemas-microsoft-com:vml" Requires="v">
                  <p:oleObj spid="_x0000_s235975" name="Equation" r:id="rId7" imgW="482391" imgH="203112" progId="Equation.3">
                    <p:embed/>
                  </p:oleObj>
                </mc:Choice>
                <mc:Fallback>
                  <p:oleObj name="Equation" r:id="rId7" imgW="482391" imgH="203112" progId="Equation.3">
                    <p:embed/>
                    <p:pic>
                      <p:nvPicPr>
                        <p:cNvPr id="0" name="Picture 1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0"/>
                          <a:ext cx="714"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35530" name="Object 10"/>
          <p:cNvGraphicFramePr>
            <a:graphicFrameLocks noChangeAspect="1"/>
          </p:cNvGraphicFramePr>
          <p:nvPr/>
        </p:nvGraphicFramePr>
        <p:xfrm>
          <a:off x="539750" y="4581525"/>
          <a:ext cx="8304213" cy="1016000"/>
        </p:xfrm>
        <a:graphic>
          <a:graphicData uri="http://schemas.openxmlformats.org/presentationml/2006/ole">
            <mc:AlternateContent xmlns:mc="http://schemas.openxmlformats.org/markup-compatibility/2006">
              <mc:Choice xmlns:v="urn:schemas-microsoft-com:vml" Requires="v">
                <p:oleObj spid="_x0000_s235976" name="Equation" r:id="rId9" imgW="3416300" imgH="419100" progId="">
                  <p:embed/>
                </p:oleObj>
              </mc:Choice>
              <mc:Fallback>
                <p:oleObj name="Equation" r:id="rId9" imgW="3416300" imgH="419100" progId="">
                  <p:embed/>
                  <p:pic>
                    <p:nvPicPr>
                      <p:cNvPr id="0" name="Picture 1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4581525"/>
                        <a:ext cx="830421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31" name="Object 11"/>
          <p:cNvGraphicFramePr>
            <a:graphicFrameLocks noChangeAspect="1"/>
          </p:cNvGraphicFramePr>
          <p:nvPr/>
        </p:nvGraphicFramePr>
        <p:xfrm>
          <a:off x="374510" y="605234"/>
          <a:ext cx="6354763" cy="1008063"/>
        </p:xfrm>
        <a:graphic>
          <a:graphicData uri="http://schemas.openxmlformats.org/presentationml/2006/ole">
            <mc:AlternateContent xmlns:mc="http://schemas.openxmlformats.org/markup-compatibility/2006">
              <mc:Choice xmlns:v="urn:schemas-microsoft-com:vml" Requires="v">
                <p:oleObj spid="_x0000_s235977" name="Equation" r:id="rId11" imgW="2705100" imgH="431800" progId="Equation.3">
                  <p:embed/>
                </p:oleObj>
              </mc:Choice>
              <mc:Fallback>
                <p:oleObj name="Equation" r:id="rId11" imgW="2705100" imgH="431800" progId="Equation.3">
                  <p:embed/>
                  <p:pic>
                    <p:nvPicPr>
                      <p:cNvPr id="0" name="Picture 1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510" y="605234"/>
                        <a:ext cx="6354763"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32" name="Rectangle 12"/>
          <p:cNvSpPr>
            <a:spLocks noChangeArrowheads="1"/>
          </p:cNvSpPr>
          <p:nvPr/>
        </p:nvSpPr>
        <p:spPr bwMode="auto">
          <a:xfrm>
            <a:off x="755650" y="5805488"/>
            <a:ext cx="11255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FontTx/>
              <a:buNone/>
            </a:pPr>
            <a:r>
              <a:rPr lang="zh-CN" altLang="en-US" sz="2800" b="1">
                <a:ea typeface="宋体" pitchFamily="2" charset="-122"/>
              </a:rPr>
              <a:t>取</a:t>
            </a:r>
            <a:r>
              <a:rPr lang="en-US" altLang="zh-CN" sz="2800" b="1" i="1">
                <a:latin typeface="Times New Roman" pitchFamily="18" charset="0"/>
                <a:ea typeface="宋体" pitchFamily="2" charset="-122"/>
              </a:rPr>
              <a:t>k</a:t>
            </a:r>
            <a:r>
              <a:rPr lang="en-US" altLang="zh-CN" sz="2800" b="1">
                <a:ea typeface="宋体" pitchFamily="2" charset="-122"/>
              </a:rPr>
              <a:t>=1</a:t>
            </a:r>
          </a:p>
        </p:txBody>
      </p:sp>
      <p:grpSp>
        <p:nvGrpSpPr>
          <p:cNvPr id="13" name="Group 6"/>
          <p:cNvGrpSpPr>
            <a:grpSpLocks/>
          </p:cNvGrpSpPr>
          <p:nvPr/>
        </p:nvGrpSpPr>
        <p:grpSpPr bwMode="auto">
          <a:xfrm>
            <a:off x="6556268" y="299962"/>
            <a:ext cx="2381250" cy="2209800"/>
            <a:chOff x="2772" y="2592"/>
            <a:chExt cx="1500" cy="1392"/>
          </a:xfrm>
        </p:grpSpPr>
        <p:sp>
          <p:nvSpPr>
            <p:cNvPr id="14" name="Line 7"/>
            <p:cNvSpPr>
              <a:spLocks noChangeShapeType="1"/>
            </p:cNvSpPr>
            <p:nvPr/>
          </p:nvSpPr>
          <p:spPr bwMode="auto">
            <a:xfrm>
              <a:off x="2928" y="3004"/>
              <a:ext cx="1248" cy="0"/>
            </a:xfrm>
            <a:prstGeom prst="line">
              <a:avLst/>
            </a:prstGeom>
            <a:noFill/>
            <a:ln w="952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8"/>
            <p:cNvSpPr>
              <a:spLocks noChangeShapeType="1"/>
            </p:cNvSpPr>
            <p:nvPr/>
          </p:nvSpPr>
          <p:spPr bwMode="auto">
            <a:xfrm>
              <a:off x="3552" y="2592"/>
              <a:ext cx="0" cy="384"/>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9"/>
            <p:cNvSpPr>
              <a:spLocks noChangeShapeType="1"/>
            </p:cNvSpPr>
            <p:nvPr/>
          </p:nvSpPr>
          <p:spPr bwMode="auto">
            <a:xfrm>
              <a:off x="3552" y="3048"/>
              <a:ext cx="0" cy="456"/>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0"/>
            <p:cNvSpPr>
              <a:spLocks noChangeShapeType="1"/>
            </p:cNvSpPr>
            <p:nvPr/>
          </p:nvSpPr>
          <p:spPr bwMode="auto">
            <a:xfrm>
              <a:off x="3552" y="3600"/>
              <a:ext cx="0" cy="384"/>
            </a:xfrm>
            <a:prstGeom prst="line">
              <a:avLst/>
            </a:prstGeom>
            <a:noFill/>
            <a:ln w="381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Freeform 11"/>
            <p:cNvSpPr>
              <a:spLocks/>
            </p:cNvSpPr>
            <p:nvPr/>
          </p:nvSpPr>
          <p:spPr bwMode="auto">
            <a:xfrm>
              <a:off x="2880" y="2688"/>
              <a:ext cx="1296" cy="528"/>
            </a:xfrm>
            <a:custGeom>
              <a:avLst/>
              <a:gdLst>
                <a:gd name="T0" fmla="*/ 0 w 1296"/>
                <a:gd name="T1" fmla="*/ 528 h 528"/>
                <a:gd name="T2" fmla="*/ 672 w 1296"/>
                <a:gd name="T3" fmla="*/ 336 h 528"/>
                <a:gd name="T4" fmla="*/ 1296 w 1296"/>
                <a:gd name="T5" fmla="*/ 0 h 528"/>
              </a:gdLst>
              <a:ahLst/>
              <a:cxnLst>
                <a:cxn ang="0">
                  <a:pos x="T0" y="T1"/>
                </a:cxn>
                <a:cxn ang="0">
                  <a:pos x="T2" y="T3"/>
                </a:cxn>
                <a:cxn ang="0">
                  <a:pos x="T4" y="T5"/>
                </a:cxn>
              </a:cxnLst>
              <a:rect l="0" t="0" r="r" b="b"/>
              <a:pathLst>
                <a:path w="1296" h="528">
                  <a:moveTo>
                    <a:pt x="0" y="528"/>
                  </a:moveTo>
                  <a:cubicBezTo>
                    <a:pt x="228" y="476"/>
                    <a:pt x="456" y="424"/>
                    <a:pt x="672" y="336"/>
                  </a:cubicBezTo>
                  <a:cubicBezTo>
                    <a:pt x="888" y="248"/>
                    <a:pt x="1092" y="124"/>
                    <a:pt x="1296" y="0"/>
                  </a:cubicBez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Freeform 12"/>
            <p:cNvSpPr>
              <a:spLocks/>
            </p:cNvSpPr>
            <p:nvPr/>
          </p:nvSpPr>
          <p:spPr bwMode="auto">
            <a:xfrm>
              <a:off x="2880" y="3204"/>
              <a:ext cx="1296" cy="528"/>
            </a:xfrm>
            <a:custGeom>
              <a:avLst/>
              <a:gdLst>
                <a:gd name="T0" fmla="*/ 0 w 1296"/>
                <a:gd name="T1" fmla="*/ 528 h 528"/>
                <a:gd name="T2" fmla="*/ 672 w 1296"/>
                <a:gd name="T3" fmla="*/ 336 h 528"/>
                <a:gd name="T4" fmla="*/ 1296 w 1296"/>
                <a:gd name="T5" fmla="*/ 0 h 528"/>
              </a:gdLst>
              <a:ahLst/>
              <a:cxnLst>
                <a:cxn ang="0">
                  <a:pos x="T0" y="T1"/>
                </a:cxn>
                <a:cxn ang="0">
                  <a:pos x="T2" y="T3"/>
                </a:cxn>
                <a:cxn ang="0">
                  <a:pos x="T4" y="T5"/>
                </a:cxn>
              </a:cxnLst>
              <a:rect l="0" t="0" r="r" b="b"/>
              <a:pathLst>
                <a:path w="1296" h="528">
                  <a:moveTo>
                    <a:pt x="0" y="528"/>
                  </a:moveTo>
                  <a:cubicBezTo>
                    <a:pt x="228" y="476"/>
                    <a:pt x="456" y="424"/>
                    <a:pt x="672" y="336"/>
                  </a:cubicBezTo>
                  <a:cubicBezTo>
                    <a:pt x="888" y="248"/>
                    <a:pt x="1092" y="124"/>
                    <a:pt x="1296" y="0"/>
                  </a:cubicBez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Freeform 13"/>
            <p:cNvSpPr>
              <a:spLocks/>
            </p:cNvSpPr>
            <p:nvPr/>
          </p:nvSpPr>
          <p:spPr bwMode="auto">
            <a:xfrm>
              <a:off x="3372" y="3093"/>
              <a:ext cx="180" cy="459"/>
            </a:xfrm>
            <a:custGeom>
              <a:avLst/>
              <a:gdLst>
                <a:gd name="T0" fmla="*/ 0 w 180"/>
                <a:gd name="T1" fmla="*/ 0 h 459"/>
                <a:gd name="T2" fmla="*/ 180 w 180"/>
                <a:gd name="T3" fmla="*/ 459 h 459"/>
              </a:gdLst>
              <a:ahLst/>
              <a:cxnLst>
                <a:cxn ang="0">
                  <a:pos x="T0" y="T1"/>
                </a:cxn>
                <a:cxn ang="0">
                  <a:pos x="T2" y="T3"/>
                </a:cxn>
              </a:cxnLst>
              <a:rect l="0" t="0" r="r" b="b"/>
              <a:pathLst>
                <a:path w="180" h="459">
                  <a:moveTo>
                    <a:pt x="0" y="0"/>
                  </a:moveTo>
                  <a:lnTo>
                    <a:pt x="180" y="459"/>
                  </a:lnTo>
                </a:path>
              </a:pathLst>
            </a:custGeom>
            <a:noFill/>
            <a:ln w="127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Freeform 14"/>
            <p:cNvSpPr>
              <a:spLocks/>
            </p:cNvSpPr>
            <p:nvPr/>
          </p:nvSpPr>
          <p:spPr bwMode="auto">
            <a:xfrm>
              <a:off x="3600" y="3024"/>
              <a:ext cx="221" cy="392"/>
            </a:xfrm>
            <a:custGeom>
              <a:avLst/>
              <a:gdLst>
                <a:gd name="T0" fmla="*/ 0 w 221"/>
                <a:gd name="T1" fmla="*/ 0 h 392"/>
                <a:gd name="T2" fmla="*/ 221 w 221"/>
                <a:gd name="T3" fmla="*/ 392 h 392"/>
              </a:gdLst>
              <a:ahLst/>
              <a:cxnLst>
                <a:cxn ang="0">
                  <a:pos x="T0" y="T1"/>
                </a:cxn>
                <a:cxn ang="0">
                  <a:pos x="T2" y="T3"/>
                </a:cxn>
              </a:cxnLst>
              <a:rect l="0" t="0" r="r" b="b"/>
              <a:pathLst>
                <a:path w="221" h="392">
                  <a:moveTo>
                    <a:pt x="0" y="0"/>
                  </a:moveTo>
                  <a:lnTo>
                    <a:pt x="221" y="392"/>
                  </a:lnTo>
                </a:path>
              </a:pathLst>
            </a:custGeom>
            <a:noFill/>
            <a:ln w="12700" cap="flat" cmpd="sng">
              <a:solidFill>
                <a:schemeClr val="tx1"/>
              </a:solidFill>
              <a:prstDash val="dash"/>
              <a:round/>
              <a:headEnd type="none" w="sm" len="sm"/>
              <a:tailEnd type="triangl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Text Box 15"/>
            <p:cNvSpPr txBox="1">
              <a:spLocks noChangeArrowheads="1"/>
            </p:cNvSpPr>
            <p:nvPr/>
          </p:nvSpPr>
          <p:spPr bwMode="auto">
            <a:xfrm>
              <a:off x="3360" y="2784"/>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A</a:t>
              </a:r>
              <a:endParaRPr lang="en-US" altLang="zh-CN" sz="2000" b="1" baseline="-25000">
                <a:latin typeface="Times New Roman" pitchFamily="18" charset="0"/>
                <a:ea typeface="宋体" pitchFamily="2" charset="-122"/>
              </a:endParaRPr>
            </a:p>
          </p:txBody>
        </p:sp>
        <p:sp>
          <p:nvSpPr>
            <p:cNvPr id="23" name="Text Box 16"/>
            <p:cNvSpPr txBox="1">
              <a:spLocks noChangeArrowheads="1"/>
            </p:cNvSpPr>
            <p:nvPr/>
          </p:nvSpPr>
          <p:spPr bwMode="auto">
            <a:xfrm>
              <a:off x="3532" y="3552"/>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B</a:t>
              </a:r>
              <a:endParaRPr lang="en-US" altLang="zh-CN" sz="2000" b="1" baseline="-25000">
                <a:latin typeface="Times New Roman" pitchFamily="18" charset="0"/>
                <a:ea typeface="宋体" pitchFamily="2" charset="-122"/>
              </a:endParaRPr>
            </a:p>
          </p:txBody>
        </p:sp>
        <p:sp>
          <p:nvSpPr>
            <p:cNvPr id="24" name="Text Box 17"/>
            <p:cNvSpPr txBox="1">
              <a:spLocks noChangeArrowheads="1"/>
            </p:cNvSpPr>
            <p:nvPr/>
          </p:nvSpPr>
          <p:spPr bwMode="auto">
            <a:xfrm>
              <a:off x="3792" y="3360"/>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D</a:t>
              </a:r>
              <a:endParaRPr lang="en-US" altLang="zh-CN" sz="2000" b="1" baseline="-25000">
                <a:latin typeface="Times New Roman" pitchFamily="18" charset="0"/>
                <a:ea typeface="宋体" pitchFamily="2" charset="-122"/>
              </a:endParaRPr>
            </a:p>
          </p:txBody>
        </p:sp>
        <p:sp>
          <p:nvSpPr>
            <p:cNvPr id="25" name="Text Box 18"/>
            <p:cNvSpPr txBox="1">
              <a:spLocks noChangeArrowheads="1"/>
            </p:cNvSpPr>
            <p:nvPr/>
          </p:nvSpPr>
          <p:spPr bwMode="auto">
            <a:xfrm>
              <a:off x="3216" y="3120"/>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C</a:t>
              </a:r>
              <a:endParaRPr lang="en-US" altLang="zh-CN" sz="2000" b="1" baseline="-25000">
                <a:latin typeface="Times New Roman" pitchFamily="18" charset="0"/>
                <a:ea typeface="宋体" pitchFamily="2" charset="-122"/>
              </a:endParaRPr>
            </a:p>
          </p:txBody>
        </p:sp>
        <p:sp>
          <p:nvSpPr>
            <p:cNvPr id="26" name="Freeform 19"/>
            <p:cNvSpPr>
              <a:spLocks/>
            </p:cNvSpPr>
            <p:nvPr/>
          </p:nvSpPr>
          <p:spPr bwMode="auto">
            <a:xfrm>
              <a:off x="3840" y="2880"/>
              <a:ext cx="96" cy="144"/>
            </a:xfrm>
            <a:custGeom>
              <a:avLst/>
              <a:gdLst>
                <a:gd name="T0" fmla="*/ 0 w 96"/>
                <a:gd name="T1" fmla="*/ 0 h 144"/>
                <a:gd name="T2" fmla="*/ 80 w 96"/>
                <a:gd name="T3" fmla="*/ 59 h 144"/>
                <a:gd name="T4" fmla="*/ 96 w 96"/>
                <a:gd name="T5" fmla="*/ 144 h 144"/>
              </a:gdLst>
              <a:ahLst/>
              <a:cxnLst>
                <a:cxn ang="0">
                  <a:pos x="T0" y="T1"/>
                </a:cxn>
                <a:cxn ang="0">
                  <a:pos x="T2" y="T3"/>
                </a:cxn>
                <a:cxn ang="0">
                  <a:pos x="T4" y="T5"/>
                </a:cxn>
              </a:cxnLst>
              <a:rect l="0" t="0" r="r" b="b"/>
              <a:pathLst>
                <a:path w="96" h="144">
                  <a:moveTo>
                    <a:pt x="0" y="0"/>
                  </a:moveTo>
                  <a:cubicBezTo>
                    <a:pt x="13" y="10"/>
                    <a:pt x="64" y="35"/>
                    <a:pt x="80" y="59"/>
                  </a:cubicBezTo>
                  <a:cubicBezTo>
                    <a:pt x="96" y="83"/>
                    <a:pt x="93" y="126"/>
                    <a:pt x="96" y="144"/>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Freeform 20"/>
            <p:cNvSpPr>
              <a:spLocks/>
            </p:cNvSpPr>
            <p:nvPr/>
          </p:nvSpPr>
          <p:spPr bwMode="auto">
            <a:xfrm>
              <a:off x="3120" y="3024"/>
              <a:ext cx="48" cy="144"/>
            </a:xfrm>
            <a:custGeom>
              <a:avLst/>
              <a:gdLst>
                <a:gd name="T0" fmla="*/ 0 w 48"/>
                <a:gd name="T1" fmla="*/ 0 h 144"/>
                <a:gd name="T2" fmla="*/ 13 w 48"/>
                <a:gd name="T3" fmla="*/ 83 h 144"/>
                <a:gd name="T4" fmla="*/ 48 w 48"/>
                <a:gd name="T5" fmla="*/ 144 h 144"/>
              </a:gdLst>
              <a:ahLst/>
              <a:cxnLst>
                <a:cxn ang="0">
                  <a:pos x="T0" y="T1"/>
                </a:cxn>
                <a:cxn ang="0">
                  <a:pos x="T2" y="T3"/>
                </a:cxn>
                <a:cxn ang="0">
                  <a:pos x="T4" y="T5"/>
                </a:cxn>
              </a:cxnLst>
              <a:rect l="0" t="0" r="r" b="b"/>
              <a:pathLst>
                <a:path w="48" h="144">
                  <a:moveTo>
                    <a:pt x="0" y="0"/>
                  </a:moveTo>
                  <a:cubicBezTo>
                    <a:pt x="2" y="14"/>
                    <a:pt x="5" y="59"/>
                    <a:pt x="13" y="83"/>
                  </a:cubicBezTo>
                  <a:cubicBezTo>
                    <a:pt x="21" y="107"/>
                    <a:pt x="41" y="131"/>
                    <a:pt x="48" y="144"/>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Text Box 21"/>
            <p:cNvSpPr txBox="1">
              <a:spLocks noChangeArrowheads="1"/>
            </p:cNvSpPr>
            <p:nvPr/>
          </p:nvSpPr>
          <p:spPr bwMode="auto">
            <a:xfrm>
              <a:off x="3744" y="278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zh-CN" altLang="en-US" sz="2000" b="1">
                  <a:latin typeface="Times New Roman" pitchFamily="18" charset="0"/>
                  <a:ea typeface="宋体" pitchFamily="2" charset="-122"/>
                  <a:sym typeface="Symbol" pitchFamily="18" charset="2"/>
                </a:rPr>
                <a:t></a:t>
              </a:r>
              <a:endParaRPr lang="zh-CN" altLang="en-US" sz="2000" b="1" baseline="-25000">
                <a:latin typeface="Times New Roman" pitchFamily="18" charset="0"/>
                <a:ea typeface="宋体" pitchFamily="2" charset="-122"/>
              </a:endParaRPr>
            </a:p>
          </p:txBody>
        </p:sp>
        <p:sp>
          <p:nvSpPr>
            <p:cNvPr id="29" name="Text Box 22"/>
            <p:cNvSpPr txBox="1">
              <a:spLocks noChangeArrowheads="1"/>
            </p:cNvSpPr>
            <p:nvPr/>
          </p:nvSpPr>
          <p:spPr bwMode="auto">
            <a:xfrm>
              <a:off x="2772" y="300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zh-CN" altLang="en-US" sz="2000" b="1">
                  <a:latin typeface="Times New Roman" pitchFamily="18" charset="0"/>
                  <a:ea typeface="宋体" pitchFamily="2" charset="-122"/>
                  <a:sym typeface="Symbol" pitchFamily="18" charset="2"/>
                </a:rPr>
                <a:t></a:t>
              </a:r>
              <a:endParaRPr lang="zh-CN" altLang="en-US" sz="2000" b="1" baseline="-25000">
                <a:latin typeface="Times New Roman" pitchFamily="18" charset="0"/>
                <a:ea typeface="宋体" pitchFamily="2" charset="-122"/>
              </a:endParaRPr>
            </a:p>
          </p:txBody>
        </p:sp>
      </p:gr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6546" name="Group 2"/>
          <p:cNvGrpSpPr>
            <a:grpSpLocks/>
          </p:cNvGrpSpPr>
          <p:nvPr/>
        </p:nvGrpSpPr>
        <p:grpSpPr bwMode="auto">
          <a:xfrm>
            <a:off x="323850" y="549275"/>
            <a:ext cx="9372600" cy="528638"/>
            <a:chOff x="336" y="1218"/>
            <a:chExt cx="5088" cy="333"/>
          </a:xfrm>
        </p:grpSpPr>
        <p:sp>
          <p:nvSpPr>
            <p:cNvPr id="236547" name="Rectangle 3"/>
            <p:cNvSpPr>
              <a:spLocks noChangeArrowheads="1"/>
            </p:cNvSpPr>
            <p:nvPr/>
          </p:nvSpPr>
          <p:spPr bwMode="auto">
            <a:xfrm>
              <a:off x="336" y="1224"/>
              <a:ext cx="50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宋体" pitchFamily="2" charset="-122"/>
                  <a:ea typeface="宋体" pitchFamily="2" charset="-122"/>
                </a:rPr>
                <a:t>而在</a:t>
              </a:r>
              <a:r>
                <a:rPr lang="en-US" altLang="zh-CN" sz="2800" b="1" i="1">
                  <a:latin typeface="Times New Roman" pitchFamily="18" charset="0"/>
                  <a:ea typeface="宋体" pitchFamily="2" charset="-122"/>
                </a:rPr>
                <a:t>O</a:t>
              </a:r>
              <a:r>
                <a:rPr lang="zh-CN" altLang="en-US" sz="2800" b="1">
                  <a:latin typeface="宋体" pitchFamily="2" charset="-122"/>
                  <a:ea typeface="宋体" pitchFamily="2" charset="-122"/>
                </a:rPr>
                <a:t>点下方观察到的最大级次为 </a:t>
              </a:r>
              <a:r>
                <a:rPr lang="en-US" altLang="zh-CN" sz="2800" b="1" i="1">
                  <a:latin typeface="Times New Roman" pitchFamily="18" charset="0"/>
                  <a:ea typeface="宋体" pitchFamily="2" charset="-122"/>
                </a:rPr>
                <a:t>k</a:t>
              </a:r>
              <a:r>
                <a:rPr lang="en-US" altLang="zh-CN" sz="2800" b="1" baseline="-25000">
                  <a:latin typeface="宋体" pitchFamily="2" charset="-122"/>
                  <a:ea typeface="宋体" pitchFamily="2" charset="-122"/>
                </a:rPr>
                <a:t>2</a:t>
              </a:r>
              <a:r>
                <a:rPr lang="zh-CN" altLang="en-US" sz="2800" b="1">
                  <a:latin typeface="宋体" pitchFamily="2" charset="-122"/>
                  <a:ea typeface="宋体" pitchFamily="2" charset="-122"/>
                </a:rPr>
                <a:t>，取         得</a:t>
              </a:r>
            </a:p>
          </p:txBody>
        </p:sp>
        <p:graphicFrame>
          <p:nvGraphicFramePr>
            <p:cNvPr id="236548" name="Object 4"/>
            <p:cNvGraphicFramePr>
              <a:graphicFrameLocks noChangeAspect="1"/>
            </p:cNvGraphicFramePr>
            <p:nvPr/>
          </p:nvGraphicFramePr>
          <p:xfrm>
            <a:off x="3936" y="1218"/>
            <a:ext cx="846" cy="299"/>
          </p:xfrm>
          <a:graphic>
            <a:graphicData uri="http://schemas.openxmlformats.org/presentationml/2006/ole">
              <mc:AlternateContent xmlns:mc="http://schemas.openxmlformats.org/markup-compatibility/2006">
                <mc:Choice xmlns:v="urn:schemas-microsoft-com:vml" Requires="v">
                  <p:oleObj spid="_x0000_s236908" name="Equation" r:id="rId3" imgW="571252" imgH="203112" progId="Equation.3">
                    <p:embed/>
                  </p:oleObj>
                </mc:Choice>
                <mc:Fallback>
                  <p:oleObj name="Equation" r:id="rId3" imgW="571252" imgH="203112" progId="Equation.3">
                    <p:embed/>
                    <p:pic>
                      <p:nvPicPr>
                        <p:cNvPr id="0" name="Picture 1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6" y="1218"/>
                          <a:ext cx="84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36549" name="Object 5"/>
          <p:cNvGraphicFramePr>
            <a:graphicFrameLocks noChangeAspect="1"/>
          </p:cNvGraphicFramePr>
          <p:nvPr/>
        </p:nvGraphicFramePr>
        <p:xfrm>
          <a:off x="1116013" y="1341438"/>
          <a:ext cx="4752975" cy="1016000"/>
        </p:xfrm>
        <a:graphic>
          <a:graphicData uri="http://schemas.openxmlformats.org/presentationml/2006/ole">
            <mc:AlternateContent xmlns:mc="http://schemas.openxmlformats.org/markup-compatibility/2006">
              <mc:Choice xmlns:v="urn:schemas-microsoft-com:vml" Requires="v">
                <p:oleObj spid="_x0000_s236909" name="Equation" r:id="rId5" imgW="1955800" imgH="419100" progId="">
                  <p:embed/>
                </p:oleObj>
              </mc:Choice>
              <mc:Fallback>
                <p:oleObj name="Equation" r:id="rId5" imgW="1955800" imgH="419100" progId="">
                  <p:embed/>
                  <p:pic>
                    <p:nvPicPr>
                      <p:cNvPr id="0" name="Picture 1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1341438"/>
                        <a:ext cx="47529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6550" name="Group 6"/>
          <p:cNvGrpSpPr>
            <a:grpSpLocks/>
          </p:cNvGrpSpPr>
          <p:nvPr/>
        </p:nvGrpSpPr>
        <p:grpSpPr bwMode="auto">
          <a:xfrm>
            <a:off x="533400" y="3500438"/>
            <a:ext cx="8610600" cy="617537"/>
            <a:chOff x="336" y="2059"/>
            <a:chExt cx="5424" cy="389"/>
          </a:xfrm>
        </p:grpSpPr>
        <p:sp>
          <p:nvSpPr>
            <p:cNvPr id="236551" name="Rectangle 7"/>
            <p:cNvSpPr>
              <a:spLocks noChangeArrowheads="1"/>
            </p:cNvSpPr>
            <p:nvPr/>
          </p:nvSpPr>
          <p:spPr bwMode="auto">
            <a:xfrm>
              <a:off x="336" y="2059"/>
              <a:ext cx="54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2800" b="1">
                  <a:latin typeface="宋体" pitchFamily="2" charset="-122"/>
                  <a:ea typeface="宋体" pitchFamily="2" charset="-122"/>
                </a:rPr>
                <a:t> 所以斜入射时，总共有              条明纹。</a:t>
              </a:r>
            </a:p>
          </p:txBody>
        </p:sp>
        <p:graphicFrame>
          <p:nvGraphicFramePr>
            <p:cNvPr id="236552" name="Object 8"/>
            <p:cNvGraphicFramePr>
              <a:graphicFrameLocks noChangeAspect="1"/>
            </p:cNvGraphicFramePr>
            <p:nvPr/>
          </p:nvGraphicFramePr>
          <p:xfrm>
            <a:off x="2828" y="2074"/>
            <a:ext cx="1454" cy="374"/>
          </p:xfrm>
          <a:graphic>
            <a:graphicData uri="http://schemas.openxmlformats.org/presentationml/2006/ole">
              <mc:AlternateContent xmlns:mc="http://schemas.openxmlformats.org/markup-compatibility/2006">
                <mc:Choice xmlns:v="urn:schemas-microsoft-com:vml" Requires="v">
                  <p:oleObj spid="_x0000_s236910" name="Equation" r:id="rId7" imgW="926698" imgH="253890" progId="Equation.3">
                    <p:embed/>
                  </p:oleObj>
                </mc:Choice>
                <mc:Fallback>
                  <p:oleObj name="Equation" r:id="rId7" imgW="926698" imgH="253890" progId="Equation.3">
                    <p:embed/>
                    <p:pic>
                      <p:nvPicPr>
                        <p:cNvPr id="0" name="Picture 1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8" y="2074"/>
                          <a:ext cx="1454"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36553" name="Object 9"/>
          <p:cNvGraphicFramePr>
            <a:graphicFrameLocks noChangeAspect="1"/>
          </p:cNvGraphicFramePr>
          <p:nvPr/>
        </p:nvGraphicFramePr>
        <p:xfrm>
          <a:off x="1547813" y="2276475"/>
          <a:ext cx="4248150" cy="919163"/>
        </p:xfrm>
        <a:graphic>
          <a:graphicData uri="http://schemas.openxmlformats.org/presentationml/2006/ole">
            <mc:AlternateContent xmlns:mc="http://schemas.openxmlformats.org/markup-compatibility/2006">
              <mc:Choice xmlns:v="urn:schemas-microsoft-com:vml" Requires="v">
                <p:oleObj spid="_x0000_s236911" name="Equation" r:id="rId9" imgW="1815312" imgH="393529" progId="">
                  <p:embed/>
                </p:oleObj>
              </mc:Choice>
              <mc:Fallback>
                <p:oleObj name="Equation" r:id="rId9" imgW="1815312" imgH="393529" progId="">
                  <p:embed/>
                  <p:pic>
                    <p:nvPicPr>
                      <p:cNvPr id="0" name="Picture 1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813" y="2276475"/>
                        <a:ext cx="4248150"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6554" name="Rectangle 10"/>
          <p:cNvSpPr>
            <a:spLocks noChangeArrowheads="1"/>
          </p:cNvSpPr>
          <p:nvPr/>
        </p:nvSpPr>
        <p:spPr bwMode="auto">
          <a:xfrm>
            <a:off x="5795963" y="2278063"/>
            <a:ext cx="121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FontTx/>
              <a:buNone/>
            </a:pPr>
            <a:r>
              <a:rPr lang="zh-CN" altLang="en-US" sz="2800" b="1">
                <a:ea typeface="宋体" pitchFamily="2" charset="-122"/>
              </a:rPr>
              <a:t>取</a:t>
            </a:r>
            <a:r>
              <a:rPr lang="en-US" altLang="zh-CN" sz="2800" b="1" i="1">
                <a:latin typeface="Times New Roman" pitchFamily="18" charset="0"/>
                <a:ea typeface="宋体" pitchFamily="2" charset="-122"/>
              </a:rPr>
              <a:t>k</a:t>
            </a:r>
            <a:r>
              <a:rPr lang="en-US" altLang="zh-CN" sz="2800" b="1">
                <a:latin typeface="Times New Roman" pitchFamily="18" charset="0"/>
                <a:ea typeface="宋体" pitchFamily="2" charset="-122"/>
              </a:rPr>
              <a:t>=-5</a:t>
            </a:r>
          </a:p>
        </p:txBody>
      </p:sp>
      <p:sp>
        <p:nvSpPr>
          <p:cNvPr id="236555" name="Text Box 11"/>
          <p:cNvSpPr txBox="1">
            <a:spLocks noChangeArrowheads="1"/>
          </p:cNvSpPr>
          <p:nvPr/>
        </p:nvSpPr>
        <p:spPr bwMode="auto">
          <a:xfrm>
            <a:off x="468313" y="4724400"/>
            <a:ext cx="7991475"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FF0000"/>
                </a:solidFill>
                <a:ea typeface="宋体" pitchFamily="2" charset="-122"/>
              </a:rPr>
              <a:t>规律：条纹总数相同，但是级次不同</a:t>
            </a:r>
          </a:p>
          <a:p>
            <a:pPr>
              <a:spcBef>
                <a:spcPct val="50000"/>
              </a:spcBef>
              <a:buFontTx/>
              <a:buNone/>
            </a:pPr>
            <a:r>
              <a:rPr lang="zh-CN" altLang="en-US" sz="2800" b="1">
                <a:solidFill>
                  <a:srgbClr val="FF0000"/>
                </a:solidFill>
                <a:ea typeface="宋体" pitchFamily="2" charset="-122"/>
              </a:rPr>
              <a:t>           </a:t>
            </a:r>
            <a:r>
              <a:rPr lang="zh-CN" altLang="en-US" sz="2800" b="1">
                <a:solidFill>
                  <a:srgbClr val="CC0000"/>
                </a:solidFill>
                <a:ea typeface="宋体" pitchFamily="2" charset="-122"/>
              </a:rPr>
              <a:t>垂直入射时观察到光谱的最高级次最小</a:t>
            </a:r>
          </a:p>
        </p:txBody>
      </p:sp>
      <p:sp>
        <p:nvSpPr>
          <p:cNvPr id="12" name="矩形 11"/>
          <p:cNvSpPr/>
          <p:nvPr/>
        </p:nvSpPr>
        <p:spPr bwMode="auto">
          <a:xfrm>
            <a:off x="221874" y="4421134"/>
            <a:ext cx="8623934" cy="1831632"/>
          </a:xfrm>
          <a:prstGeom prst="rect">
            <a:avLst/>
          </a:prstGeom>
          <a:noFill/>
          <a:ln w="476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49275"/>
            <a:ext cx="9109075" cy="191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9443" name="Line 3"/>
          <p:cNvSpPr>
            <a:spLocks noChangeShapeType="1"/>
          </p:cNvSpPr>
          <p:nvPr/>
        </p:nvSpPr>
        <p:spPr bwMode="auto">
          <a:xfrm>
            <a:off x="2700338" y="1916113"/>
            <a:ext cx="12954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Group 23"/>
          <p:cNvGrpSpPr>
            <a:grpSpLocks/>
          </p:cNvGrpSpPr>
          <p:nvPr/>
        </p:nvGrpSpPr>
        <p:grpSpPr bwMode="auto">
          <a:xfrm>
            <a:off x="1553562" y="3047410"/>
            <a:ext cx="4884352" cy="2666292"/>
            <a:chOff x="672" y="1200"/>
            <a:chExt cx="3552" cy="1968"/>
          </a:xfrm>
        </p:grpSpPr>
        <p:sp>
          <p:nvSpPr>
            <p:cNvPr id="5" name="Line 24"/>
            <p:cNvSpPr>
              <a:spLocks noChangeShapeType="1"/>
            </p:cNvSpPr>
            <p:nvPr/>
          </p:nvSpPr>
          <p:spPr bwMode="auto">
            <a:xfrm>
              <a:off x="1104" y="2304"/>
              <a:ext cx="3120" cy="0"/>
            </a:xfrm>
            <a:prstGeom prst="line">
              <a:avLst/>
            </a:prstGeom>
            <a:noFill/>
            <a:ln w="12700">
              <a:solidFill>
                <a:schemeClr val="tx1"/>
              </a:solidFill>
              <a:prstDash val="lg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 name="Oval 25"/>
            <p:cNvSpPr>
              <a:spLocks noChangeArrowheads="1"/>
            </p:cNvSpPr>
            <p:nvPr/>
          </p:nvSpPr>
          <p:spPr bwMode="auto">
            <a:xfrm>
              <a:off x="1680" y="1536"/>
              <a:ext cx="192" cy="1584"/>
            </a:xfrm>
            <a:prstGeom prst="ellipse">
              <a:avLst/>
            </a:prstGeom>
            <a:solidFill>
              <a:schemeClr val="hlink"/>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26"/>
            <p:cNvSpPr>
              <a:spLocks noChangeShapeType="1"/>
            </p:cNvSpPr>
            <p:nvPr/>
          </p:nvSpPr>
          <p:spPr bwMode="auto">
            <a:xfrm>
              <a:off x="1344" y="1584"/>
              <a:ext cx="0" cy="1536"/>
            </a:xfrm>
            <a:prstGeom prst="line">
              <a:avLst/>
            </a:prstGeom>
            <a:noFill/>
            <a:ln w="38100">
              <a:solidFill>
                <a:srgbClr val="0000FF"/>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Freeform 27"/>
            <p:cNvSpPr>
              <a:spLocks/>
            </p:cNvSpPr>
            <p:nvPr/>
          </p:nvSpPr>
          <p:spPr bwMode="auto">
            <a:xfrm>
              <a:off x="688" y="1551"/>
              <a:ext cx="3105" cy="661"/>
            </a:xfrm>
            <a:custGeom>
              <a:avLst/>
              <a:gdLst>
                <a:gd name="T0" fmla="*/ 0 w 3105"/>
                <a:gd name="T1" fmla="*/ 661 h 661"/>
                <a:gd name="T2" fmla="*/ 656 w 3105"/>
                <a:gd name="T3" fmla="*/ 321 h 661"/>
                <a:gd name="T4" fmla="*/ 1040 w 3105"/>
                <a:gd name="T5" fmla="*/ 225 h 661"/>
                <a:gd name="T6" fmla="*/ 3105 w 3105"/>
                <a:gd name="T7" fmla="*/ 0 h 661"/>
              </a:gdLst>
              <a:ahLst/>
              <a:cxnLst>
                <a:cxn ang="0">
                  <a:pos x="T0" y="T1"/>
                </a:cxn>
                <a:cxn ang="0">
                  <a:pos x="T2" y="T3"/>
                </a:cxn>
                <a:cxn ang="0">
                  <a:pos x="T4" y="T5"/>
                </a:cxn>
                <a:cxn ang="0">
                  <a:pos x="T6" y="T7"/>
                </a:cxn>
              </a:cxnLst>
              <a:rect l="0" t="0" r="r" b="b"/>
              <a:pathLst>
                <a:path w="3105" h="661">
                  <a:moveTo>
                    <a:pt x="0" y="661"/>
                  </a:moveTo>
                  <a:lnTo>
                    <a:pt x="656" y="321"/>
                  </a:lnTo>
                  <a:lnTo>
                    <a:pt x="1040" y="225"/>
                  </a:lnTo>
                  <a:lnTo>
                    <a:pt x="3105" y="0"/>
                  </a:ln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28"/>
            <p:cNvSpPr>
              <a:spLocks noChangeShapeType="1"/>
            </p:cNvSpPr>
            <p:nvPr/>
          </p:nvSpPr>
          <p:spPr bwMode="auto">
            <a:xfrm>
              <a:off x="3792" y="1200"/>
              <a:ext cx="0" cy="1968"/>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Freeform 29"/>
            <p:cNvSpPr>
              <a:spLocks/>
            </p:cNvSpPr>
            <p:nvPr/>
          </p:nvSpPr>
          <p:spPr bwMode="auto">
            <a:xfrm>
              <a:off x="688" y="1536"/>
              <a:ext cx="3104" cy="985"/>
            </a:xfrm>
            <a:custGeom>
              <a:avLst/>
              <a:gdLst>
                <a:gd name="T0" fmla="*/ 0 w 3104"/>
                <a:gd name="T1" fmla="*/ 985 h 985"/>
                <a:gd name="T2" fmla="*/ 656 w 3104"/>
                <a:gd name="T3" fmla="*/ 624 h 985"/>
                <a:gd name="T4" fmla="*/ 1040 w 3104"/>
                <a:gd name="T5" fmla="*/ 528 h 985"/>
                <a:gd name="T6" fmla="*/ 3104 w 3104"/>
                <a:gd name="T7" fmla="*/ 0 h 985"/>
              </a:gdLst>
              <a:ahLst/>
              <a:cxnLst>
                <a:cxn ang="0">
                  <a:pos x="T0" y="T1"/>
                </a:cxn>
                <a:cxn ang="0">
                  <a:pos x="T2" y="T3"/>
                </a:cxn>
                <a:cxn ang="0">
                  <a:pos x="T4" y="T5"/>
                </a:cxn>
                <a:cxn ang="0">
                  <a:pos x="T6" y="T7"/>
                </a:cxn>
              </a:cxnLst>
              <a:rect l="0" t="0" r="r" b="b"/>
              <a:pathLst>
                <a:path w="3104" h="985">
                  <a:moveTo>
                    <a:pt x="0" y="985"/>
                  </a:moveTo>
                  <a:lnTo>
                    <a:pt x="656" y="624"/>
                  </a:lnTo>
                  <a:lnTo>
                    <a:pt x="1040" y="528"/>
                  </a:lnTo>
                  <a:lnTo>
                    <a:pt x="3104" y="0"/>
                  </a:ln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Freeform 30"/>
            <p:cNvSpPr>
              <a:spLocks/>
            </p:cNvSpPr>
            <p:nvPr/>
          </p:nvSpPr>
          <p:spPr bwMode="auto">
            <a:xfrm>
              <a:off x="672" y="1536"/>
              <a:ext cx="3120" cy="1296"/>
            </a:xfrm>
            <a:custGeom>
              <a:avLst/>
              <a:gdLst>
                <a:gd name="T0" fmla="*/ 0 w 3120"/>
                <a:gd name="T1" fmla="*/ 1296 h 1296"/>
                <a:gd name="T2" fmla="*/ 672 w 3120"/>
                <a:gd name="T3" fmla="*/ 912 h 1296"/>
                <a:gd name="T4" fmla="*/ 1008 w 3120"/>
                <a:gd name="T5" fmla="*/ 816 h 1296"/>
                <a:gd name="T6" fmla="*/ 3120 w 3120"/>
                <a:gd name="T7" fmla="*/ 0 h 1296"/>
              </a:gdLst>
              <a:ahLst/>
              <a:cxnLst>
                <a:cxn ang="0">
                  <a:pos x="T0" y="T1"/>
                </a:cxn>
                <a:cxn ang="0">
                  <a:pos x="T2" y="T3"/>
                </a:cxn>
                <a:cxn ang="0">
                  <a:pos x="T4" y="T5"/>
                </a:cxn>
                <a:cxn ang="0">
                  <a:pos x="T6" y="T7"/>
                </a:cxn>
              </a:cxnLst>
              <a:rect l="0" t="0" r="r" b="b"/>
              <a:pathLst>
                <a:path w="3120" h="1296">
                  <a:moveTo>
                    <a:pt x="0" y="1296"/>
                  </a:moveTo>
                  <a:lnTo>
                    <a:pt x="672" y="912"/>
                  </a:lnTo>
                  <a:lnTo>
                    <a:pt x="1008" y="816"/>
                  </a:lnTo>
                  <a:lnTo>
                    <a:pt x="3120" y="0"/>
                  </a:ln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Freeform 31"/>
            <p:cNvSpPr>
              <a:spLocks/>
            </p:cNvSpPr>
            <p:nvPr/>
          </p:nvSpPr>
          <p:spPr bwMode="auto">
            <a:xfrm>
              <a:off x="720" y="1551"/>
              <a:ext cx="3073" cy="1541"/>
            </a:xfrm>
            <a:custGeom>
              <a:avLst/>
              <a:gdLst>
                <a:gd name="T0" fmla="*/ 0 w 3073"/>
                <a:gd name="T1" fmla="*/ 1541 h 1541"/>
                <a:gd name="T2" fmla="*/ 624 w 3073"/>
                <a:gd name="T3" fmla="*/ 1205 h 1541"/>
                <a:gd name="T4" fmla="*/ 1008 w 3073"/>
                <a:gd name="T5" fmla="*/ 1109 h 1541"/>
                <a:gd name="T6" fmla="*/ 3073 w 3073"/>
                <a:gd name="T7" fmla="*/ 0 h 1541"/>
              </a:gdLst>
              <a:ahLst/>
              <a:cxnLst>
                <a:cxn ang="0">
                  <a:pos x="T0" y="T1"/>
                </a:cxn>
                <a:cxn ang="0">
                  <a:pos x="T2" y="T3"/>
                </a:cxn>
                <a:cxn ang="0">
                  <a:pos x="T4" y="T5"/>
                </a:cxn>
                <a:cxn ang="0">
                  <a:pos x="T6" y="T7"/>
                </a:cxn>
              </a:cxnLst>
              <a:rect l="0" t="0" r="r" b="b"/>
              <a:pathLst>
                <a:path w="3073" h="1541">
                  <a:moveTo>
                    <a:pt x="0" y="1541"/>
                  </a:moveTo>
                  <a:lnTo>
                    <a:pt x="624" y="1205"/>
                  </a:lnTo>
                  <a:lnTo>
                    <a:pt x="1008" y="1109"/>
                  </a:lnTo>
                  <a:lnTo>
                    <a:pt x="3073" y="0"/>
                  </a:ln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Text Box 32"/>
            <p:cNvSpPr txBox="1">
              <a:spLocks noChangeArrowheads="1"/>
            </p:cNvSpPr>
            <p:nvPr/>
          </p:nvSpPr>
          <p:spPr bwMode="auto">
            <a:xfrm>
              <a:off x="3792" y="2064"/>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O</a:t>
              </a:r>
              <a:endParaRPr lang="en-US" altLang="zh-CN" sz="2000" b="1" baseline="-25000">
                <a:latin typeface="Times New Roman" pitchFamily="18" charset="0"/>
                <a:ea typeface="宋体" pitchFamily="2" charset="-122"/>
              </a:endParaRPr>
            </a:p>
          </p:txBody>
        </p:sp>
        <p:sp>
          <p:nvSpPr>
            <p:cNvPr id="14" name="Text Box 33"/>
            <p:cNvSpPr txBox="1">
              <a:spLocks noChangeArrowheads="1"/>
            </p:cNvSpPr>
            <p:nvPr/>
          </p:nvSpPr>
          <p:spPr bwMode="auto">
            <a:xfrm>
              <a:off x="3792" y="1488"/>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P</a:t>
              </a:r>
              <a:endParaRPr lang="en-US" altLang="zh-CN" sz="2000" b="1" baseline="-25000">
                <a:latin typeface="Times New Roman" pitchFamily="18" charset="0"/>
                <a:ea typeface="宋体" pitchFamily="2" charset="-122"/>
              </a:endParaRPr>
            </a:p>
          </p:txBody>
        </p:sp>
        <p:sp>
          <p:nvSpPr>
            <p:cNvPr id="15" name="Text Box 34"/>
            <p:cNvSpPr txBox="1">
              <a:spLocks noChangeArrowheads="1"/>
            </p:cNvSpPr>
            <p:nvPr/>
          </p:nvSpPr>
          <p:spPr bwMode="auto">
            <a:xfrm>
              <a:off x="1152" y="1968"/>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A</a:t>
              </a:r>
              <a:endParaRPr lang="en-US" altLang="zh-CN" sz="2000" b="1" baseline="-25000">
                <a:latin typeface="Times New Roman" pitchFamily="18" charset="0"/>
                <a:ea typeface="宋体" pitchFamily="2" charset="-122"/>
              </a:endParaRPr>
            </a:p>
          </p:txBody>
        </p:sp>
        <p:sp>
          <p:nvSpPr>
            <p:cNvPr id="16" name="Text Box 35"/>
            <p:cNvSpPr txBox="1">
              <a:spLocks noChangeArrowheads="1"/>
            </p:cNvSpPr>
            <p:nvPr/>
          </p:nvSpPr>
          <p:spPr bwMode="auto">
            <a:xfrm>
              <a:off x="1152" y="2276"/>
              <a:ext cx="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buFontTx/>
                <a:buNone/>
              </a:pPr>
              <a:r>
                <a:rPr lang="en-US" altLang="zh-CN" sz="2000" b="1" i="1">
                  <a:latin typeface="Times New Roman" pitchFamily="18" charset="0"/>
                  <a:ea typeface="宋体" pitchFamily="2" charset="-122"/>
                </a:rPr>
                <a:t>B</a:t>
              </a:r>
              <a:endParaRPr lang="en-US" altLang="zh-CN" sz="2000" b="1" baseline="-25000">
                <a:latin typeface="Times New Roman" pitchFamily="18"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9443"/>
                                        </p:tgtEl>
                                        <p:attrNameLst>
                                          <p:attrName>style.visibility</p:attrName>
                                        </p:attrNameLst>
                                      </p:cBhvr>
                                      <p:to>
                                        <p:strVal val="visible"/>
                                      </p:to>
                                    </p:set>
                                    <p:anim calcmode="lin" valueType="num">
                                      <p:cBhvr additive="base">
                                        <p:cTn id="7" dur="500" fill="hold"/>
                                        <p:tgtEl>
                                          <p:spTgt spid="189443"/>
                                        </p:tgtEl>
                                        <p:attrNameLst>
                                          <p:attrName>ppt_x</p:attrName>
                                        </p:attrNameLst>
                                      </p:cBhvr>
                                      <p:tavLst>
                                        <p:tav tm="0">
                                          <p:val>
                                            <p:strVal val="#ppt_x"/>
                                          </p:val>
                                        </p:tav>
                                        <p:tav tm="100000">
                                          <p:val>
                                            <p:strVal val="#ppt_x"/>
                                          </p:val>
                                        </p:tav>
                                      </p:tavLst>
                                    </p:anim>
                                    <p:anim calcmode="lin" valueType="num">
                                      <p:cBhvr additive="base">
                                        <p:cTn id="8" dur="500" fill="hold"/>
                                        <p:tgtEl>
                                          <p:spTgt spid="1894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539750" y="1063625"/>
            <a:ext cx="5327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600" b="1">
                <a:solidFill>
                  <a:srgbClr val="000099"/>
                </a:solidFill>
                <a:ea typeface="宋体" pitchFamily="2" charset="-122"/>
              </a:rPr>
              <a:t>光栅的应用之一：</a:t>
            </a:r>
          </a:p>
        </p:txBody>
      </p:sp>
      <p:sp>
        <p:nvSpPr>
          <p:cNvPr id="190467" name="Text Box 3"/>
          <p:cNvSpPr txBox="1">
            <a:spLocks noChangeArrowheads="1"/>
          </p:cNvSpPr>
          <p:nvPr/>
        </p:nvSpPr>
        <p:spPr bwMode="auto">
          <a:xfrm>
            <a:off x="4176713" y="1063625"/>
            <a:ext cx="49672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600" b="1" dirty="0">
                <a:ea typeface="宋体" pitchFamily="2" charset="-122"/>
              </a:rPr>
              <a:t>测量光波波长</a:t>
            </a:r>
          </a:p>
        </p:txBody>
      </p:sp>
      <p:sp>
        <p:nvSpPr>
          <p:cNvPr id="190468" name="Rectangle 2"/>
          <p:cNvSpPr>
            <a:spLocks noChangeArrowheads="1"/>
          </p:cNvSpPr>
          <p:nvPr/>
        </p:nvSpPr>
        <p:spPr bwMode="auto">
          <a:xfrm>
            <a:off x="0" y="223644"/>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r>
              <a:rPr lang="en-US" altLang="zh-CN" sz="3200" b="1" dirty="0">
                <a:solidFill>
                  <a:srgbClr val="CC0000"/>
                </a:solidFill>
                <a:ea typeface="宋体" pitchFamily="2" charset="-122"/>
              </a:rPr>
              <a:t>§30-8  </a:t>
            </a:r>
            <a:r>
              <a:rPr lang="zh-CN" altLang="en-US" sz="3200" b="1" dirty="0">
                <a:solidFill>
                  <a:srgbClr val="CC0000"/>
                </a:solidFill>
                <a:ea typeface="宋体" pitchFamily="2" charset="-122"/>
              </a:rPr>
              <a:t>分光仪和光谱</a:t>
            </a:r>
          </a:p>
        </p:txBody>
      </p:sp>
      <p:pic>
        <p:nvPicPr>
          <p:cNvPr id="1904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4314" t="7506" r="17752" b="7394"/>
          <a:stretch>
            <a:fillRect/>
          </a:stretch>
        </p:blipFill>
        <p:spPr bwMode="auto">
          <a:xfrm>
            <a:off x="527050" y="2055813"/>
            <a:ext cx="5570538"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0470" name="Text Box 6"/>
          <p:cNvSpPr txBox="1">
            <a:spLocks noChangeArrowheads="1"/>
          </p:cNvSpPr>
          <p:nvPr/>
        </p:nvSpPr>
        <p:spPr bwMode="auto">
          <a:xfrm>
            <a:off x="6480175" y="2817813"/>
            <a:ext cx="19796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dirty="0">
                <a:ea typeface="宋体" pitchFamily="2" charset="-122"/>
              </a:rPr>
              <a:t>分光仪</a:t>
            </a:r>
          </a:p>
        </p:txBody>
      </p:sp>
      <p:graphicFrame>
        <p:nvGraphicFramePr>
          <p:cNvPr id="190472" name="Object 8"/>
          <p:cNvGraphicFramePr>
            <a:graphicFrameLocks noChangeAspect="1"/>
          </p:cNvGraphicFramePr>
          <p:nvPr/>
        </p:nvGraphicFramePr>
        <p:xfrm>
          <a:off x="5716588" y="4116388"/>
          <a:ext cx="2462212" cy="1314450"/>
        </p:xfrm>
        <a:graphic>
          <a:graphicData uri="http://schemas.openxmlformats.org/presentationml/2006/ole">
            <mc:AlternateContent xmlns:mc="http://schemas.openxmlformats.org/markup-compatibility/2006">
              <mc:Choice xmlns:v="urn:schemas-microsoft-com:vml" Requires="v">
                <p:oleObj spid="_x0000_s190561" name="Equation" r:id="rId4" imgW="736280" imgH="393529" progId="">
                  <p:embed/>
                </p:oleObj>
              </mc:Choice>
              <mc:Fallback>
                <p:oleObj name="Equation" r:id="rId4" imgW="736280" imgH="393529" progId="">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588" y="4116388"/>
                        <a:ext cx="2462212"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 name="直接连接符 7"/>
          <p:cNvCxnSpPr/>
          <p:nvPr/>
        </p:nvCxnSpPr>
        <p:spPr bwMode="auto">
          <a:xfrm>
            <a:off x="468313" y="834188"/>
            <a:ext cx="8072223" cy="0"/>
          </a:xfrm>
          <a:prstGeom prst="line">
            <a:avLst/>
          </a:prstGeom>
          <a:solidFill>
            <a:schemeClr val="accent1"/>
          </a:solidFill>
          <a:ln w="381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descr="15"/>
          <p:cNvPicPr>
            <a:picLocks noChangeAspect="1" noChangeArrowheads="1"/>
          </p:cNvPicPr>
          <p:nvPr/>
        </p:nvPicPr>
        <p:blipFill>
          <a:blip r:embed="rId2" cstate="print">
            <a:extLst>
              <a:ext uri="{28A0092B-C50C-407E-A947-70E740481C1C}">
                <a14:useLocalDpi xmlns:a14="http://schemas.microsoft.com/office/drawing/2010/main" val="0"/>
              </a:ext>
            </a:extLst>
          </a:blip>
          <a:srcRect t="11864"/>
          <a:stretch>
            <a:fillRect/>
          </a:stretch>
        </p:blipFill>
        <p:spPr bwMode="auto">
          <a:xfrm>
            <a:off x="0" y="908050"/>
            <a:ext cx="9144000"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5" name="Text Box 3"/>
          <p:cNvSpPr txBox="1">
            <a:spLocks noChangeArrowheads="1"/>
          </p:cNvSpPr>
          <p:nvPr/>
        </p:nvSpPr>
        <p:spPr bwMode="auto">
          <a:xfrm>
            <a:off x="0" y="5876925"/>
            <a:ext cx="19796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solidFill>
                  <a:srgbClr val="000099"/>
                </a:solidFill>
                <a:ea typeface="宋体" pitchFamily="2" charset="-122"/>
              </a:rPr>
              <a:t>分光仪</a:t>
            </a:r>
          </a:p>
        </p:txBody>
      </p:sp>
      <p:sp>
        <p:nvSpPr>
          <p:cNvPr id="192516" name="Line 4"/>
          <p:cNvSpPr>
            <a:spLocks noChangeShapeType="1"/>
          </p:cNvSpPr>
          <p:nvPr/>
        </p:nvSpPr>
        <p:spPr bwMode="auto">
          <a:xfrm flipV="1">
            <a:off x="3492500" y="620713"/>
            <a:ext cx="0" cy="9366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17" name="Text Box 5"/>
          <p:cNvSpPr txBox="1">
            <a:spLocks noChangeArrowheads="1"/>
          </p:cNvSpPr>
          <p:nvPr/>
        </p:nvSpPr>
        <p:spPr bwMode="auto">
          <a:xfrm>
            <a:off x="2484438" y="0"/>
            <a:ext cx="1728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望远镜</a:t>
            </a:r>
          </a:p>
        </p:txBody>
      </p:sp>
      <p:sp>
        <p:nvSpPr>
          <p:cNvPr id="192518" name="Line 6"/>
          <p:cNvSpPr>
            <a:spLocks noChangeShapeType="1"/>
          </p:cNvSpPr>
          <p:nvPr/>
        </p:nvSpPr>
        <p:spPr bwMode="auto">
          <a:xfrm flipV="1">
            <a:off x="6516688" y="620713"/>
            <a:ext cx="0" cy="5048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19" name="Text Box 7"/>
          <p:cNvSpPr txBox="1">
            <a:spLocks noChangeArrowheads="1"/>
          </p:cNvSpPr>
          <p:nvPr/>
        </p:nvSpPr>
        <p:spPr bwMode="auto">
          <a:xfrm>
            <a:off x="5940425" y="0"/>
            <a:ext cx="2089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平行光管</a:t>
            </a:r>
          </a:p>
        </p:txBody>
      </p:sp>
      <p:sp>
        <p:nvSpPr>
          <p:cNvPr id="192520" name="Line 8"/>
          <p:cNvSpPr>
            <a:spLocks noChangeShapeType="1"/>
          </p:cNvSpPr>
          <p:nvPr/>
        </p:nvSpPr>
        <p:spPr bwMode="auto">
          <a:xfrm flipV="1">
            <a:off x="4932363" y="549275"/>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21" name="Text Box 9"/>
          <p:cNvSpPr txBox="1">
            <a:spLocks noChangeArrowheads="1"/>
          </p:cNvSpPr>
          <p:nvPr/>
        </p:nvSpPr>
        <p:spPr bwMode="auto">
          <a:xfrm>
            <a:off x="4500563" y="0"/>
            <a:ext cx="13668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800" b="1">
                <a:ea typeface="宋体" pitchFamily="2" charset="-122"/>
              </a:rPr>
              <a:t>光栅</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p:cNvSpPr txBox="1">
            <a:spLocks noChangeArrowheads="1"/>
          </p:cNvSpPr>
          <p:nvPr/>
        </p:nvSpPr>
        <p:spPr bwMode="auto">
          <a:xfrm>
            <a:off x="611188" y="981075"/>
            <a:ext cx="77771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solidFill>
                  <a:srgbClr val="FF3300"/>
                </a:solidFill>
                <a:ea typeface="隶书" pitchFamily="49" charset="-122"/>
              </a:rPr>
              <a:t>平行光管</a:t>
            </a:r>
            <a:r>
              <a:rPr lang="zh-CN" altLang="en-US" sz="3200" b="1">
                <a:ea typeface="隶书" pitchFamily="49" charset="-122"/>
              </a:rPr>
              <a:t>：复色光经过狭缝后经透镜作用变成平行光。</a:t>
            </a:r>
          </a:p>
        </p:txBody>
      </p:sp>
      <p:sp>
        <p:nvSpPr>
          <p:cNvPr id="193539" name="Text Box 3"/>
          <p:cNvSpPr txBox="1">
            <a:spLocks noChangeArrowheads="1"/>
          </p:cNvSpPr>
          <p:nvPr/>
        </p:nvSpPr>
        <p:spPr bwMode="auto">
          <a:xfrm>
            <a:off x="684213" y="2781300"/>
            <a:ext cx="77771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solidFill>
                  <a:srgbClr val="FF3300"/>
                </a:solidFill>
                <a:ea typeface="隶书" pitchFamily="49" charset="-122"/>
              </a:rPr>
              <a:t>光栅</a:t>
            </a:r>
            <a:r>
              <a:rPr lang="zh-CN" altLang="en-US" sz="3200" b="1">
                <a:ea typeface="隶书" pitchFamily="49" charset="-122"/>
              </a:rPr>
              <a:t>：复色光经过光栅衍射形成衍射（不同级次和波长其衍射角不同）。</a:t>
            </a:r>
          </a:p>
        </p:txBody>
      </p:sp>
      <p:sp>
        <p:nvSpPr>
          <p:cNvPr id="193540" name="Text Box 4"/>
          <p:cNvSpPr txBox="1">
            <a:spLocks noChangeArrowheads="1"/>
          </p:cNvSpPr>
          <p:nvPr/>
        </p:nvSpPr>
        <p:spPr bwMode="auto">
          <a:xfrm>
            <a:off x="684213" y="4797425"/>
            <a:ext cx="77771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3200" b="1">
                <a:solidFill>
                  <a:srgbClr val="FF3300"/>
                </a:solidFill>
                <a:ea typeface="隶书" pitchFamily="49" charset="-122"/>
              </a:rPr>
              <a:t>望远镜</a:t>
            </a:r>
            <a:r>
              <a:rPr lang="zh-CN" altLang="en-US" sz="3200" b="1">
                <a:ea typeface="隶书" pitchFamily="49" charset="-122"/>
              </a:rPr>
              <a:t>：将各级次的单色光会聚在一定角度上，用于观察衍射光。</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5" name="对象 2"/>
          <p:cNvGraphicFramePr>
            <a:graphicFrameLocks/>
          </p:cNvGraphicFramePr>
          <p:nvPr>
            <p:extLst>
              <p:ext uri="{D42A27DB-BD31-4B8C-83A1-F6EECF244321}">
                <p14:modId xmlns:p14="http://schemas.microsoft.com/office/powerpoint/2010/main" val="3853137226"/>
              </p:ext>
            </p:extLst>
          </p:nvPr>
        </p:nvGraphicFramePr>
        <p:xfrm>
          <a:off x="6134100" y="2825438"/>
          <a:ext cx="2968625" cy="3444875"/>
        </p:xfrm>
        <a:graphic>
          <a:graphicData uri="http://schemas.openxmlformats.org/presentationml/2006/ole">
            <mc:AlternateContent xmlns:mc="http://schemas.openxmlformats.org/markup-compatibility/2006">
              <mc:Choice xmlns:v="urn:schemas-microsoft-com:vml" Requires="v">
                <p:oleObj spid="_x0000_s354335" r:id="rId3" imgW="1733400" imgH="2419200" progId="Paint.Picture">
                  <p:embed/>
                </p:oleObj>
              </mc:Choice>
              <mc:Fallback>
                <p:oleObj r:id="rId3" imgW="1733400" imgH="2419200" progId="Paint.Picture">
                  <p:embed/>
                  <p:pic>
                    <p:nvPicPr>
                      <p:cNvPr id="21505" name="对象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100" y="2825438"/>
                        <a:ext cx="2968625"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06"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198" name="文本框 8197"/>
          <p:cNvSpPr txBox="1">
            <a:spLocks noChangeArrowheads="1"/>
          </p:cNvSpPr>
          <p:nvPr/>
        </p:nvSpPr>
        <p:spPr bwMode="auto">
          <a:xfrm>
            <a:off x="0" y="147326"/>
            <a:ext cx="8963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2800" b="1">
                <a:solidFill>
                  <a:srgbClr val="000000"/>
                </a:solidFill>
                <a:ea typeface="宋体" panose="02010600030101010101" pitchFamily="2" charset="-122"/>
              </a:rPr>
              <a:t>图（</a:t>
            </a:r>
            <a:r>
              <a:rPr lang="en-US" altLang="zh-CN" sz="2800" b="1">
                <a:solidFill>
                  <a:srgbClr val="FF0000"/>
                </a:solidFill>
                <a:latin typeface="Times New Roman" panose="02020603050405020304" pitchFamily="18" charset="0"/>
                <a:ea typeface="宋体" panose="02010600030101010101" pitchFamily="2" charset="-122"/>
              </a:rPr>
              <a:t>b</a:t>
            </a:r>
            <a:r>
              <a:rPr lang="zh-CN" altLang="en-US" sz="2800" b="1">
                <a:solidFill>
                  <a:srgbClr val="000000"/>
                </a:solidFill>
                <a:ea typeface="宋体" panose="02010600030101010101" pitchFamily="2" charset="-122"/>
              </a:rPr>
              <a:t>）所示为一束</a:t>
            </a:r>
            <a:r>
              <a:rPr lang="zh-CN" altLang="en-US" sz="2800" b="1">
                <a:solidFill>
                  <a:srgbClr val="0000CC"/>
                </a:solidFill>
                <a:ea typeface="宋体" panose="02010600030101010101" pitchFamily="2" charset="-122"/>
              </a:rPr>
              <a:t>单色平行光以</a:t>
            </a:r>
            <a:r>
              <a:rPr lang="zh-CN" altLang="en-US" sz="2800" b="1">
                <a:solidFill>
                  <a:schemeClr val="tx2"/>
                </a:solidFill>
                <a:latin typeface="Times New Roman" panose="02020603050405020304" pitchFamily="18" charset="0"/>
                <a:ea typeface="宋体" panose="02010600030101010101" pitchFamily="2" charset="-122"/>
              </a:rPr>
              <a:t>衍射</a:t>
            </a:r>
            <a:r>
              <a:rPr lang="zh-CN" altLang="en-US" sz="2800" b="1">
                <a:solidFill>
                  <a:srgbClr val="000000"/>
                </a:solidFill>
                <a:ea typeface="宋体" panose="02010600030101010101" pitchFamily="2" charset="-122"/>
              </a:rPr>
              <a:t>角</a:t>
            </a:r>
            <a:r>
              <a:rPr lang="zh-CN" altLang="en-US" sz="2800" b="1" i="1">
                <a:solidFill>
                  <a:srgbClr val="FF0000"/>
                </a:solidFill>
                <a:latin typeface="Times New Roman" panose="02020603050405020304" pitchFamily="18" charset="0"/>
                <a:ea typeface="宋体" panose="02010600030101010101" pitchFamily="2" charset="-122"/>
              </a:rPr>
              <a:t>θ</a:t>
            </a:r>
            <a:r>
              <a:rPr lang="zh-CN" altLang="en-US" sz="2800" b="1">
                <a:solidFill>
                  <a:schemeClr val="tx2"/>
                </a:solidFill>
                <a:latin typeface="Times New Roman" panose="02020603050405020304" pitchFamily="18" charset="0"/>
                <a:ea typeface="宋体" panose="02010600030101010101" pitchFamily="2" charset="-122"/>
              </a:rPr>
              <a:t>（我们将衍射后沿某一方向传播的</a:t>
            </a:r>
            <a:r>
              <a:rPr lang="zh-CN" altLang="en-US" sz="2800" b="1">
                <a:solidFill>
                  <a:srgbClr val="FF0000"/>
                </a:solidFill>
                <a:latin typeface="Times New Roman" panose="02020603050405020304" pitchFamily="18" charset="0"/>
                <a:ea typeface="宋体" panose="02010600030101010101" pitchFamily="2" charset="-122"/>
              </a:rPr>
              <a:t>子波波线</a:t>
            </a:r>
            <a:r>
              <a:rPr lang="zh-CN" altLang="en-US" sz="2800" b="1">
                <a:solidFill>
                  <a:schemeClr val="tx2"/>
                </a:solidFill>
                <a:latin typeface="Times New Roman" panose="02020603050405020304" pitchFamily="18" charset="0"/>
                <a:ea typeface="宋体" panose="02010600030101010101" pitchFamily="2" charset="-122"/>
              </a:rPr>
              <a:t>与</a:t>
            </a:r>
            <a:r>
              <a:rPr lang="zh-CN" altLang="en-US" sz="2800" b="1">
                <a:solidFill>
                  <a:srgbClr val="0000CC"/>
                </a:solidFill>
                <a:latin typeface="Times New Roman" panose="02020603050405020304" pitchFamily="18" charset="0"/>
                <a:ea typeface="宋体" panose="02010600030101010101" pitchFamily="2" charset="-122"/>
              </a:rPr>
              <a:t>平面</a:t>
            </a:r>
            <a:r>
              <a:rPr lang="zh-CN" altLang="en-US" sz="2800" b="1">
                <a:solidFill>
                  <a:srgbClr val="0000CC"/>
                </a:solidFill>
                <a:latin typeface="宋体" panose="02010600030101010101" pitchFamily="2" charset="-122"/>
                <a:ea typeface="宋体" panose="02010600030101010101" pitchFamily="2" charset="-122"/>
              </a:rPr>
              <a:t>衍射屏</a:t>
            </a:r>
            <a:r>
              <a:rPr lang="zh-CN" altLang="en-US" sz="2800" b="1">
                <a:solidFill>
                  <a:srgbClr val="FF0000"/>
                </a:solidFill>
                <a:latin typeface="宋体" panose="02010600030101010101" pitchFamily="2" charset="-122"/>
                <a:ea typeface="宋体" panose="02010600030101010101" pitchFamily="2" charset="-122"/>
              </a:rPr>
              <a:t>法线间</a:t>
            </a:r>
            <a:r>
              <a:rPr lang="zh-CN" altLang="en-US" sz="2800" b="1">
                <a:solidFill>
                  <a:schemeClr val="accent2"/>
                </a:solidFill>
                <a:latin typeface="宋体" panose="02010600030101010101" pitchFamily="2" charset="-122"/>
                <a:ea typeface="宋体" panose="02010600030101010101" pitchFamily="2" charset="-122"/>
              </a:rPr>
              <a:t>的</a:t>
            </a:r>
            <a:r>
              <a:rPr lang="zh-CN" altLang="en-US" sz="2800" b="1">
                <a:solidFill>
                  <a:srgbClr val="FF0000"/>
                </a:solidFill>
                <a:latin typeface="宋体" panose="02010600030101010101" pitchFamily="2" charset="-122"/>
                <a:ea typeface="宋体" panose="02010600030101010101" pitchFamily="2" charset="-122"/>
              </a:rPr>
              <a:t>夹角</a:t>
            </a:r>
            <a:r>
              <a:rPr lang="zh-CN" altLang="en-US" sz="2800" b="1">
                <a:solidFill>
                  <a:schemeClr val="tx2"/>
                </a:solidFill>
                <a:latin typeface="宋体" panose="02010600030101010101" pitchFamily="2" charset="-122"/>
                <a:ea typeface="宋体" panose="02010600030101010101" pitchFamily="2" charset="-122"/>
              </a:rPr>
              <a:t>称为</a:t>
            </a:r>
            <a:r>
              <a:rPr lang="zh-CN" altLang="en-US" sz="2800" b="1">
                <a:solidFill>
                  <a:srgbClr val="FF0000"/>
                </a:solidFill>
                <a:latin typeface="宋体" panose="02010600030101010101" pitchFamily="2" charset="-122"/>
                <a:ea typeface="宋体" panose="02010600030101010101" pitchFamily="2" charset="-122"/>
              </a:rPr>
              <a:t>衍射角</a:t>
            </a:r>
            <a:r>
              <a:rPr lang="zh-CN" altLang="en-US" sz="2800" b="1">
                <a:solidFill>
                  <a:schemeClr val="accent2"/>
                </a:solidFill>
                <a:latin typeface="宋体" panose="02010600030101010101" pitchFamily="2" charset="-122"/>
                <a:ea typeface="宋体" panose="02010600030101010101" pitchFamily="2" charset="-122"/>
              </a:rPr>
              <a:t>）</a:t>
            </a:r>
            <a:r>
              <a:rPr lang="zh-CN" altLang="en-US" sz="2800" b="1">
                <a:solidFill>
                  <a:srgbClr val="000000"/>
                </a:solidFill>
                <a:ea typeface="宋体" panose="02010600030101010101" pitchFamily="2" charset="-122"/>
              </a:rPr>
              <a:t>，这时，通过</a:t>
            </a:r>
            <a:r>
              <a:rPr lang="zh-CN" altLang="en-US" sz="2800" b="1">
                <a:solidFill>
                  <a:srgbClr val="0000CC"/>
                </a:solidFill>
                <a:ea typeface="宋体" panose="02010600030101010101" pitchFamily="2" charset="-122"/>
              </a:rPr>
              <a:t>狭缝</a:t>
            </a:r>
            <a:r>
              <a:rPr lang="zh-CN" altLang="en-US" sz="2800" b="1">
                <a:solidFill>
                  <a:srgbClr val="FF0000"/>
                </a:solidFill>
                <a:ea typeface="宋体" panose="02010600030101010101" pitchFamily="2" charset="-122"/>
              </a:rPr>
              <a:t>上边缘</a:t>
            </a:r>
            <a:r>
              <a:rPr lang="zh-CN" altLang="en-US" sz="2800" b="1">
                <a:solidFill>
                  <a:srgbClr val="000000"/>
                </a:solidFill>
                <a:ea typeface="宋体" panose="02010600030101010101" pitchFamily="2" charset="-122"/>
              </a:rPr>
              <a:t>的光线比通过</a:t>
            </a:r>
            <a:r>
              <a:rPr lang="zh-CN" altLang="en-US" sz="2800" b="1">
                <a:solidFill>
                  <a:srgbClr val="0000CC"/>
                </a:solidFill>
                <a:ea typeface="宋体" panose="02010600030101010101" pitchFamily="2" charset="-122"/>
              </a:rPr>
              <a:t>狭缝</a:t>
            </a:r>
            <a:r>
              <a:rPr lang="zh-CN" altLang="en-US" sz="2800" b="1">
                <a:solidFill>
                  <a:srgbClr val="FF0000"/>
                </a:solidFill>
                <a:ea typeface="宋体" panose="02010600030101010101" pitchFamily="2" charset="-122"/>
              </a:rPr>
              <a:t>下边缘</a:t>
            </a:r>
            <a:r>
              <a:rPr lang="zh-CN" altLang="en-US" sz="2800" b="1">
                <a:solidFill>
                  <a:srgbClr val="0000CC"/>
                </a:solidFill>
                <a:ea typeface="宋体" panose="02010600030101010101" pitchFamily="2" charset="-122"/>
              </a:rPr>
              <a:t>的光线在</a:t>
            </a:r>
            <a:r>
              <a:rPr lang="zh-CN" altLang="en-US" sz="2800" b="1">
                <a:solidFill>
                  <a:srgbClr val="000000"/>
                </a:solidFill>
                <a:ea typeface="宋体" panose="02010600030101010101" pitchFamily="2" charset="-122"/>
              </a:rPr>
              <a:t>到达屏幕时正好</a:t>
            </a:r>
            <a:r>
              <a:rPr lang="zh-CN" altLang="en-US" sz="2800" b="1">
                <a:solidFill>
                  <a:srgbClr val="FF0000"/>
                </a:solidFill>
                <a:ea typeface="宋体" panose="02010600030101010101" pitchFamily="2" charset="-122"/>
              </a:rPr>
              <a:t>多出一个波长</a:t>
            </a:r>
            <a:r>
              <a:rPr lang="zh-CN" altLang="en-US" sz="2800" b="1">
                <a:solidFill>
                  <a:srgbClr val="000000"/>
                </a:solidFill>
                <a:ea typeface="宋体" panose="02010600030101010101" pitchFamily="2" charset="-122"/>
              </a:rPr>
              <a:t>。</a:t>
            </a:r>
          </a:p>
        </p:txBody>
      </p:sp>
      <p:sp>
        <p:nvSpPr>
          <p:cNvPr id="10245" name="文本框 4"/>
          <p:cNvSpPr txBox="1">
            <a:spLocks noChangeArrowheads="1"/>
          </p:cNvSpPr>
          <p:nvPr/>
        </p:nvSpPr>
        <p:spPr bwMode="auto">
          <a:xfrm>
            <a:off x="0" y="3330263"/>
            <a:ext cx="600551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2800" b="1" dirty="0">
                <a:solidFill>
                  <a:srgbClr val="000000"/>
                </a:solidFill>
                <a:ea typeface="宋体" panose="02010600030101010101" pitchFamily="2" charset="-122"/>
              </a:rPr>
              <a:t>在这个</a:t>
            </a:r>
            <a:r>
              <a:rPr lang="zh-CN" altLang="en-US" sz="2800" b="1" dirty="0">
                <a:solidFill>
                  <a:srgbClr val="FF0000"/>
                </a:solidFill>
                <a:latin typeface="宋体" panose="02010600030101010101" pitchFamily="2" charset="-122"/>
                <a:ea typeface="宋体" panose="02010600030101010101" pitchFamily="2" charset="-122"/>
              </a:rPr>
              <a:t>衍射角</a:t>
            </a:r>
            <a:r>
              <a:rPr lang="zh-CN" altLang="en-US" sz="2800" b="1" dirty="0">
                <a:solidFill>
                  <a:srgbClr val="000000"/>
                </a:solidFill>
                <a:ea typeface="宋体" panose="02010600030101010101" pitchFamily="2" charset="-122"/>
              </a:rPr>
              <a:t>下，屏幕上与这个</a:t>
            </a:r>
            <a:r>
              <a:rPr lang="zh-CN" altLang="en-US" sz="2800" b="1" dirty="0">
                <a:solidFill>
                  <a:srgbClr val="FF0000"/>
                </a:solidFill>
                <a:latin typeface="宋体" panose="02010600030101010101" pitchFamily="2" charset="-122"/>
                <a:ea typeface="宋体" panose="02010600030101010101" pitchFamily="2" charset="-122"/>
              </a:rPr>
              <a:t>衍射角</a:t>
            </a:r>
            <a:r>
              <a:rPr lang="zh-CN" altLang="en-US" sz="2800" b="1" dirty="0">
                <a:solidFill>
                  <a:srgbClr val="0000CC"/>
                </a:solidFill>
                <a:ea typeface="宋体" panose="02010600030101010101" pitchFamily="2" charset="-122"/>
              </a:rPr>
              <a:t>对应的位置</a:t>
            </a:r>
            <a:r>
              <a:rPr lang="zh-CN" altLang="en-US" sz="2800" b="1" dirty="0">
                <a:solidFill>
                  <a:srgbClr val="000000"/>
                </a:solidFill>
                <a:ea typeface="宋体" panose="02010600030101010101" pitchFamily="2" charset="-122"/>
              </a:rPr>
              <a:t>将会发生什么？</a:t>
            </a:r>
          </a:p>
        </p:txBody>
      </p:sp>
      <p:sp>
        <p:nvSpPr>
          <p:cNvPr id="2" name="文本框 4"/>
          <p:cNvSpPr txBox="1">
            <a:spLocks noChangeArrowheads="1"/>
          </p:cNvSpPr>
          <p:nvPr/>
        </p:nvSpPr>
        <p:spPr bwMode="auto">
          <a:xfrm>
            <a:off x="246063" y="4990788"/>
            <a:ext cx="60055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2800" b="1" dirty="0">
                <a:solidFill>
                  <a:srgbClr val="000000"/>
                </a:solidFill>
                <a:ea typeface="宋体" panose="02010600030101010101" pitchFamily="2" charset="-122"/>
              </a:rPr>
              <a:t>图中出现的</a:t>
            </a:r>
            <a:r>
              <a:rPr lang="en-US" altLang="zh-CN" sz="2800" b="1" dirty="0">
                <a:solidFill>
                  <a:srgbClr val="FF0000"/>
                </a:solidFill>
                <a:latin typeface="Times New Roman" panose="02020603050405020304" pitchFamily="18" charset="0"/>
                <a:ea typeface="宋体" panose="02010600030101010101" pitchFamily="2" charset="-122"/>
              </a:rPr>
              <a:t>dark</a:t>
            </a:r>
            <a:r>
              <a:rPr lang="zh-CN" altLang="zh-CN" sz="2800" b="1" dirty="0">
                <a:solidFill>
                  <a:srgbClr val="000000"/>
                </a:solidFill>
                <a:ea typeface="宋体" panose="02010600030101010101" pitchFamily="2" charset="-122"/>
              </a:rPr>
              <a:t>泄露了天机。</a:t>
            </a:r>
            <a:endParaRPr lang="zh-CN" altLang="en-US" sz="2800" b="1" dirty="0">
              <a:solidFill>
                <a:srgbClr val="000000"/>
              </a:solidFill>
              <a:ea typeface="宋体" panose="02010600030101010101" pitchFamily="2" charset="-122"/>
            </a:endParaRPr>
          </a:p>
        </p:txBody>
      </p:sp>
    </p:spTree>
    <p:extLst>
      <p:ext uri="{BB962C8B-B14F-4D97-AF65-F5344CB8AC3E}">
        <p14:creationId xmlns:p14="http://schemas.microsoft.com/office/powerpoint/2010/main" val="33361101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blinds(horizontal)">
                                      <p:cBhvr>
                                        <p:cTn id="7" dur="500"/>
                                        <p:tgtEl>
                                          <p:spTgt spid="81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2000" fill="hold">
                                          <p:stCondLst>
                                            <p:cond delay="0"/>
                                          </p:stCondLst>
                                        </p:cTn>
                                        <p:tgtEl>
                                          <p:spTgt spid="10245"/>
                                        </p:tgtEl>
                                        <p:attrNameLst>
                                          <p:attrName>style.visibility</p:attrName>
                                        </p:attrNameLst>
                                      </p:cBhvr>
                                      <p:to>
                                        <p:strVal val="visible"/>
                                      </p:to>
                                    </p:set>
                                    <p:anim calcmode="lin" valueType="num">
                                      <p:cBhvr additive="base">
                                        <p:cTn id="12" dur="2000" fill="hold"/>
                                        <p:tgtEl>
                                          <p:spTgt spid="10245"/>
                                        </p:tgtEl>
                                        <p:attrNameLst>
                                          <p:attrName>ppt_x</p:attrName>
                                        </p:attrNameLst>
                                      </p:cBhvr>
                                      <p:tavLst>
                                        <p:tav tm="0">
                                          <p:val>
                                            <p:strVal val="#ppt_x"/>
                                          </p:val>
                                        </p:tav>
                                        <p:tav tm="100000">
                                          <p:val>
                                            <p:strVal val="#ppt_x"/>
                                          </p:val>
                                        </p:tav>
                                      </p:tavLst>
                                    </p:anim>
                                    <p:anim calcmode="lin" valueType="num">
                                      <p:cBhvr additive="base">
                                        <p:cTn id="13" dur="20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5000" fill="hold">
                                          <p:stCondLst>
                                            <p:cond delay="0"/>
                                          </p:stCondLst>
                                        </p:cTn>
                                        <p:tgtEl>
                                          <p:spTgt spid="2"/>
                                        </p:tgtEl>
                                        <p:attrNameLst>
                                          <p:attrName>style.visibility</p:attrName>
                                        </p:attrNameLst>
                                      </p:cBhvr>
                                      <p:to>
                                        <p:strVal val="visible"/>
                                      </p:to>
                                    </p:set>
                                    <p:anim calcmode="lin" valueType="num">
                                      <p:cBhvr additive="base">
                                        <p:cTn id="18" dur="5000" fill="hold"/>
                                        <p:tgtEl>
                                          <p:spTgt spid="2"/>
                                        </p:tgtEl>
                                        <p:attrNameLst>
                                          <p:attrName>ppt_x</p:attrName>
                                        </p:attrNameLst>
                                      </p:cBhvr>
                                      <p:tavLst>
                                        <p:tav tm="0">
                                          <p:val>
                                            <p:strVal val="#ppt_x"/>
                                          </p:val>
                                        </p:tav>
                                        <p:tav tm="100000">
                                          <p:val>
                                            <p:strVal val="#ppt_x"/>
                                          </p:val>
                                        </p:tav>
                                      </p:tavLst>
                                    </p:anim>
                                    <p:anim calcmode="lin" valueType="num">
                                      <p:cBhvr additive="base">
                                        <p:cTn id="19"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ldLvl="0"/>
      <p:bldP spid="10245" grpId="0"/>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08"/>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8787" name="Rectangle 1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8788" name="Rectangle 1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8789" name="Rectangle 1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8790" name="Rectangle 1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8791" name="Text Box 8"/>
          <p:cNvSpPr txBox="1">
            <a:spLocks noChangeArrowheads="1"/>
          </p:cNvSpPr>
          <p:nvPr/>
        </p:nvSpPr>
        <p:spPr bwMode="auto">
          <a:xfrm>
            <a:off x="374650" y="223644"/>
            <a:ext cx="83947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lnSpc>
                <a:spcPct val="150000"/>
              </a:lnSpc>
            </a:pPr>
            <a:r>
              <a:rPr lang="zh-CN" altLang="en-US" sz="3200" b="1" dirty="0">
                <a:solidFill>
                  <a:srgbClr val="FB0101"/>
                </a:solidFill>
                <a:ea typeface="宋体" pitchFamily="2" charset="-122"/>
                <a:sym typeface="Arial" pitchFamily="34" charset="0"/>
              </a:rPr>
              <a:t>分光仪的应用</a:t>
            </a:r>
          </a:p>
          <a:p>
            <a:pPr eaLnBrk="1" hangingPunct="1">
              <a:lnSpc>
                <a:spcPct val="150000"/>
              </a:lnSpc>
            </a:pPr>
            <a:r>
              <a:rPr lang="zh-CN" altLang="en-US" sz="2400" b="1" dirty="0">
                <a:solidFill>
                  <a:srgbClr val="000000"/>
                </a:solidFill>
                <a:ea typeface="宋体" pitchFamily="2" charset="-122"/>
                <a:sym typeface="Arial" pitchFamily="34" charset="0"/>
              </a:rPr>
              <a:t>分光仪的一个重要应用是</a:t>
            </a:r>
            <a:r>
              <a:rPr lang="zh-CN" altLang="en-US" sz="2400" b="1" dirty="0">
                <a:solidFill>
                  <a:srgbClr val="0033CC"/>
                </a:solidFill>
                <a:ea typeface="宋体" pitchFamily="2" charset="-122"/>
                <a:sym typeface="Arial" pitchFamily="34" charset="0"/>
              </a:rPr>
              <a:t>分辨原子或分子。</a:t>
            </a:r>
          </a:p>
          <a:p>
            <a:pPr eaLnBrk="1" hangingPunct="1">
              <a:lnSpc>
                <a:spcPct val="150000"/>
              </a:lnSpc>
            </a:pPr>
            <a:r>
              <a:rPr lang="zh-CN" altLang="en-US" sz="2400" b="1" dirty="0">
                <a:solidFill>
                  <a:srgbClr val="000000"/>
                </a:solidFill>
                <a:ea typeface="宋体" pitchFamily="2" charset="-122"/>
                <a:sym typeface="Arial" pitchFamily="34" charset="0"/>
              </a:rPr>
              <a:t>当气体被加热或者有电流通过它时，气体或发射出一种</a:t>
            </a:r>
            <a:r>
              <a:rPr lang="zh-CN" altLang="en-US" sz="2400" b="1" dirty="0">
                <a:solidFill>
                  <a:srgbClr val="FF0000"/>
                </a:solidFill>
                <a:ea typeface="宋体" pitchFamily="2" charset="-122"/>
                <a:sym typeface="Arial" pitchFamily="34" charset="0"/>
              </a:rPr>
              <a:t>特征线状谱</a:t>
            </a:r>
            <a:r>
              <a:rPr lang="zh-CN" altLang="en-US" sz="2400" b="1" dirty="0">
                <a:solidFill>
                  <a:srgbClr val="000000"/>
                </a:solidFill>
                <a:ea typeface="宋体" pitchFamily="2" charset="-122"/>
                <a:sym typeface="Arial" pitchFamily="34" charset="0"/>
              </a:rPr>
              <a:t>：只有几种特定的波长被发射出来，且对于不同的元素或者化合物，谱线是不同的。</a:t>
            </a:r>
          </a:p>
        </p:txBody>
      </p:sp>
      <p:pic>
        <p:nvPicPr>
          <p:cNvPr id="118795"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650" y="3429000"/>
            <a:ext cx="83947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108"/>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94563" name="Rectangle 1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94564" name="Rectangle 1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94565" name="Rectangle 1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94566" name="Rectangle 1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94569" name="Text Box 11"/>
          <p:cNvSpPr txBox="1">
            <a:spLocks noChangeArrowheads="1"/>
          </p:cNvSpPr>
          <p:nvPr/>
        </p:nvSpPr>
        <p:spPr bwMode="auto">
          <a:xfrm>
            <a:off x="374650" y="3963988"/>
            <a:ext cx="83947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lnSpc>
                <a:spcPct val="140000"/>
              </a:lnSpc>
            </a:pPr>
            <a:r>
              <a:rPr lang="zh-CN" altLang="en-US" sz="2400" b="1" dirty="0">
                <a:solidFill>
                  <a:srgbClr val="000000"/>
                </a:solidFill>
                <a:ea typeface="宋体" pitchFamily="2" charset="-122"/>
                <a:sym typeface="Arial" pitchFamily="34" charset="0"/>
              </a:rPr>
              <a:t>处于高温、低压、低密度状态的气体，才会出现</a:t>
            </a:r>
            <a:r>
              <a:rPr lang="zh-CN" altLang="en-US" sz="2400" b="1" dirty="0">
                <a:solidFill>
                  <a:srgbClr val="FF0000"/>
                </a:solidFill>
                <a:ea typeface="宋体" pitchFamily="2" charset="-122"/>
                <a:sym typeface="Arial" pitchFamily="34" charset="0"/>
              </a:rPr>
              <a:t>线状谱</a:t>
            </a:r>
            <a:r>
              <a:rPr lang="zh-CN" altLang="en-US" sz="2400" b="1" dirty="0">
                <a:solidFill>
                  <a:srgbClr val="000000"/>
                </a:solidFill>
                <a:ea typeface="宋体" pitchFamily="2" charset="-122"/>
                <a:sym typeface="Arial" pitchFamily="34" charset="0"/>
              </a:rPr>
              <a:t>。</a:t>
            </a:r>
          </a:p>
          <a:p>
            <a:pPr eaLnBrk="1" hangingPunct="1">
              <a:lnSpc>
                <a:spcPct val="140000"/>
              </a:lnSpc>
            </a:pPr>
            <a:r>
              <a:rPr lang="zh-CN" altLang="en-US" sz="2400" b="1" dirty="0">
                <a:solidFill>
                  <a:srgbClr val="000000"/>
                </a:solidFill>
                <a:ea typeface="宋体" pitchFamily="2" charset="-122"/>
                <a:sym typeface="Arial" pitchFamily="34" charset="0"/>
              </a:rPr>
              <a:t>加热的固体，比如灯泡的灯丝，或者高密度气态物体，比如太阳，其光谱是</a:t>
            </a:r>
            <a:r>
              <a:rPr lang="zh-CN" altLang="en-US" sz="2400" b="1" dirty="0">
                <a:solidFill>
                  <a:srgbClr val="FF0000"/>
                </a:solidFill>
                <a:ea typeface="宋体" pitchFamily="2" charset="-122"/>
                <a:sym typeface="Arial" pitchFamily="34" charset="0"/>
              </a:rPr>
              <a:t>连续谱</a:t>
            </a:r>
            <a:r>
              <a:rPr lang="zh-CN" altLang="en-US" sz="2400" b="1" dirty="0">
                <a:solidFill>
                  <a:srgbClr val="000000"/>
                </a:solidFill>
                <a:ea typeface="宋体" pitchFamily="2" charset="-122"/>
                <a:sym typeface="Arial" pitchFamily="34" charset="0"/>
              </a:rPr>
              <a:t>。</a:t>
            </a:r>
          </a:p>
        </p:txBody>
      </p:sp>
      <p:pic>
        <p:nvPicPr>
          <p:cNvPr id="194570"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650" y="833438"/>
            <a:ext cx="83947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120" y="-1"/>
            <a:ext cx="9143760" cy="304800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5606" name="Group 22"/>
          <p:cNvGrpSpPr>
            <a:grpSpLocks/>
          </p:cNvGrpSpPr>
          <p:nvPr/>
        </p:nvGrpSpPr>
        <p:grpSpPr bwMode="auto">
          <a:xfrm>
            <a:off x="0" y="71008"/>
            <a:ext cx="9075738" cy="2862262"/>
            <a:chOff x="0" y="141"/>
            <a:chExt cx="5717" cy="1803"/>
          </a:xfrm>
        </p:grpSpPr>
        <p:sp>
          <p:nvSpPr>
            <p:cNvPr id="195587" name="Text Box 5"/>
            <p:cNvSpPr txBox="1">
              <a:spLocks noChangeArrowheads="1"/>
            </p:cNvSpPr>
            <p:nvPr/>
          </p:nvSpPr>
          <p:spPr bwMode="auto">
            <a:xfrm>
              <a:off x="0" y="141"/>
              <a:ext cx="571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lnSpc>
                  <a:spcPct val="150000"/>
                </a:lnSpc>
              </a:pPr>
              <a:r>
                <a:rPr lang="zh-CN" altLang="en-US" sz="2400" b="1" dirty="0">
                  <a:solidFill>
                    <a:srgbClr val="C00000"/>
                  </a:solidFill>
                  <a:ea typeface="宋体" pitchFamily="2" charset="-122"/>
                </a:rPr>
                <a:t>例题3</a:t>
              </a:r>
              <a:r>
                <a:rPr lang="en-US" altLang="zh-CN" sz="2400" b="1" dirty="0">
                  <a:solidFill>
                    <a:srgbClr val="C00000"/>
                  </a:solidFill>
                  <a:ea typeface="宋体" pitchFamily="2" charset="-122"/>
                </a:rPr>
                <a:t>0</a:t>
              </a:r>
              <a:r>
                <a:rPr lang="zh-CN" altLang="en-US" sz="2400" b="1" dirty="0">
                  <a:solidFill>
                    <a:srgbClr val="C00000"/>
                  </a:solidFill>
                  <a:ea typeface="宋体" pitchFamily="2" charset="-122"/>
                </a:rPr>
                <a:t>-11 氢光谱</a:t>
              </a:r>
              <a:r>
                <a:rPr lang="zh-CN" altLang="en-US" sz="2400" dirty="0">
                  <a:solidFill>
                    <a:srgbClr val="C00000"/>
                  </a:solidFill>
                  <a:ea typeface="宋体" pitchFamily="2" charset="-122"/>
                </a:rPr>
                <a:t> </a:t>
              </a:r>
            </a:p>
            <a:p>
              <a:pPr eaLnBrk="1" hangingPunct="1">
                <a:lnSpc>
                  <a:spcPct val="150000"/>
                </a:lnSpc>
              </a:pPr>
              <a:r>
                <a:rPr lang="zh-CN" altLang="en-US" sz="2400" b="1" dirty="0">
                  <a:solidFill>
                    <a:srgbClr val="000000"/>
                  </a:solidFill>
                  <a:ea typeface="宋体" pitchFamily="2" charset="-122"/>
                </a:rPr>
                <a:t>       炽热的氢气所发出的光线被装有衍射光栅的分光镜观察，光栅的刻线密度为             条/厘米。最靠近中心(0度)的谱线是位于       的紫色线条，位于       处的蓝色线条，位于       处的蓝绿线条和位于       处的红色线条。氢气中的这些谱线波长各为多少？</a:t>
              </a:r>
            </a:p>
          </p:txBody>
        </p:sp>
        <p:graphicFrame>
          <p:nvGraphicFramePr>
            <p:cNvPr id="195588" name="Object 6"/>
            <p:cNvGraphicFramePr>
              <a:graphicFrameLocks noChangeAspect="1"/>
            </p:cNvGraphicFramePr>
            <p:nvPr/>
          </p:nvGraphicFramePr>
          <p:xfrm>
            <a:off x="1197" y="946"/>
            <a:ext cx="753" cy="239"/>
          </p:xfrm>
          <a:graphic>
            <a:graphicData uri="http://schemas.openxmlformats.org/presentationml/2006/ole">
              <mc:AlternateContent xmlns:mc="http://schemas.openxmlformats.org/markup-compatibility/2006">
                <mc:Choice xmlns:v="urn:schemas-microsoft-com:vml" Requires="v">
                  <p:oleObj spid="_x0000_s196332" r:id="rId3" imgW="598198" imgH="203642" progId="">
                    <p:embed/>
                  </p:oleObj>
                </mc:Choice>
                <mc:Fallback>
                  <p:oleObj r:id="rId3" imgW="598198" imgH="203642" progId="">
                    <p:embed/>
                    <p:pic>
                      <p:nvPicPr>
                        <p:cNvPr id="0" name="Picture 3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 y="946"/>
                          <a:ext cx="753"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89" name="Object 7"/>
            <p:cNvGraphicFramePr>
              <a:graphicFrameLocks noChangeAspect="1"/>
            </p:cNvGraphicFramePr>
            <p:nvPr/>
          </p:nvGraphicFramePr>
          <p:xfrm>
            <a:off x="5284" y="976"/>
            <a:ext cx="406" cy="188"/>
          </p:xfrm>
          <a:graphic>
            <a:graphicData uri="http://schemas.openxmlformats.org/presentationml/2006/ole">
              <mc:AlternateContent xmlns:mc="http://schemas.openxmlformats.org/markup-compatibility/2006">
                <mc:Choice xmlns:v="urn:schemas-microsoft-com:vml" Requires="v">
                  <p:oleObj spid="_x0000_s196333" r:id="rId5" imgW="369905" imgH="178575" progId="">
                    <p:embed/>
                  </p:oleObj>
                </mc:Choice>
                <mc:Fallback>
                  <p:oleObj r:id="rId5" imgW="369905" imgH="178575" progId="">
                    <p:embed/>
                    <p:pic>
                      <p:nvPicPr>
                        <p:cNvPr id="0" name="Picture 3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4" y="976"/>
                          <a:ext cx="406" cy="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0" name="Object 8"/>
            <p:cNvGraphicFramePr>
              <a:graphicFrameLocks noChangeAspect="1"/>
            </p:cNvGraphicFramePr>
            <p:nvPr/>
          </p:nvGraphicFramePr>
          <p:xfrm>
            <a:off x="1582" y="1331"/>
            <a:ext cx="407" cy="188"/>
          </p:xfrm>
          <a:graphic>
            <a:graphicData uri="http://schemas.openxmlformats.org/presentationml/2006/ole">
              <mc:AlternateContent xmlns:mc="http://schemas.openxmlformats.org/markup-compatibility/2006">
                <mc:Choice xmlns:v="urn:schemas-microsoft-com:vml" Requires="v">
                  <p:oleObj spid="_x0000_s196334" r:id="rId7" imgW="369905" imgH="178575" progId="">
                    <p:embed/>
                  </p:oleObj>
                </mc:Choice>
                <mc:Fallback>
                  <p:oleObj r:id="rId7" imgW="369905" imgH="178575" progId="">
                    <p:embed/>
                    <p:pic>
                      <p:nvPicPr>
                        <p:cNvPr id="0" name="Picture 3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2" y="1331"/>
                          <a:ext cx="407" cy="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1" name="Object 9"/>
            <p:cNvGraphicFramePr>
              <a:graphicFrameLocks noChangeAspect="1"/>
            </p:cNvGraphicFramePr>
            <p:nvPr/>
          </p:nvGraphicFramePr>
          <p:xfrm>
            <a:off x="3709" y="1325"/>
            <a:ext cx="407" cy="187"/>
          </p:xfrm>
          <a:graphic>
            <a:graphicData uri="http://schemas.openxmlformats.org/presentationml/2006/ole">
              <mc:AlternateContent xmlns:mc="http://schemas.openxmlformats.org/markup-compatibility/2006">
                <mc:Choice xmlns:v="urn:schemas-microsoft-com:vml" Requires="v">
                  <p:oleObj spid="_x0000_s196335" r:id="rId9" imgW="369905" imgH="178575" progId="">
                    <p:embed/>
                  </p:oleObj>
                </mc:Choice>
                <mc:Fallback>
                  <p:oleObj r:id="rId9" imgW="369905" imgH="178575" progId="">
                    <p:embed/>
                    <p:pic>
                      <p:nvPicPr>
                        <p:cNvPr id="0" name="Picture 3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9" y="1325"/>
                          <a:ext cx="407" cy="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2" name="Object 10"/>
            <p:cNvGraphicFramePr>
              <a:graphicFrameLocks noChangeAspect="1"/>
            </p:cNvGraphicFramePr>
            <p:nvPr/>
          </p:nvGraphicFramePr>
          <p:xfrm>
            <a:off x="236" y="1673"/>
            <a:ext cx="407" cy="188"/>
          </p:xfrm>
          <a:graphic>
            <a:graphicData uri="http://schemas.openxmlformats.org/presentationml/2006/ole">
              <mc:AlternateContent xmlns:mc="http://schemas.openxmlformats.org/markup-compatibility/2006">
                <mc:Choice xmlns:v="urn:schemas-microsoft-com:vml" Requires="v">
                  <p:oleObj spid="_x0000_s196336" r:id="rId11" imgW="369905" imgH="178575" progId="">
                    <p:embed/>
                  </p:oleObj>
                </mc:Choice>
                <mc:Fallback>
                  <p:oleObj r:id="rId11" imgW="369905" imgH="178575" progId="">
                    <p:embed/>
                    <p:pic>
                      <p:nvPicPr>
                        <p:cNvPr id="0" name="Picture 3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 y="1673"/>
                          <a:ext cx="407" cy="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5594"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9559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95598"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95600"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95602"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95604"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grpSp>
        <p:nvGrpSpPr>
          <p:cNvPr id="195611" name="Group 27"/>
          <p:cNvGrpSpPr>
            <a:grpSpLocks/>
          </p:cNvGrpSpPr>
          <p:nvPr/>
        </p:nvGrpSpPr>
        <p:grpSpPr bwMode="auto">
          <a:xfrm>
            <a:off x="298450" y="3048000"/>
            <a:ext cx="8547100" cy="2308225"/>
            <a:chOff x="188" y="2072"/>
            <a:chExt cx="5384" cy="1454"/>
          </a:xfrm>
        </p:grpSpPr>
        <p:sp>
          <p:nvSpPr>
            <p:cNvPr id="195607" name="TextBox 1"/>
            <p:cNvSpPr txBox="1">
              <a:spLocks noChangeArrowheads="1"/>
            </p:cNvSpPr>
            <p:nvPr/>
          </p:nvSpPr>
          <p:spPr bwMode="auto">
            <a:xfrm>
              <a:off x="188" y="2072"/>
              <a:ext cx="5384"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lnSpc>
                  <a:spcPct val="150000"/>
                </a:lnSpc>
              </a:pPr>
              <a:r>
                <a:rPr lang="zh-CN" altLang="zh-CN" sz="2400" b="1" dirty="0">
                  <a:solidFill>
                    <a:srgbClr val="C00000"/>
                  </a:solidFill>
                  <a:ea typeface="宋体" pitchFamily="2" charset="-122"/>
                </a:rPr>
                <a:t>解答</a:t>
              </a:r>
              <a:r>
                <a:rPr lang="zh-CN" altLang="zh-CN" sz="2400" dirty="0">
                  <a:solidFill>
                    <a:srgbClr val="C00000"/>
                  </a:solidFill>
                  <a:ea typeface="宋体" pitchFamily="2" charset="-122"/>
                </a:rPr>
                <a:t> </a:t>
              </a:r>
            </a:p>
            <a:p>
              <a:pPr eaLnBrk="1" hangingPunct="1">
                <a:lnSpc>
                  <a:spcPct val="150000"/>
                </a:lnSpc>
              </a:pPr>
              <a:r>
                <a:rPr lang="zh-CN" altLang="zh-CN" sz="2400" b="1" dirty="0">
                  <a:solidFill>
                    <a:srgbClr val="000000"/>
                  </a:solidFill>
                  <a:ea typeface="宋体" pitchFamily="2" charset="-122"/>
                </a:rPr>
                <a:t>既然这些是最靠近中心</a:t>
              </a:r>
              <a:r>
                <a:rPr lang="en-US" altLang="zh-CN" sz="2400" b="1" dirty="0">
                  <a:solidFill>
                    <a:srgbClr val="000000"/>
                  </a:solidFill>
                  <a:ea typeface="宋体" pitchFamily="2" charset="-122"/>
                </a:rPr>
                <a:t>          </a:t>
              </a:r>
              <a:r>
                <a:rPr lang="zh-CN" altLang="zh-CN" sz="2400" b="1" dirty="0">
                  <a:solidFill>
                    <a:srgbClr val="000000"/>
                  </a:solidFill>
                  <a:ea typeface="宋体" pitchFamily="2" charset="-122"/>
                </a:rPr>
                <a:t>处的谱线，所以它们是一级光谱</a:t>
              </a:r>
              <a:r>
                <a:rPr lang="en-US" altLang="zh-CN" sz="2400" b="1" dirty="0">
                  <a:solidFill>
                    <a:srgbClr val="000000"/>
                  </a:solidFill>
                  <a:ea typeface="宋体" pitchFamily="2" charset="-122"/>
                </a:rPr>
                <a:t>(m=1)</a:t>
              </a:r>
              <a:r>
                <a:rPr lang="zh-CN" altLang="zh-CN" sz="2400" b="1" dirty="0">
                  <a:solidFill>
                    <a:srgbClr val="000000"/>
                  </a:solidFill>
                  <a:ea typeface="宋体" pitchFamily="2" charset="-122"/>
                </a:rPr>
                <a:t>。刻线间距</a:t>
              </a:r>
              <a:r>
                <a:rPr lang="en-US" altLang="zh-CN" sz="2400" b="1" dirty="0">
                  <a:solidFill>
                    <a:srgbClr val="000000"/>
                  </a:solidFill>
                  <a:ea typeface="宋体" pitchFamily="2" charset="-122"/>
                </a:rPr>
                <a:t>                                           </a:t>
              </a:r>
            </a:p>
            <a:p>
              <a:pPr eaLnBrk="1" hangingPunct="1">
                <a:lnSpc>
                  <a:spcPct val="150000"/>
                </a:lnSpc>
              </a:pPr>
              <a:r>
                <a:rPr lang="zh-CN" altLang="zh-CN" sz="2400" b="1" dirty="0">
                  <a:solidFill>
                    <a:srgbClr val="000000"/>
                  </a:solidFill>
                  <a:ea typeface="宋体" pitchFamily="2" charset="-122"/>
                </a:rPr>
                <a:t>紫光的波长为</a:t>
              </a:r>
              <a:r>
                <a:rPr lang="zh-CN" altLang="en-US" sz="2400" b="1" dirty="0">
                  <a:solidFill>
                    <a:srgbClr val="000000"/>
                  </a:solidFill>
                  <a:ea typeface="宋体" pitchFamily="2" charset="-122"/>
                </a:rPr>
                <a:t>：</a:t>
              </a:r>
              <a:endParaRPr lang="zh-CN" altLang="zh-CN" sz="2400" b="1" dirty="0">
                <a:solidFill>
                  <a:srgbClr val="000000"/>
                </a:solidFill>
                <a:ea typeface="宋体" pitchFamily="2" charset="-122"/>
              </a:endParaRPr>
            </a:p>
          </p:txBody>
        </p:sp>
        <p:graphicFrame>
          <p:nvGraphicFramePr>
            <p:cNvPr id="195608" name="对象 5"/>
            <p:cNvGraphicFramePr>
              <a:graphicFrameLocks noChangeAspect="1"/>
            </p:cNvGraphicFramePr>
            <p:nvPr/>
          </p:nvGraphicFramePr>
          <p:xfrm>
            <a:off x="2207" y="2545"/>
            <a:ext cx="480" cy="208"/>
          </p:xfrm>
          <a:graphic>
            <a:graphicData uri="http://schemas.openxmlformats.org/presentationml/2006/ole">
              <mc:AlternateContent xmlns:mc="http://schemas.openxmlformats.org/markup-compatibility/2006">
                <mc:Choice xmlns:v="urn:schemas-microsoft-com:vml" Requires="v">
                  <p:oleObj spid="_x0000_s196337" name="Equation" r:id="rId13" imgW="419646" imgH="178032" progId="">
                    <p:embed/>
                  </p:oleObj>
                </mc:Choice>
                <mc:Fallback>
                  <p:oleObj name="Equation" r:id="rId13" imgW="419646" imgH="178032" progId="">
                    <p:embed/>
                    <p:pic>
                      <p:nvPicPr>
                        <p:cNvPr id="0" name="Picture 3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7" y="2545"/>
                          <a:ext cx="480"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609" name="对象 3"/>
            <p:cNvGraphicFramePr>
              <a:graphicFrameLocks noChangeAspect="1"/>
            </p:cNvGraphicFramePr>
            <p:nvPr/>
          </p:nvGraphicFramePr>
          <p:xfrm>
            <a:off x="1744" y="2851"/>
            <a:ext cx="2823" cy="285"/>
          </p:xfrm>
          <a:graphic>
            <a:graphicData uri="http://schemas.openxmlformats.org/presentationml/2006/ole">
              <mc:AlternateContent xmlns:mc="http://schemas.openxmlformats.org/markup-compatibility/2006">
                <mc:Choice xmlns:v="urn:schemas-microsoft-com:vml" Requires="v">
                  <p:oleObj spid="_x0000_s196338" name="Equation" r:id="rId15" imgW="2363226" imgH="228699" progId="">
                    <p:embed/>
                  </p:oleObj>
                </mc:Choice>
                <mc:Fallback>
                  <p:oleObj name="Equation" r:id="rId15" imgW="2363226" imgH="228699" progId="">
                    <p:embed/>
                    <p:pic>
                      <p:nvPicPr>
                        <p:cNvPr id="0" name="Picture 3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44" y="2851"/>
                          <a:ext cx="2823"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95610" name="对象 7"/>
          <p:cNvGraphicFramePr>
            <a:graphicFrameLocks noChangeAspect="1"/>
          </p:cNvGraphicFramePr>
          <p:nvPr/>
        </p:nvGraphicFramePr>
        <p:xfrm>
          <a:off x="908050" y="5326063"/>
          <a:ext cx="7631113" cy="850900"/>
        </p:xfrm>
        <a:graphic>
          <a:graphicData uri="http://schemas.openxmlformats.org/presentationml/2006/ole">
            <mc:AlternateContent xmlns:mc="http://schemas.openxmlformats.org/markup-compatibility/2006">
              <mc:Choice xmlns:v="urn:schemas-microsoft-com:vml" Requires="v">
                <p:oleObj spid="_x0000_s196339" name="Equation" r:id="rId17" imgW="3878550" imgH="419646" progId="">
                  <p:embed/>
                </p:oleObj>
              </mc:Choice>
              <mc:Fallback>
                <p:oleObj name="Equation" r:id="rId17" imgW="3878550" imgH="419646" progId="">
                  <p:embed/>
                  <p:pic>
                    <p:nvPicPr>
                      <p:cNvPr id="0" name="Picture 3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050" y="5326063"/>
                        <a:ext cx="7631113"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9820"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9822"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9824"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9826"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sp>
        <p:nvSpPr>
          <p:cNvPr id="119828"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en-US">
              <a:ea typeface="宋体" pitchFamily="2" charset="-122"/>
            </a:endParaRPr>
          </a:p>
        </p:txBody>
      </p:sp>
      <p:grpSp>
        <p:nvGrpSpPr>
          <p:cNvPr id="119831" name="Group 23"/>
          <p:cNvGrpSpPr>
            <a:grpSpLocks/>
          </p:cNvGrpSpPr>
          <p:nvPr/>
        </p:nvGrpSpPr>
        <p:grpSpPr bwMode="auto">
          <a:xfrm>
            <a:off x="298450" y="688975"/>
            <a:ext cx="8547100" cy="2282825"/>
            <a:chOff x="188" y="237"/>
            <a:chExt cx="5384" cy="1438"/>
          </a:xfrm>
        </p:grpSpPr>
        <p:sp>
          <p:nvSpPr>
            <p:cNvPr id="119817" name="TextBox 1"/>
            <p:cNvSpPr txBox="1">
              <a:spLocks noChangeArrowheads="1"/>
            </p:cNvSpPr>
            <p:nvPr/>
          </p:nvSpPr>
          <p:spPr bwMode="auto">
            <a:xfrm>
              <a:off x="188" y="237"/>
              <a:ext cx="5384" cy="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lnSpc>
                  <a:spcPct val="150000"/>
                </a:lnSpc>
              </a:pPr>
              <a:r>
                <a:rPr lang="zh-CN" altLang="zh-CN" sz="2400" b="1">
                  <a:solidFill>
                    <a:srgbClr val="000000"/>
                  </a:solidFill>
                  <a:ea typeface="宋体" pitchFamily="2" charset="-122"/>
                </a:rPr>
                <a:t>其它波长为：</a:t>
              </a:r>
            </a:p>
            <a:p>
              <a:pPr eaLnBrk="1" hangingPunct="1">
                <a:lnSpc>
                  <a:spcPct val="150000"/>
                </a:lnSpc>
              </a:pPr>
              <a:r>
                <a:rPr lang="zh-CN" altLang="zh-CN" sz="2400" b="1">
                  <a:solidFill>
                    <a:srgbClr val="000000"/>
                  </a:solidFill>
                  <a:ea typeface="宋体" pitchFamily="2" charset="-122"/>
                </a:rPr>
                <a:t>蓝色：</a:t>
              </a:r>
              <a:r>
                <a:rPr lang="en-US" altLang="zh-CN" sz="2400" b="1">
                  <a:solidFill>
                    <a:srgbClr val="000000"/>
                  </a:solidFill>
                  <a:ea typeface="宋体" pitchFamily="2" charset="-122"/>
                </a:rPr>
                <a:t> </a:t>
              </a:r>
              <a:endParaRPr lang="zh-CN" altLang="zh-CN" sz="2400" b="1">
                <a:solidFill>
                  <a:srgbClr val="000000"/>
                </a:solidFill>
                <a:ea typeface="宋体" pitchFamily="2" charset="-122"/>
              </a:endParaRPr>
            </a:p>
            <a:p>
              <a:pPr eaLnBrk="1" hangingPunct="1">
                <a:lnSpc>
                  <a:spcPct val="150000"/>
                </a:lnSpc>
              </a:pPr>
              <a:r>
                <a:rPr lang="zh-CN" altLang="zh-CN" sz="2400" b="1">
                  <a:solidFill>
                    <a:srgbClr val="000000"/>
                  </a:solidFill>
                  <a:ea typeface="宋体" pitchFamily="2" charset="-122"/>
                </a:rPr>
                <a:t>蓝绿色：</a:t>
              </a:r>
              <a:r>
                <a:rPr lang="en-US" altLang="zh-CN" sz="2400" b="1">
                  <a:solidFill>
                    <a:srgbClr val="000000"/>
                  </a:solidFill>
                  <a:ea typeface="宋体" pitchFamily="2" charset="-122"/>
                </a:rPr>
                <a:t> </a:t>
              </a:r>
              <a:endParaRPr lang="zh-CN" altLang="zh-CN" sz="2400" b="1">
                <a:solidFill>
                  <a:srgbClr val="000000"/>
                </a:solidFill>
                <a:ea typeface="宋体" pitchFamily="2" charset="-122"/>
              </a:endParaRPr>
            </a:p>
            <a:p>
              <a:pPr eaLnBrk="1" hangingPunct="1">
                <a:lnSpc>
                  <a:spcPct val="150000"/>
                </a:lnSpc>
              </a:pPr>
              <a:r>
                <a:rPr lang="zh-CN" altLang="zh-CN" sz="2400" b="1">
                  <a:solidFill>
                    <a:srgbClr val="000000"/>
                  </a:solidFill>
                  <a:ea typeface="宋体" pitchFamily="2" charset="-122"/>
                </a:rPr>
                <a:t>红色：</a:t>
              </a:r>
              <a:r>
                <a:rPr lang="en-US" altLang="zh-CN" sz="2400" b="1">
                  <a:solidFill>
                    <a:srgbClr val="000000"/>
                  </a:solidFill>
                  <a:ea typeface="宋体" pitchFamily="2" charset="-122"/>
                </a:rPr>
                <a:t> </a:t>
              </a:r>
              <a:endParaRPr lang="zh-CN" altLang="zh-CN" sz="2400" b="1">
                <a:solidFill>
                  <a:srgbClr val="000000"/>
                </a:solidFill>
                <a:ea typeface="宋体" pitchFamily="2" charset="-122"/>
              </a:endParaRPr>
            </a:p>
          </p:txBody>
        </p:sp>
        <p:graphicFrame>
          <p:nvGraphicFramePr>
            <p:cNvPr id="119825" name="对象 9"/>
            <p:cNvGraphicFramePr>
              <a:graphicFrameLocks noChangeAspect="1"/>
            </p:cNvGraphicFramePr>
            <p:nvPr/>
          </p:nvGraphicFramePr>
          <p:xfrm>
            <a:off x="999" y="670"/>
            <a:ext cx="2404" cy="257"/>
          </p:xfrm>
          <a:graphic>
            <a:graphicData uri="http://schemas.openxmlformats.org/presentationml/2006/ole">
              <mc:AlternateContent xmlns:mc="http://schemas.openxmlformats.org/markup-compatibility/2006">
                <mc:Choice xmlns:v="urn:schemas-microsoft-com:vml" Requires="v">
                  <p:oleObj spid="_x0000_s120093" name="Equation" r:id="rId3" imgW="2276264" imgH="228898" progId="">
                    <p:embed/>
                  </p:oleObj>
                </mc:Choice>
                <mc:Fallback>
                  <p:oleObj name="Equation" r:id="rId3" imgW="2276264" imgH="228898" progId="">
                    <p:embed/>
                    <p:pic>
                      <p:nvPicPr>
                        <p:cNvPr id="0" name="Picture 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 y="670"/>
                          <a:ext cx="2404" cy="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27" name="对象 11"/>
            <p:cNvGraphicFramePr>
              <a:graphicFrameLocks noChangeAspect="1"/>
            </p:cNvGraphicFramePr>
            <p:nvPr/>
          </p:nvGraphicFramePr>
          <p:xfrm>
            <a:off x="1005" y="1006"/>
            <a:ext cx="2404" cy="257"/>
          </p:xfrm>
          <a:graphic>
            <a:graphicData uri="http://schemas.openxmlformats.org/presentationml/2006/ole">
              <mc:AlternateContent xmlns:mc="http://schemas.openxmlformats.org/markup-compatibility/2006">
                <mc:Choice xmlns:v="urn:schemas-microsoft-com:vml" Requires="v">
                  <p:oleObj spid="_x0000_s120094" name="Equation" r:id="rId5" imgW="2276264" imgH="228898" progId="">
                    <p:embed/>
                  </p:oleObj>
                </mc:Choice>
                <mc:Fallback>
                  <p:oleObj name="Equation" r:id="rId5" imgW="2276264" imgH="228898" progId="">
                    <p:embed/>
                    <p:pic>
                      <p:nvPicPr>
                        <p:cNvPr id="0" name="Picture 1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 y="1006"/>
                          <a:ext cx="2404" cy="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29" name="对象 13"/>
            <p:cNvGraphicFramePr>
              <a:graphicFrameLocks noChangeAspect="1"/>
            </p:cNvGraphicFramePr>
            <p:nvPr/>
          </p:nvGraphicFramePr>
          <p:xfrm>
            <a:off x="1005" y="1343"/>
            <a:ext cx="2404" cy="257"/>
          </p:xfrm>
          <a:graphic>
            <a:graphicData uri="http://schemas.openxmlformats.org/presentationml/2006/ole">
              <mc:AlternateContent xmlns:mc="http://schemas.openxmlformats.org/markup-compatibility/2006">
                <mc:Choice xmlns:v="urn:schemas-microsoft-com:vml" Requires="v">
                  <p:oleObj spid="_x0000_s120095" name="Equation" r:id="rId7" imgW="2262564" imgH="228799" progId="">
                    <p:embed/>
                  </p:oleObj>
                </mc:Choice>
                <mc:Fallback>
                  <p:oleObj name="Equation" r:id="rId7" imgW="2262564" imgH="228799" progId="">
                    <p:embed/>
                    <p:pic>
                      <p:nvPicPr>
                        <p:cNvPr id="0" name="Picture 1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 y="1343"/>
                          <a:ext cx="2404" cy="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9830" name="Rectangle 22"/>
          <p:cNvSpPr>
            <a:spLocks noChangeArrowheads="1"/>
          </p:cNvSpPr>
          <p:nvPr/>
        </p:nvSpPr>
        <p:spPr bwMode="auto">
          <a:xfrm>
            <a:off x="450850" y="3067050"/>
            <a:ext cx="82708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zh-CN" sz="2400" b="1">
                <a:solidFill>
                  <a:srgbClr val="FF0000"/>
                </a:solidFill>
                <a:ea typeface="宋体" pitchFamily="2" charset="-122"/>
              </a:rPr>
              <a:t>注意    </a:t>
            </a:r>
            <a:r>
              <a:rPr lang="zh-CN" altLang="zh-CN" sz="2400" b="1">
                <a:solidFill>
                  <a:srgbClr val="000000"/>
                </a:solidFill>
                <a:ea typeface="宋体" pitchFamily="2" charset="-122"/>
              </a:rPr>
              <a:t>这四种谱线就是</a:t>
            </a:r>
            <a:r>
              <a:rPr lang="zh-CN" altLang="zh-CN" sz="2400" b="1">
                <a:solidFill>
                  <a:srgbClr val="0033CC"/>
                </a:solidFill>
                <a:ea typeface="宋体" pitchFamily="2" charset="-122"/>
              </a:rPr>
              <a:t>氢气的特征谱线</a:t>
            </a:r>
            <a:r>
              <a:rPr lang="zh-CN" altLang="zh-CN" sz="2400" b="1">
                <a:solidFill>
                  <a:srgbClr val="000000"/>
                </a:solidFill>
                <a:ea typeface="宋体" pitchFamily="2" charset="-122"/>
              </a:rPr>
              <a:t>。在未知的混合气体中，可以通过观察这四种谱线来确定其中是否含有氢气。</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108"/>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23909" name="Rectangle 1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23910" name="Rectangle 1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23911" name="Rectangle 1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23912" name="Rectangle 1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23913" name="TextBox 1"/>
          <p:cNvSpPr>
            <a:spLocks noChangeArrowheads="1"/>
          </p:cNvSpPr>
          <p:nvPr/>
        </p:nvSpPr>
        <p:spPr bwMode="auto">
          <a:xfrm>
            <a:off x="644525" y="1139825"/>
            <a:ext cx="78549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r>
              <a:rPr lang="zh-CN" altLang="en-US" sz="2400" b="1" dirty="0">
                <a:solidFill>
                  <a:srgbClr val="0000FF"/>
                </a:solidFill>
                <a:ea typeface="宋体" pitchFamily="2" charset="-122"/>
              </a:rPr>
              <a:t>光的一个重要且有用的特性是其可以发生</a:t>
            </a:r>
            <a:r>
              <a:rPr lang="zh-CN" altLang="en-US" sz="3200" b="1" u="sng" dirty="0">
                <a:solidFill>
                  <a:srgbClr val="C00000"/>
                </a:solidFill>
                <a:ea typeface="宋体" pitchFamily="2" charset="-122"/>
              </a:rPr>
              <a:t>偏振</a:t>
            </a:r>
            <a:r>
              <a:rPr lang="zh-CN" altLang="en-US" sz="2400" b="1" dirty="0">
                <a:solidFill>
                  <a:srgbClr val="0000FF"/>
                </a:solidFill>
                <a:ea typeface="宋体" pitchFamily="2" charset="-122"/>
              </a:rPr>
              <a:t>。</a:t>
            </a:r>
          </a:p>
        </p:txBody>
      </p:sp>
      <p:sp>
        <p:nvSpPr>
          <p:cNvPr id="123914"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23915" name="TextBox 1"/>
          <p:cNvSpPr>
            <a:spLocks noChangeArrowheads="1"/>
          </p:cNvSpPr>
          <p:nvPr/>
        </p:nvSpPr>
        <p:spPr bwMode="auto">
          <a:xfrm>
            <a:off x="5716588" y="2098675"/>
            <a:ext cx="2900362"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50000"/>
              </a:lnSpc>
            </a:pPr>
            <a:r>
              <a:rPr lang="zh-CN" altLang="en-US" sz="2400" b="1">
                <a:solidFill>
                  <a:schemeClr val="tx2"/>
                </a:solidFill>
                <a:ea typeface="宋体" pitchFamily="2" charset="-122"/>
              </a:rPr>
              <a:t>        图</a:t>
            </a:r>
            <a:r>
              <a:rPr lang="en-US" altLang="zh-CN" sz="2400" b="1">
                <a:solidFill>
                  <a:schemeClr val="tx2"/>
                </a:solidFill>
                <a:ea typeface="宋体" pitchFamily="2" charset="-122"/>
              </a:rPr>
              <a:t>a</a:t>
            </a:r>
            <a:r>
              <a:rPr lang="zh-CN" altLang="en-US" sz="2400" b="1">
                <a:solidFill>
                  <a:schemeClr val="tx2"/>
                </a:solidFill>
                <a:ea typeface="宋体" pitchFamily="2" charset="-122"/>
              </a:rPr>
              <a:t>绳子在垂直方向振动；图</a:t>
            </a:r>
            <a:r>
              <a:rPr lang="en-US" altLang="zh-CN" sz="2400" b="1">
                <a:solidFill>
                  <a:schemeClr val="tx2"/>
                </a:solidFill>
                <a:ea typeface="宋体" pitchFamily="2" charset="-122"/>
              </a:rPr>
              <a:t>b</a:t>
            </a:r>
            <a:r>
              <a:rPr lang="zh-CN" altLang="en-US" sz="2400" b="1">
                <a:solidFill>
                  <a:schemeClr val="tx2"/>
                </a:solidFill>
                <a:ea typeface="宋体" pitchFamily="2" charset="-122"/>
              </a:rPr>
              <a:t>绳子在水平方向振动。</a:t>
            </a:r>
          </a:p>
          <a:p>
            <a:pPr algn="just" eaLnBrk="1" hangingPunct="1">
              <a:lnSpc>
                <a:spcPct val="150000"/>
              </a:lnSpc>
            </a:pPr>
            <a:r>
              <a:rPr lang="zh-CN" altLang="en-US" sz="2400" b="1">
                <a:solidFill>
                  <a:schemeClr val="tx2"/>
                </a:solidFill>
                <a:ea typeface="宋体" pitchFamily="2" charset="-122"/>
              </a:rPr>
              <a:t>        类似这样只局限在一个平面内的振动，称为</a:t>
            </a:r>
            <a:r>
              <a:rPr lang="zh-CN" altLang="en-US" sz="2400" b="1">
                <a:solidFill>
                  <a:srgbClr val="0000FF"/>
                </a:solidFill>
                <a:ea typeface="宋体" pitchFamily="2" charset="-122"/>
              </a:rPr>
              <a:t>线偏振</a:t>
            </a:r>
            <a:r>
              <a:rPr lang="zh-CN" altLang="en-US" sz="2400" b="1">
                <a:solidFill>
                  <a:schemeClr val="tx2"/>
                </a:solidFill>
                <a:ea typeface="宋体" pitchFamily="2" charset="-122"/>
              </a:rPr>
              <a:t>或者</a:t>
            </a:r>
            <a:r>
              <a:rPr lang="zh-CN" altLang="en-US" sz="2400" b="1">
                <a:solidFill>
                  <a:srgbClr val="0000FF"/>
                </a:solidFill>
                <a:ea typeface="宋体" pitchFamily="2" charset="-122"/>
              </a:rPr>
              <a:t>平面偏振</a:t>
            </a:r>
            <a:r>
              <a:rPr lang="zh-CN" altLang="en-US" sz="2400" b="1">
                <a:solidFill>
                  <a:schemeClr val="tx2"/>
                </a:solidFill>
                <a:ea typeface="宋体" pitchFamily="2" charset="-122"/>
              </a:rPr>
              <a:t>。</a:t>
            </a:r>
          </a:p>
        </p:txBody>
      </p:sp>
      <p:sp>
        <p:nvSpPr>
          <p:cNvPr id="123920" name="Rectangle 2"/>
          <p:cNvSpPr>
            <a:spLocks noChangeArrowheads="1"/>
          </p:cNvSpPr>
          <p:nvPr/>
        </p:nvSpPr>
        <p:spPr bwMode="auto">
          <a:xfrm>
            <a:off x="0" y="223644"/>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eaLnBrk="1" hangingPunct="1"/>
            <a:r>
              <a:rPr lang="en-US" altLang="zh-CN" sz="3200" b="1" dirty="0">
                <a:solidFill>
                  <a:srgbClr val="CC0000"/>
                </a:solidFill>
                <a:ea typeface="宋体" pitchFamily="2" charset="-122"/>
              </a:rPr>
              <a:t>§30-11  </a:t>
            </a:r>
            <a:r>
              <a:rPr lang="zh-CN" altLang="en-US" sz="3200" b="1" dirty="0">
                <a:solidFill>
                  <a:srgbClr val="CC0000"/>
                </a:solidFill>
                <a:ea typeface="宋体" pitchFamily="2" charset="-122"/>
              </a:rPr>
              <a:t>偏振</a:t>
            </a:r>
          </a:p>
        </p:txBody>
      </p:sp>
      <p:pic>
        <p:nvPicPr>
          <p:cNvPr id="123921" name="Picture 17" descr="FG36_03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661" r="21204"/>
          <a:stretch/>
        </p:blipFill>
        <p:spPr bwMode="auto">
          <a:xfrm>
            <a:off x="985054" y="1918494"/>
            <a:ext cx="3323324"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p:nvPr/>
        </p:nvCxnSpPr>
        <p:spPr bwMode="auto">
          <a:xfrm>
            <a:off x="468313" y="834188"/>
            <a:ext cx="8072223" cy="0"/>
          </a:xfrm>
          <a:prstGeom prst="line">
            <a:avLst/>
          </a:prstGeom>
          <a:solidFill>
            <a:schemeClr val="accent1"/>
          </a:solidFill>
          <a:ln w="381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3921"/>
                                        </p:tgtEl>
                                        <p:attrNameLst>
                                          <p:attrName>style.visibility</p:attrName>
                                        </p:attrNameLst>
                                      </p:cBhvr>
                                      <p:to>
                                        <p:strVal val="visible"/>
                                      </p:to>
                                    </p:set>
                                    <p:animEffect transition="in" filter="blinds(horizontal)">
                                      <p:cBhvr>
                                        <p:cTn id="7" dur="500"/>
                                        <p:tgtEl>
                                          <p:spTgt spid="1239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3915">
                                            <p:txEl>
                                              <p:pRg st="0" end="0"/>
                                            </p:txEl>
                                          </p:spTgt>
                                        </p:tgtEl>
                                        <p:attrNameLst>
                                          <p:attrName>style.visibility</p:attrName>
                                        </p:attrNameLst>
                                      </p:cBhvr>
                                      <p:to>
                                        <p:strVal val="visible"/>
                                      </p:to>
                                    </p:set>
                                    <p:animEffect transition="in" filter="blinds(horizontal)">
                                      <p:cBhvr>
                                        <p:cTn id="12" dur="500"/>
                                        <p:tgtEl>
                                          <p:spTgt spid="12391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23915">
                                            <p:txEl>
                                              <p:pRg st="1" end="1"/>
                                            </p:txEl>
                                          </p:spTgt>
                                        </p:tgtEl>
                                        <p:attrNameLst>
                                          <p:attrName>style.visibility</p:attrName>
                                        </p:attrNameLst>
                                      </p:cBhvr>
                                      <p:to>
                                        <p:strVal val="visible"/>
                                      </p:to>
                                    </p:set>
                                    <p:animEffect transition="in" filter="blinds(horizontal)">
                                      <p:cBhvr>
                                        <p:cTn id="17" dur="500"/>
                                        <p:tgtEl>
                                          <p:spTgt spid="1239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108"/>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01732" name="Rectangle 1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01733" name="Rectangle 1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01734" name="Rectangle 1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01735" name="Rectangle 1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01737"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01741" name="TextBox 1"/>
          <p:cNvSpPr>
            <a:spLocks noChangeArrowheads="1"/>
          </p:cNvSpPr>
          <p:nvPr/>
        </p:nvSpPr>
        <p:spPr bwMode="auto">
          <a:xfrm>
            <a:off x="831850" y="4070350"/>
            <a:ext cx="785495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40000"/>
              </a:lnSpc>
            </a:pPr>
            <a:r>
              <a:rPr lang="en-US" altLang="zh-CN" sz="2400" b="1" dirty="0">
                <a:solidFill>
                  <a:schemeClr val="tx2"/>
                </a:solidFill>
                <a:ea typeface="宋体" pitchFamily="2" charset="-122"/>
              </a:rPr>
              <a:t>       </a:t>
            </a:r>
            <a:r>
              <a:rPr lang="zh-CN" altLang="en-US" sz="2400" b="1" dirty="0">
                <a:solidFill>
                  <a:schemeClr val="tx2"/>
                </a:solidFill>
                <a:ea typeface="宋体" pitchFamily="2" charset="-122"/>
              </a:rPr>
              <a:t>如果在波的传播方向上放置一个有缝隙的障碍物，则</a:t>
            </a:r>
            <a:r>
              <a:rPr lang="zh-CN" altLang="en-US" sz="2400" b="1" dirty="0">
                <a:solidFill>
                  <a:srgbClr val="0000FF"/>
                </a:solidFill>
                <a:ea typeface="宋体" pitchFamily="2" charset="-122"/>
              </a:rPr>
              <a:t>只有沿某个方向偏振的波才可以通过</a:t>
            </a:r>
            <a:r>
              <a:rPr lang="zh-CN" altLang="en-US" sz="2400" b="1" dirty="0">
                <a:solidFill>
                  <a:schemeClr val="tx2"/>
                </a:solidFill>
                <a:ea typeface="宋体" pitchFamily="2" charset="-122"/>
              </a:rPr>
              <a:t>。</a:t>
            </a:r>
          </a:p>
        </p:txBody>
      </p:sp>
      <p:pic>
        <p:nvPicPr>
          <p:cNvPr id="201743" name="Picture 15" descr="FG36_0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1638" y="0"/>
            <a:ext cx="5572125"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108"/>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24932" name="Rectangle 1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24933" name="Rectangle 1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24934" name="Rectangle 1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24935" name="Rectangle 1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124936" name="TextBox 1"/>
          <p:cNvSpPr>
            <a:spLocks noChangeArrowheads="1"/>
          </p:cNvSpPr>
          <p:nvPr/>
        </p:nvSpPr>
        <p:spPr bwMode="auto">
          <a:xfrm>
            <a:off x="900113" y="1520825"/>
            <a:ext cx="770413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50000"/>
              </a:lnSpc>
            </a:pPr>
            <a:r>
              <a:rPr lang="zh-CN" altLang="en-US" sz="2400" b="1">
                <a:solidFill>
                  <a:schemeClr val="tx2"/>
                </a:solidFill>
                <a:ea typeface="宋体" pitchFamily="2" charset="-122"/>
              </a:rPr>
              <a:t>光并不一定是偏振的，也有可能是非偏振的，也就是波源同时在多个平面内偏振，太阳光就是如此。</a:t>
            </a:r>
          </a:p>
        </p:txBody>
      </p:sp>
      <p:sp>
        <p:nvSpPr>
          <p:cNvPr id="124937"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pic>
        <p:nvPicPr>
          <p:cNvPr id="124938" name="图片 12" descr="C:\Users\Administrator\AppData\Roaming\Tencent\Users\984493091\QQ\WinTemp\RichOle\G)HTXQTR){67)V{Y~_T~QF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1638" y="2971800"/>
            <a:ext cx="5724525"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76832" y="591184"/>
            <a:ext cx="2268570" cy="707886"/>
          </a:xfrm>
          <a:prstGeom prst="rect">
            <a:avLst/>
          </a:prstGeom>
        </p:spPr>
        <p:style>
          <a:lnRef idx="2">
            <a:schemeClr val="accent6"/>
          </a:lnRef>
          <a:fillRef idx="1">
            <a:schemeClr val="lt1"/>
          </a:fillRef>
          <a:effectRef idx="0">
            <a:schemeClr val="accent6"/>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光的偏振</a:t>
            </a:r>
            <a:endParaRPr lang="en-US" altLang="zh-CN"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p:cNvSpPr txBox="1">
            <a:spLocks noChangeArrowheads="1"/>
          </p:cNvSpPr>
          <p:nvPr/>
        </p:nvSpPr>
        <p:spPr bwMode="auto">
          <a:xfrm>
            <a:off x="900113" y="3124200"/>
            <a:ext cx="7559675" cy="150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buFontTx/>
              <a:buChar char="•"/>
            </a:pPr>
            <a:r>
              <a:rPr kumimoji="1" lang="zh-CN" altLang="en-US" sz="2800" b="1">
                <a:latin typeface="宋体" pitchFamily="2" charset="-122"/>
                <a:ea typeface="宋体" pitchFamily="2" charset="-122"/>
              </a:rPr>
              <a:t> 起偏的原理：</a:t>
            </a:r>
          </a:p>
          <a:p>
            <a:pPr>
              <a:lnSpc>
                <a:spcPct val="140000"/>
              </a:lnSpc>
              <a:spcBef>
                <a:spcPct val="50000"/>
              </a:spcBef>
              <a:buFontTx/>
              <a:buNone/>
            </a:pPr>
            <a:r>
              <a:rPr kumimoji="1" lang="zh-CN" altLang="en-US" sz="2800" b="1">
                <a:latin typeface="宋体" pitchFamily="2" charset="-122"/>
                <a:ea typeface="宋体" pitchFamily="2" charset="-122"/>
              </a:rPr>
              <a:t>  利用某些材料在光学性质上的</a:t>
            </a:r>
            <a:r>
              <a:rPr kumimoji="1" lang="zh-CN" altLang="en-US" sz="2800" b="1">
                <a:solidFill>
                  <a:srgbClr val="0000FF"/>
                </a:solidFill>
                <a:latin typeface="宋体" pitchFamily="2" charset="-122"/>
                <a:ea typeface="宋体" pitchFamily="2" charset="-122"/>
              </a:rPr>
              <a:t>各向异性</a:t>
            </a:r>
            <a:r>
              <a:rPr kumimoji="1" lang="zh-CN" altLang="en-US" sz="2800" b="1">
                <a:solidFill>
                  <a:srgbClr val="000066"/>
                </a:solidFill>
                <a:latin typeface="楷体_GB2312" pitchFamily="49" charset="-122"/>
                <a:ea typeface="楷体_GB2312" pitchFamily="49" charset="-122"/>
              </a:rPr>
              <a:t>。</a:t>
            </a:r>
          </a:p>
        </p:txBody>
      </p:sp>
      <p:sp>
        <p:nvSpPr>
          <p:cNvPr id="202755" name="Text Box 3"/>
          <p:cNvSpPr txBox="1">
            <a:spLocks noChangeArrowheads="1"/>
          </p:cNvSpPr>
          <p:nvPr/>
        </p:nvSpPr>
        <p:spPr bwMode="auto">
          <a:xfrm>
            <a:off x="914400" y="1700213"/>
            <a:ext cx="6096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kumimoji="1" lang="zh-CN" altLang="en-US" sz="2800" b="1">
                <a:latin typeface="宋体" pitchFamily="2" charset="-122"/>
                <a:ea typeface="宋体" pitchFamily="2" charset="-122"/>
              </a:rPr>
              <a:t> 起偏：从自然光获得偏振光</a:t>
            </a:r>
            <a:r>
              <a:rPr kumimoji="1" lang="zh-CN" altLang="en-US" sz="2800" b="1">
                <a:solidFill>
                  <a:srgbClr val="000066"/>
                </a:solidFill>
                <a:latin typeface="楷体_GB2312" pitchFamily="49" charset="-122"/>
                <a:ea typeface="楷体_GB2312" pitchFamily="49" charset="-122"/>
              </a:rPr>
              <a:t>。</a:t>
            </a:r>
          </a:p>
        </p:txBody>
      </p:sp>
      <p:sp>
        <p:nvSpPr>
          <p:cNvPr id="202756" name="Text Box 4"/>
          <p:cNvSpPr txBox="1">
            <a:spLocks noChangeArrowheads="1"/>
          </p:cNvSpPr>
          <p:nvPr/>
        </p:nvSpPr>
        <p:spPr bwMode="auto">
          <a:xfrm>
            <a:off x="900113" y="2436813"/>
            <a:ext cx="6178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kumimoji="1" lang="zh-CN" altLang="en-US" sz="2800" b="1">
                <a:latin typeface="宋体" pitchFamily="2" charset="-122"/>
                <a:ea typeface="宋体" pitchFamily="2" charset="-122"/>
              </a:rPr>
              <a:t> 起偏器</a:t>
            </a:r>
            <a:r>
              <a:rPr kumimoji="1" lang="en-US" altLang="zh-CN" sz="2800" b="1">
                <a:latin typeface="宋体" pitchFamily="2" charset="-122"/>
                <a:ea typeface="宋体" pitchFamily="2" charset="-122"/>
              </a:rPr>
              <a:t>:  </a:t>
            </a:r>
            <a:r>
              <a:rPr kumimoji="1" lang="zh-CN" altLang="en-US" sz="2800" b="1">
                <a:latin typeface="宋体" pitchFamily="2" charset="-122"/>
                <a:ea typeface="宋体" pitchFamily="2" charset="-122"/>
              </a:rPr>
              <a:t>起偏的光学器件。</a:t>
            </a:r>
          </a:p>
        </p:txBody>
      </p:sp>
      <p:sp>
        <p:nvSpPr>
          <p:cNvPr id="202757" name="Text Box 5"/>
          <p:cNvSpPr txBox="1">
            <a:spLocks noChangeArrowheads="1"/>
          </p:cNvSpPr>
          <p:nvPr/>
        </p:nvSpPr>
        <p:spPr bwMode="auto">
          <a:xfrm>
            <a:off x="522662" y="167652"/>
            <a:ext cx="4968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zh-CN" altLang="en-US" sz="3200" b="1" dirty="0">
                <a:solidFill>
                  <a:srgbClr val="CC0000"/>
                </a:solidFill>
                <a:effectLst>
                  <a:outerShdw blurRad="38100" dist="38100" dir="2700000" algn="tl">
                    <a:srgbClr val="C0C0C0"/>
                  </a:outerShdw>
                </a:effectLst>
                <a:ea typeface="宋体" pitchFamily="2" charset="-122"/>
              </a:rPr>
              <a:t>起偏和检偏</a:t>
            </a:r>
          </a:p>
        </p:txBody>
      </p:sp>
      <p:sp>
        <p:nvSpPr>
          <p:cNvPr id="202758" name="Text Box 6"/>
          <p:cNvSpPr txBox="1">
            <a:spLocks noChangeArrowheads="1"/>
          </p:cNvSpPr>
          <p:nvPr/>
        </p:nvSpPr>
        <p:spPr bwMode="auto">
          <a:xfrm>
            <a:off x="1366838" y="4725988"/>
            <a:ext cx="6408737"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buFontTx/>
              <a:buNone/>
            </a:pPr>
            <a:r>
              <a:rPr lang="zh-CN" altLang="en-US" sz="2800" b="1">
                <a:solidFill>
                  <a:srgbClr val="000000"/>
                </a:solidFill>
                <a:latin typeface="Times New Roman" pitchFamily="18" charset="0"/>
                <a:ea typeface="宋体" pitchFamily="2" charset="-122"/>
              </a:rPr>
              <a:t>某些物质能</a:t>
            </a:r>
            <a:r>
              <a:rPr lang="zh-CN" altLang="en-US" sz="2800" b="1">
                <a:solidFill>
                  <a:srgbClr val="0000FF"/>
                </a:solidFill>
                <a:latin typeface="Times New Roman" pitchFamily="18" charset="0"/>
                <a:ea typeface="宋体" pitchFamily="2" charset="-122"/>
              </a:rPr>
              <a:t>吸收某一方向的光振动</a:t>
            </a:r>
            <a:r>
              <a:rPr lang="zh-CN" altLang="en-US" sz="2800" b="1">
                <a:solidFill>
                  <a:srgbClr val="000000"/>
                </a:solidFill>
                <a:latin typeface="Times New Roman" pitchFamily="18" charset="0"/>
                <a:ea typeface="宋体" pitchFamily="2" charset="-122"/>
              </a:rPr>
              <a:t> </a:t>
            </a:r>
            <a:r>
              <a:rPr lang="en-US" altLang="zh-CN" sz="2800" b="1">
                <a:solidFill>
                  <a:srgbClr val="000000"/>
                </a:solidFill>
                <a:latin typeface="Times New Roman" pitchFamily="18" charset="0"/>
                <a:ea typeface="宋体" pitchFamily="2" charset="-122"/>
              </a:rPr>
              <a:t>,  </a:t>
            </a:r>
            <a:r>
              <a:rPr lang="zh-CN" altLang="en-US" sz="2800" b="1">
                <a:solidFill>
                  <a:srgbClr val="000000"/>
                </a:solidFill>
                <a:latin typeface="Times New Roman" pitchFamily="18" charset="0"/>
                <a:ea typeface="宋体" pitchFamily="2" charset="-122"/>
              </a:rPr>
              <a:t>而</a:t>
            </a:r>
            <a:r>
              <a:rPr lang="zh-CN" altLang="en-US" sz="2800" b="1">
                <a:solidFill>
                  <a:srgbClr val="0000FF"/>
                </a:solidFill>
                <a:latin typeface="Times New Roman" pitchFamily="18" charset="0"/>
                <a:ea typeface="宋体" pitchFamily="2" charset="-122"/>
              </a:rPr>
              <a:t>只让与这个方向垂直的光振动通过</a:t>
            </a:r>
          </a:p>
        </p:txBody>
      </p:sp>
      <p:cxnSp>
        <p:nvCxnSpPr>
          <p:cNvPr id="7" name="直接连接符 6"/>
          <p:cNvCxnSpPr/>
          <p:nvPr/>
        </p:nvCxnSpPr>
        <p:spPr bwMode="auto">
          <a:xfrm>
            <a:off x="145556" y="834188"/>
            <a:ext cx="8852888"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2756">
                                            <p:txEl>
                                              <p:pRg st="0" end="0"/>
                                            </p:txEl>
                                          </p:spTgt>
                                        </p:tgtEl>
                                        <p:attrNameLst>
                                          <p:attrName>style.visibility</p:attrName>
                                        </p:attrNameLst>
                                      </p:cBhvr>
                                      <p:to>
                                        <p:strVal val="visible"/>
                                      </p:to>
                                    </p:set>
                                    <p:animEffect transition="in" filter="wipe(left)">
                                      <p:cBhvr>
                                        <p:cTn id="7" dur="500"/>
                                        <p:tgtEl>
                                          <p:spTgt spid="2027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2754">
                                            <p:txEl>
                                              <p:pRg st="0" end="0"/>
                                            </p:txEl>
                                          </p:spTgt>
                                        </p:tgtEl>
                                        <p:attrNameLst>
                                          <p:attrName>style.visibility</p:attrName>
                                        </p:attrNameLst>
                                      </p:cBhvr>
                                      <p:to>
                                        <p:strVal val="visible"/>
                                      </p:to>
                                    </p:set>
                                    <p:animEffect transition="in" filter="wipe(left)">
                                      <p:cBhvr>
                                        <p:cTn id="12" dur="500"/>
                                        <p:tgtEl>
                                          <p:spTgt spid="20275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2754">
                                            <p:txEl>
                                              <p:pRg st="1" end="1"/>
                                            </p:txEl>
                                          </p:spTgt>
                                        </p:tgtEl>
                                        <p:attrNameLst>
                                          <p:attrName>style.visibility</p:attrName>
                                        </p:attrNameLst>
                                      </p:cBhvr>
                                      <p:to>
                                        <p:strVal val="visible"/>
                                      </p:to>
                                    </p:set>
                                    <p:animEffect transition="in" filter="wipe(left)">
                                      <p:cBhvr>
                                        <p:cTn id="17" dur="500"/>
                                        <p:tgtEl>
                                          <p:spTgt spid="20275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02758"/>
                                        </p:tgtEl>
                                        <p:attrNameLst>
                                          <p:attrName>style.visibility</p:attrName>
                                        </p:attrNameLst>
                                      </p:cBhvr>
                                      <p:to>
                                        <p:strVal val="visible"/>
                                      </p:to>
                                    </p:set>
                                    <p:animEffect transition="in" filter="blinds(vertical)">
                                      <p:cBhvr>
                                        <p:cTn id="22" dur="500"/>
                                        <p:tgtEl>
                                          <p:spTgt spid="20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build="p" autoUpdateAnimBg="0"/>
      <p:bldP spid="202756" grpId="0" build="p" autoUpdateAnimBg="0"/>
      <p:bldP spid="202758"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圆角矩形 52"/>
          <p:cNvSpPr/>
          <p:nvPr/>
        </p:nvSpPr>
        <p:spPr>
          <a:xfrm>
            <a:off x="120" y="-1"/>
            <a:ext cx="9143760" cy="6405403"/>
          </a:xfrm>
          <a:prstGeom prst="roundRect">
            <a:avLst/>
          </a:prstGeom>
          <a:solidFill>
            <a:schemeClr val="tx1">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919" name="Rectangle 7"/>
          <p:cNvSpPr>
            <a:spLocks noChangeArrowheads="1"/>
          </p:cNvSpPr>
          <p:nvPr/>
        </p:nvSpPr>
        <p:spPr bwMode="auto">
          <a:xfrm>
            <a:off x="955675" y="4565650"/>
            <a:ext cx="7943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285750" indent="-28575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Clr>
                <a:srgbClr val="FFFF00"/>
              </a:buClr>
              <a:buSzPct val="75000"/>
              <a:buFont typeface="Monotype Sorts" pitchFamily="2" charset="2"/>
              <a:buNone/>
            </a:pPr>
            <a:r>
              <a:rPr kumimoji="1" lang="zh-CN" altLang="en-US" sz="2800" dirty="0">
                <a:solidFill>
                  <a:schemeClr val="bg1"/>
                </a:solidFill>
                <a:latin typeface="Bookman Old Style" pitchFamily="18" charset="0"/>
              </a:rPr>
              <a:t>利用偏振片检验光线的偏振化程度</a:t>
            </a:r>
            <a:r>
              <a:rPr kumimoji="1" lang="zh-CN" altLang="en-US" sz="2800" b="1" dirty="0">
                <a:solidFill>
                  <a:schemeClr val="bg1"/>
                </a:solidFill>
                <a:latin typeface="Bookman Old Style" pitchFamily="18" charset="0"/>
              </a:rPr>
              <a:t>，</a:t>
            </a:r>
            <a:r>
              <a:rPr kumimoji="1" lang="zh-CN" altLang="en-US" sz="2800" dirty="0">
                <a:solidFill>
                  <a:schemeClr val="bg1"/>
                </a:solidFill>
                <a:latin typeface="Bookman Old Style" pitchFamily="18" charset="0"/>
              </a:rPr>
              <a:t>称为</a:t>
            </a:r>
            <a:r>
              <a:rPr kumimoji="1" lang="zh-CN" altLang="en-US" sz="2800" b="1" dirty="0">
                <a:solidFill>
                  <a:srgbClr val="FFFF00"/>
                </a:solidFill>
                <a:latin typeface="Bookman Old Style" pitchFamily="18" charset="0"/>
              </a:rPr>
              <a:t>检偏</a:t>
            </a:r>
          </a:p>
        </p:txBody>
      </p:sp>
      <p:sp>
        <p:nvSpPr>
          <p:cNvPr id="294920" name="Rectangle 8"/>
          <p:cNvSpPr>
            <a:spLocks noChangeArrowheads="1"/>
          </p:cNvSpPr>
          <p:nvPr/>
        </p:nvSpPr>
        <p:spPr bwMode="auto">
          <a:xfrm>
            <a:off x="955675" y="3956050"/>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Clr>
                <a:srgbClr val="FFFF00"/>
              </a:buClr>
              <a:buSzPct val="75000"/>
              <a:buFont typeface="Monotype Sorts" pitchFamily="2" charset="2"/>
              <a:buNone/>
            </a:pPr>
            <a:r>
              <a:rPr kumimoji="1" lang="zh-CN" altLang="en-US" sz="2800" dirty="0">
                <a:solidFill>
                  <a:schemeClr val="bg1"/>
                </a:solidFill>
                <a:latin typeface="Bookman Old Style" pitchFamily="18" charset="0"/>
              </a:rPr>
              <a:t>自然光通过偏振片后变为线偏振光，称为</a:t>
            </a:r>
            <a:r>
              <a:rPr kumimoji="1" lang="zh-CN" altLang="en-US" sz="2800" b="1" dirty="0">
                <a:solidFill>
                  <a:srgbClr val="FFFF00"/>
                </a:solidFill>
                <a:latin typeface="Bookman Old Style" pitchFamily="18" charset="0"/>
              </a:rPr>
              <a:t>起偏</a:t>
            </a:r>
          </a:p>
        </p:txBody>
      </p:sp>
      <p:sp>
        <p:nvSpPr>
          <p:cNvPr id="294928" name="Text Box 16"/>
          <p:cNvSpPr txBox="1">
            <a:spLocks noChangeArrowheads="1"/>
          </p:cNvSpPr>
          <p:nvPr/>
        </p:nvSpPr>
        <p:spPr bwMode="auto">
          <a:xfrm>
            <a:off x="5105400" y="2900363"/>
            <a:ext cx="1143000" cy="528637"/>
          </a:xfrm>
          <a:prstGeom prst="rect">
            <a:avLst/>
          </a:prstGeom>
          <a:solidFill>
            <a:srgbClr val="003300"/>
          </a:solidFill>
          <a:ln w="9525">
            <a:solidFill>
              <a:srgbClr val="00FFFF"/>
            </a:solidFill>
            <a:miter lim="800000"/>
            <a:headEnd/>
            <a:tailEnd/>
          </a:ln>
          <a:effectLst/>
        </p:spPr>
        <p:txBody>
          <a:bodyPr>
            <a:spAutoFit/>
          </a:bodyPr>
          <a:lstStyle/>
          <a:p>
            <a:pPr algn="ctr" eaLnBrk="0" hangingPunct="0">
              <a:spcBef>
                <a:spcPct val="50000"/>
              </a:spcBef>
              <a:defRPr/>
            </a:pPr>
            <a:r>
              <a:rPr kumimoji="1" lang="zh-CN" altLang="en-US" b="1">
                <a:solidFill>
                  <a:schemeClr val="bg1"/>
                </a:solidFill>
                <a:effectLst>
                  <a:outerShdw blurRad="38100" dist="38100" dir="2700000" algn="tl">
                    <a:srgbClr val="000000"/>
                  </a:outerShdw>
                </a:effectLst>
                <a:latin typeface="Bookman Old Style" pitchFamily="18" charset="0"/>
              </a:rPr>
              <a:t>检偏</a:t>
            </a:r>
            <a:endParaRPr kumimoji="1" lang="zh-CN" altLang="en-US" b="1">
              <a:solidFill>
                <a:schemeClr val="bg1"/>
              </a:solidFill>
              <a:latin typeface="Bookman Old Style" pitchFamily="18" charset="0"/>
            </a:endParaRPr>
          </a:p>
        </p:txBody>
      </p:sp>
      <p:grpSp>
        <p:nvGrpSpPr>
          <p:cNvPr id="57349" name="Group 55"/>
          <p:cNvGrpSpPr>
            <a:grpSpLocks/>
          </p:cNvGrpSpPr>
          <p:nvPr/>
        </p:nvGrpSpPr>
        <p:grpSpPr bwMode="auto">
          <a:xfrm>
            <a:off x="1352550" y="727075"/>
            <a:ext cx="6496050" cy="2654300"/>
            <a:chOff x="852" y="458"/>
            <a:chExt cx="4092" cy="1672"/>
          </a:xfrm>
        </p:grpSpPr>
        <p:grpSp>
          <p:nvGrpSpPr>
            <p:cNvPr id="57350" name="Group 2"/>
            <p:cNvGrpSpPr>
              <a:grpSpLocks/>
            </p:cNvGrpSpPr>
            <p:nvPr/>
          </p:nvGrpSpPr>
          <p:grpSpPr bwMode="auto">
            <a:xfrm>
              <a:off x="1519" y="468"/>
              <a:ext cx="756" cy="1268"/>
              <a:chOff x="1548" y="148"/>
              <a:chExt cx="756" cy="1268"/>
            </a:xfrm>
          </p:grpSpPr>
          <p:grpSp>
            <p:nvGrpSpPr>
              <p:cNvPr id="57393" name="Group 3"/>
              <p:cNvGrpSpPr>
                <a:grpSpLocks/>
              </p:cNvGrpSpPr>
              <p:nvPr/>
            </p:nvGrpSpPr>
            <p:grpSpPr bwMode="auto">
              <a:xfrm>
                <a:off x="1740" y="324"/>
                <a:ext cx="564" cy="1092"/>
                <a:chOff x="1140" y="336"/>
                <a:chExt cx="564" cy="1092"/>
              </a:xfrm>
            </p:grpSpPr>
            <p:sp>
              <p:nvSpPr>
                <p:cNvPr id="57395" name="Oval 4"/>
                <p:cNvSpPr>
                  <a:spLocks noChangeArrowheads="1"/>
                </p:cNvSpPr>
                <p:nvPr/>
              </p:nvSpPr>
              <p:spPr bwMode="auto">
                <a:xfrm>
                  <a:off x="1200" y="336"/>
                  <a:ext cx="504" cy="1092"/>
                </a:xfrm>
                <a:prstGeom prst="ellipse">
                  <a:avLst/>
                </a:prstGeom>
                <a:gradFill rotWithShape="0">
                  <a:gsLst>
                    <a:gs pos="0">
                      <a:srgbClr val="007676"/>
                    </a:gs>
                    <a:gs pos="50000">
                      <a:srgbClr val="00FFFF"/>
                    </a:gs>
                    <a:gs pos="100000">
                      <a:srgbClr val="007676"/>
                    </a:gs>
                  </a:gsLst>
                  <a:lin ang="5400000" scaled="1"/>
                </a:gradFill>
                <a:ln w="9525">
                  <a:solidFill>
                    <a:srgbClr val="66FF33"/>
                  </a:solidFill>
                  <a:round/>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57396" name="Oval 5"/>
                <p:cNvSpPr>
                  <a:spLocks noChangeArrowheads="1"/>
                </p:cNvSpPr>
                <p:nvPr/>
              </p:nvSpPr>
              <p:spPr bwMode="auto">
                <a:xfrm>
                  <a:off x="1140" y="336"/>
                  <a:ext cx="504" cy="1092"/>
                </a:xfrm>
                <a:prstGeom prst="ellipse">
                  <a:avLst/>
                </a:prstGeom>
                <a:solidFill>
                  <a:srgbClr val="00FFFF"/>
                </a:solidFill>
                <a:ln w="9525">
                  <a:solidFill>
                    <a:srgbClr val="66FF33"/>
                  </a:solidFill>
                  <a:round/>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grpSp>
          <p:graphicFrame>
            <p:nvGraphicFramePr>
              <p:cNvPr id="57394" name="Object 6"/>
              <p:cNvGraphicFramePr>
                <a:graphicFrameLocks noChangeAspect="1"/>
              </p:cNvGraphicFramePr>
              <p:nvPr/>
            </p:nvGraphicFramePr>
            <p:xfrm>
              <a:off x="1548" y="148"/>
              <a:ext cx="289" cy="411"/>
            </p:xfrm>
            <a:graphic>
              <a:graphicData uri="http://schemas.openxmlformats.org/presentationml/2006/ole">
                <mc:AlternateContent xmlns:mc="http://schemas.openxmlformats.org/markup-compatibility/2006">
                  <mc:Choice xmlns:v="urn:schemas-microsoft-com:vml" Requires="v">
                    <p:oleObj spid="_x0000_s340210" name="公式" r:id="rId5" imgW="142997" imgH="209654" progId="Equation.3">
                      <p:embed/>
                    </p:oleObj>
                  </mc:Choice>
                  <mc:Fallback>
                    <p:oleObj name="公式" r:id="rId5" imgW="142997" imgH="20965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 y="148"/>
                            <a:ext cx="289"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7351" name="Group 9"/>
            <p:cNvGrpSpPr>
              <a:grpSpLocks/>
            </p:cNvGrpSpPr>
            <p:nvPr/>
          </p:nvGrpSpPr>
          <p:grpSpPr bwMode="auto">
            <a:xfrm>
              <a:off x="1776" y="638"/>
              <a:ext cx="384" cy="1104"/>
              <a:chOff x="1800" y="324"/>
              <a:chExt cx="384" cy="1104"/>
            </a:xfrm>
          </p:grpSpPr>
          <p:sp>
            <p:nvSpPr>
              <p:cNvPr id="57388" name="Line 10"/>
              <p:cNvSpPr>
                <a:spLocks noChangeShapeType="1"/>
              </p:cNvSpPr>
              <p:nvPr/>
            </p:nvSpPr>
            <p:spPr bwMode="auto">
              <a:xfrm>
                <a:off x="1980" y="324"/>
                <a:ext cx="0"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89" name="Line 11"/>
              <p:cNvSpPr>
                <a:spLocks noChangeShapeType="1"/>
              </p:cNvSpPr>
              <p:nvPr/>
            </p:nvSpPr>
            <p:spPr bwMode="auto">
              <a:xfrm>
                <a:off x="1884" y="384"/>
                <a:ext cx="0" cy="10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0" name="Line 12"/>
              <p:cNvSpPr>
                <a:spLocks noChangeShapeType="1"/>
              </p:cNvSpPr>
              <p:nvPr/>
            </p:nvSpPr>
            <p:spPr bwMode="auto">
              <a:xfrm>
                <a:off x="2076" y="348"/>
                <a:ext cx="0" cy="10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1" name="Line 13"/>
              <p:cNvSpPr>
                <a:spLocks noChangeShapeType="1"/>
              </p:cNvSpPr>
              <p:nvPr/>
            </p:nvSpPr>
            <p:spPr bwMode="auto">
              <a:xfrm>
                <a:off x="1800" y="504"/>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2" name="Line 14"/>
              <p:cNvSpPr>
                <a:spLocks noChangeShapeType="1"/>
              </p:cNvSpPr>
              <p:nvPr/>
            </p:nvSpPr>
            <p:spPr bwMode="auto">
              <a:xfrm>
                <a:off x="2184" y="528"/>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4927" name="Text Box 15"/>
            <p:cNvSpPr txBox="1">
              <a:spLocks noChangeArrowheads="1"/>
            </p:cNvSpPr>
            <p:nvPr/>
          </p:nvSpPr>
          <p:spPr bwMode="auto">
            <a:xfrm>
              <a:off x="1632" y="1797"/>
              <a:ext cx="732" cy="333"/>
            </a:xfrm>
            <a:prstGeom prst="rect">
              <a:avLst/>
            </a:prstGeom>
            <a:solidFill>
              <a:srgbClr val="003300"/>
            </a:solidFill>
            <a:ln w="9525">
              <a:solidFill>
                <a:srgbClr val="00FFFF"/>
              </a:solidFill>
              <a:miter lim="800000"/>
              <a:headEnd/>
              <a:tailEnd/>
            </a:ln>
            <a:effectLst/>
          </p:spPr>
          <p:txBody>
            <a:bodyPr>
              <a:spAutoFit/>
            </a:bodyPr>
            <a:lstStyle/>
            <a:p>
              <a:pPr algn="ctr" eaLnBrk="0" hangingPunct="0">
                <a:spcBef>
                  <a:spcPct val="50000"/>
                </a:spcBef>
                <a:defRPr/>
              </a:pPr>
              <a:r>
                <a:rPr kumimoji="1" lang="zh-CN" altLang="en-US" b="1">
                  <a:solidFill>
                    <a:schemeClr val="bg1"/>
                  </a:solidFill>
                  <a:effectLst>
                    <a:outerShdw blurRad="38100" dist="38100" dir="2700000" algn="tl">
                      <a:srgbClr val="000000"/>
                    </a:outerShdw>
                  </a:effectLst>
                  <a:latin typeface="Bookman Old Style" pitchFamily="18" charset="0"/>
                </a:rPr>
                <a:t>起偏</a:t>
              </a:r>
              <a:endParaRPr kumimoji="1" lang="zh-CN" altLang="en-US" b="1">
                <a:solidFill>
                  <a:schemeClr val="bg1"/>
                </a:solidFill>
                <a:latin typeface="Bookman Old Style" pitchFamily="18" charset="0"/>
              </a:endParaRPr>
            </a:p>
          </p:txBody>
        </p:sp>
        <p:sp>
          <p:nvSpPr>
            <p:cNvPr id="57353" name="Freeform 17"/>
            <p:cNvSpPr>
              <a:spLocks/>
            </p:cNvSpPr>
            <p:nvPr/>
          </p:nvSpPr>
          <p:spPr bwMode="auto">
            <a:xfrm>
              <a:off x="3684" y="598"/>
              <a:ext cx="168" cy="360"/>
            </a:xfrm>
            <a:custGeom>
              <a:avLst/>
              <a:gdLst>
                <a:gd name="T0" fmla="*/ 0 w 168"/>
                <a:gd name="T1" fmla="*/ 0 h 360"/>
                <a:gd name="T2" fmla="*/ 108 w 168"/>
                <a:gd name="T3" fmla="*/ 168 h 360"/>
                <a:gd name="T4" fmla="*/ 168 w 168"/>
                <a:gd name="T5" fmla="*/ 360 h 360"/>
                <a:gd name="T6" fmla="*/ 0 60000 65536"/>
                <a:gd name="T7" fmla="*/ 0 60000 65536"/>
                <a:gd name="T8" fmla="*/ 0 60000 65536"/>
                <a:gd name="T9" fmla="*/ 0 w 168"/>
                <a:gd name="T10" fmla="*/ 0 h 360"/>
                <a:gd name="T11" fmla="*/ 168 w 168"/>
                <a:gd name="T12" fmla="*/ 360 h 360"/>
              </a:gdLst>
              <a:ahLst/>
              <a:cxnLst>
                <a:cxn ang="T6">
                  <a:pos x="T0" y="T1"/>
                </a:cxn>
                <a:cxn ang="T7">
                  <a:pos x="T2" y="T3"/>
                </a:cxn>
                <a:cxn ang="T8">
                  <a:pos x="T4" y="T5"/>
                </a:cxn>
              </a:cxnLst>
              <a:rect l="T9" t="T10" r="T11" b="T12"/>
              <a:pathLst>
                <a:path w="168" h="360">
                  <a:moveTo>
                    <a:pt x="0" y="0"/>
                  </a:moveTo>
                  <a:cubicBezTo>
                    <a:pt x="18" y="28"/>
                    <a:pt x="80" y="108"/>
                    <a:pt x="108" y="168"/>
                  </a:cubicBezTo>
                  <a:cubicBezTo>
                    <a:pt x="136" y="228"/>
                    <a:pt x="156" y="320"/>
                    <a:pt x="168" y="360"/>
                  </a:cubicBezTo>
                </a:path>
              </a:pathLst>
            </a:custGeom>
            <a:noFill/>
            <a:ln w="38100">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7354" name="Group 19"/>
            <p:cNvGrpSpPr>
              <a:grpSpLocks/>
            </p:cNvGrpSpPr>
            <p:nvPr/>
          </p:nvGrpSpPr>
          <p:grpSpPr bwMode="auto">
            <a:xfrm>
              <a:off x="852" y="1018"/>
              <a:ext cx="1152" cy="300"/>
              <a:chOff x="852" y="720"/>
              <a:chExt cx="1152" cy="300"/>
            </a:xfrm>
          </p:grpSpPr>
          <p:sp>
            <p:nvSpPr>
              <p:cNvPr id="57381" name="Line 20"/>
              <p:cNvSpPr>
                <a:spLocks noChangeShapeType="1"/>
              </p:cNvSpPr>
              <p:nvPr/>
            </p:nvSpPr>
            <p:spPr bwMode="auto">
              <a:xfrm>
                <a:off x="852" y="876"/>
                <a:ext cx="1152"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82" name="Oval 21"/>
              <p:cNvSpPr>
                <a:spLocks noChangeArrowheads="1"/>
              </p:cNvSpPr>
              <p:nvPr/>
            </p:nvSpPr>
            <p:spPr bwMode="auto">
              <a:xfrm>
                <a:off x="1056" y="804"/>
                <a:ext cx="84" cy="108"/>
              </a:xfrm>
              <a:prstGeom prst="ellipse">
                <a:avLst/>
              </a:prstGeom>
              <a:solidFill>
                <a:srgbClr val="FF66FF"/>
              </a:solidFill>
              <a:ln w="9525">
                <a:solidFill>
                  <a:srgbClr val="66FF33"/>
                </a:solidFill>
                <a:round/>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57383" name="Oval 22"/>
              <p:cNvSpPr>
                <a:spLocks noChangeArrowheads="1"/>
              </p:cNvSpPr>
              <p:nvPr/>
            </p:nvSpPr>
            <p:spPr bwMode="auto">
              <a:xfrm>
                <a:off x="1428" y="816"/>
                <a:ext cx="84" cy="108"/>
              </a:xfrm>
              <a:prstGeom prst="ellipse">
                <a:avLst/>
              </a:prstGeom>
              <a:solidFill>
                <a:srgbClr val="FF66FF"/>
              </a:solidFill>
              <a:ln w="9525">
                <a:solidFill>
                  <a:srgbClr val="66FF33"/>
                </a:solidFill>
                <a:round/>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57384" name="Oval 23"/>
              <p:cNvSpPr>
                <a:spLocks noChangeArrowheads="1"/>
              </p:cNvSpPr>
              <p:nvPr/>
            </p:nvSpPr>
            <p:spPr bwMode="auto">
              <a:xfrm>
                <a:off x="1800" y="816"/>
                <a:ext cx="84" cy="108"/>
              </a:xfrm>
              <a:prstGeom prst="ellipse">
                <a:avLst/>
              </a:prstGeom>
              <a:solidFill>
                <a:srgbClr val="FF66FF"/>
              </a:solidFill>
              <a:ln w="9525">
                <a:solidFill>
                  <a:srgbClr val="66FF33"/>
                </a:solidFill>
                <a:round/>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57385" name="Line 24"/>
              <p:cNvSpPr>
                <a:spLocks noChangeShapeType="1"/>
              </p:cNvSpPr>
              <p:nvPr/>
            </p:nvSpPr>
            <p:spPr bwMode="auto">
              <a:xfrm>
                <a:off x="924" y="720"/>
                <a:ext cx="0" cy="300"/>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86" name="Line 25"/>
              <p:cNvSpPr>
                <a:spLocks noChangeShapeType="1"/>
              </p:cNvSpPr>
              <p:nvPr/>
            </p:nvSpPr>
            <p:spPr bwMode="auto">
              <a:xfrm>
                <a:off x="1296" y="720"/>
                <a:ext cx="0" cy="300"/>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87" name="Line 26"/>
              <p:cNvSpPr>
                <a:spLocks noChangeShapeType="1"/>
              </p:cNvSpPr>
              <p:nvPr/>
            </p:nvSpPr>
            <p:spPr bwMode="auto">
              <a:xfrm>
                <a:off x="1692" y="720"/>
                <a:ext cx="0" cy="300"/>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7355" name="Object 27"/>
            <p:cNvGraphicFramePr>
              <a:graphicFrameLocks noChangeAspect="1"/>
            </p:cNvGraphicFramePr>
            <p:nvPr/>
          </p:nvGraphicFramePr>
          <p:xfrm>
            <a:off x="884" y="1298"/>
            <a:ext cx="258" cy="361"/>
          </p:xfrm>
          <a:graphic>
            <a:graphicData uri="http://schemas.openxmlformats.org/presentationml/2006/ole">
              <mc:AlternateContent xmlns:mc="http://schemas.openxmlformats.org/markup-compatibility/2006">
                <mc:Choice xmlns:v="urn:schemas-microsoft-com:vml" Requires="v">
                  <p:oleObj spid="_x0000_s340211" name="公式" r:id="rId7" imgW="152400" imgH="219051" progId="Equation.3">
                    <p:embed/>
                  </p:oleObj>
                </mc:Choice>
                <mc:Fallback>
                  <p:oleObj name="公式" r:id="rId7" imgW="152400" imgH="21905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 y="1298"/>
                          <a:ext cx="258"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6" name="Line 29"/>
            <p:cNvSpPr>
              <a:spLocks noChangeShapeType="1"/>
            </p:cNvSpPr>
            <p:nvPr/>
          </p:nvSpPr>
          <p:spPr bwMode="auto">
            <a:xfrm>
              <a:off x="3792" y="1174"/>
              <a:ext cx="1152" cy="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7" name="Line 30"/>
            <p:cNvSpPr>
              <a:spLocks noChangeShapeType="1"/>
            </p:cNvSpPr>
            <p:nvPr/>
          </p:nvSpPr>
          <p:spPr bwMode="auto">
            <a:xfrm flipH="1">
              <a:off x="3924" y="1042"/>
              <a:ext cx="108" cy="264"/>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8" name="Line 31"/>
            <p:cNvSpPr>
              <a:spLocks noChangeShapeType="1"/>
            </p:cNvSpPr>
            <p:nvPr/>
          </p:nvSpPr>
          <p:spPr bwMode="auto">
            <a:xfrm flipH="1">
              <a:off x="4248" y="1042"/>
              <a:ext cx="108" cy="264"/>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9" name="Line 32"/>
            <p:cNvSpPr>
              <a:spLocks noChangeShapeType="1"/>
            </p:cNvSpPr>
            <p:nvPr/>
          </p:nvSpPr>
          <p:spPr bwMode="auto">
            <a:xfrm flipH="1">
              <a:off x="4584" y="1042"/>
              <a:ext cx="108" cy="264"/>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7360" name="Object 33"/>
            <p:cNvGraphicFramePr>
              <a:graphicFrameLocks noChangeAspect="1"/>
            </p:cNvGraphicFramePr>
            <p:nvPr/>
          </p:nvGraphicFramePr>
          <p:xfrm>
            <a:off x="4241" y="1298"/>
            <a:ext cx="261" cy="341"/>
          </p:xfrm>
          <a:graphic>
            <a:graphicData uri="http://schemas.openxmlformats.org/presentationml/2006/ole">
              <mc:AlternateContent xmlns:mc="http://schemas.openxmlformats.org/markup-compatibility/2006">
                <mc:Choice xmlns:v="urn:schemas-microsoft-com:vml" Requires="v">
                  <p:oleObj spid="_x0000_s340212" name="公式" r:id="rId9" imgW="152400" imgH="209654" progId="Equation.3">
                    <p:embed/>
                  </p:oleObj>
                </mc:Choice>
                <mc:Fallback>
                  <p:oleObj name="公式" r:id="rId9" imgW="152400" imgH="20965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1" y="1298"/>
                          <a:ext cx="261"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361" name="Group 34"/>
            <p:cNvGrpSpPr>
              <a:grpSpLocks/>
            </p:cNvGrpSpPr>
            <p:nvPr/>
          </p:nvGrpSpPr>
          <p:grpSpPr bwMode="auto">
            <a:xfrm>
              <a:off x="3000" y="458"/>
              <a:ext cx="780" cy="1293"/>
              <a:chOff x="3000" y="160"/>
              <a:chExt cx="780" cy="1293"/>
            </a:xfrm>
          </p:grpSpPr>
          <p:grpSp>
            <p:nvGrpSpPr>
              <p:cNvPr id="57368" name="Group 35"/>
              <p:cNvGrpSpPr>
                <a:grpSpLocks/>
              </p:cNvGrpSpPr>
              <p:nvPr/>
            </p:nvGrpSpPr>
            <p:grpSpPr bwMode="auto">
              <a:xfrm>
                <a:off x="3216" y="308"/>
                <a:ext cx="564" cy="1145"/>
                <a:chOff x="3216" y="308"/>
                <a:chExt cx="564" cy="1145"/>
              </a:xfrm>
            </p:grpSpPr>
            <p:grpSp>
              <p:nvGrpSpPr>
                <p:cNvPr id="57370" name="Group 36"/>
                <p:cNvGrpSpPr>
                  <a:grpSpLocks/>
                </p:cNvGrpSpPr>
                <p:nvPr/>
              </p:nvGrpSpPr>
              <p:grpSpPr bwMode="auto">
                <a:xfrm>
                  <a:off x="3216" y="336"/>
                  <a:ext cx="564" cy="1092"/>
                  <a:chOff x="3216" y="516"/>
                  <a:chExt cx="564" cy="1092"/>
                </a:xfrm>
              </p:grpSpPr>
              <p:sp>
                <p:nvSpPr>
                  <p:cNvPr id="57379" name="Oval 37"/>
                  <p:cNvSpPr>
                    <a:spLocks noChangeArrowheads="1"/>
                  </p:cNvSpPr>
                  <p:nvPr/>
                </p:nvSpPr>
                <p:spPr bwMode="auto">
                  <a:xfrm>
                    <a:off x="3276" y="516"/>
                    <a:ext cx="504" cy="1092"/>
                  </a:xfrm>
                  <a:prstGeom prst="ellipse">
                    <a:avLst/>
                  </a:prstGeom>
                  <a:gradFill rotWithShape="0">
                    <a:gsLst>
                      <a:gs pos="0">
                        <a:srgbClr val="007676"/>
                      </a:gs>
                      <a:gs pos="50000">
                        <a:srgbClr val="00FFFF"/>
                      </a:gs>
                      <a:gs pos="100000">
                        <a:srgbClr val="007676"/>
                      </a:gs>
                    </a:gsLst>
                    <a:lin ang="5400000" scaled="1"/>
                  </a:gradFill>
                  <a:ln w="9525">
                    <a:solidFill>
                      <a:srgbClr val="66FF33"/>
                    </a:solidFill>
                    <a:round/>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sp>
                <p:nvSpPr>
                  <p:cNvPr id="57380" name="Oval 38"/>
                  <p:cNvSpPr>
                    <a:spLocks noChangeArrowheads="1"/>
                  </p:cNvSpPr>
                  <p:nvPr/>
                </p:nvSpPr>
                <p:spPr bwMode="auto">
                  <a:xfrm>
                    <a:off x="3216" y="516"/>
                    <a:ext cx="504" cy="1092"/>
                  </a:xfrm>
                  <a:prstGeom prst="ellipse">
                    <a:avLst/>
                  </a:prstGeom>
                  <a:solidFill>
                    <a:srgbClr val="00FFFF"/>
                  </a:solidFill>
                  <a:ln w="9525">
                    <a:solidFill>
                      <a:srgbClr val="66FF33"/>
                    </a:solidFill>
                    <a:round/>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800"/>
                  </a:p>
                </p:txBody>
              </p:sp>
            </p:grpSp>
            <p:grpSp>
              <p:nvGrpSpPr>
                <p:cNvPr id="57371" name="Group 39"/>
                <p:cNvGrpSpPr>
                  <a:grpSpLocks/>
                </p:cNvGrpSpPr>
                <p:nvPr/>
              </p:nvGrpSpPr>
              <p:grpSpPr bwMode="auto">
                <a:xfrm>
                  <a:off x="3305" y="308"/>
                  <a:ext cx="322" cy="1145"/>
                  <a:chOff x="3305" y="308"/>
                  <a:chExt cx="322" cy="1145"/>
                </a:xfrm>
              </p:grpSpPr>
              <p:sp>
                <p:nvSpPr>
                  <p:cNvPr id="57372" name="Line 40"/>
                  <p:cNvSpPr>
                    <a:spLocks noChangeShapeType="1"/>
                  </p:cNvSpPr>
                  <p:nvPr/>
                </p:nvSpPr>
                <p:spPr bwMode="auto">
                  <a:xfrm rot="1375433">
                    <a:off x="3448" y="435"/>
                    <a:ext cx="3" cy="8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3" name="Line 41"/>
                  <p:cNvSpPr>
                    <a:spLocks noChangeShapeType="1"/>
                  </p:cNvSpPr>
                  <p:nvPr/>
                </p:nvSpPr>
                <p:spPr bwMode="auto">
                  <a:xfrm rot="1375433">
                    <a:off x="3402" y="320"/>
                    <a:ext cx="4" cy="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4" name="Line 42"/>
                  <p:cNvSpPr>
                    <a:spLocks noChangeShapeType="1"/>
                  </p:cNvSpPr>
                  <p:nvPr/>
                </p:nvSpPr>
                <p:spPr bwMode="auto">
                  <a:xfrm rot="1375433">
                    <a:off x="3513" y="555"/>
                    <a:ext cx="1" cy="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5" name="Line 43"/>
                  <p:cNvSpPr>
                    <a:spLocks noChangeShapeType="1"/>
                  </p:cNvSpPr>
                  <p:nvPr/>
                </p:nvSpPr>
                <p:spPr bwMode="auto">
                  <a:xfrm rot="1375433" flipH="1">
                    <a:off x="3335" y="308"/>
                    <a:ext cx="1" cy="74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6" name="Line 44"/>
                  <p:cNvSpPr>
                    <a:spLocks noChangeShapeType="1"/>
                  </p:cNvSpPr>
                  <p:nvPr/>
                </p:nvSpPr>
                <p:spPr bwMode="auto">
                  <a:xfrm rot="1375433">
                    <a:off x="3568" y="733"/>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7" name="Line 45"/>
                  <p:cNvSpPr>
                    <a:spLocks noChangeShapeType="1"/>
                  </p:cNvSpPr>
                  <p:nvPr/>
                </p:nvSpPr>
                <p:spPr bwMode="auto">
                  <a:xfrm rot="1375433" flipH="1">
                    <a:off x="3615" y="956"/>
                    <a:ext cx="12" cy="4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8" name="Line 46"/>
                  <p:cNvSpPr>
                    <a:spLocks noChangeShapeType="1"/>
                  </p:cNvSpPr>
                  <p:nvPr/>
                </p:nvSpPr>
                <p:spPr bwMode="auto">
                  <a:xfrm rot="1375433" flipH="1">
                    <a:off x="3305" y="349"/>
                    <a:ext cx="6" cy="3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57369" name="Object 47"/>
              <p:cNvGraphicFramePr>
                <a:graphicFrameLocks noChangeAspect="1"/>
              </p:cNvGraphicFramePr>
              <p:nvPr/>
            </p:nvGraphicFramePr>
            <p:xfrm>
              <a:off x="3000" y="160"/>
              <a:ext cx="313" cy="411"/>
            </p:xfrm>
            <a:graphic>
              <a:graphicData uri="http://schemas.openxmlformats.org/presentationml/2006/ole">
                <mc:AlternateContent xmlns:mc="http://schemas.openxmlformats.org/markup-compatibility/2006">
                  <mc:Choice xmlns:v="urn:schemas-microsoft-com:vml" Requires="v">
                    <p:oleObj spid="_x0000_s340213" name="公式" r:id="rId11" imgW="152400" imgH="209654" progId="Equation.3">
                      <p:embed/>
                    </p:oleObj>
                  </mc:Choice>
                  <mc:Fallback>
                    <p:oleObj name="公式" r:id="rId11" imgW="152400" imgH="20965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0" y="160"/>
                            <a:ext cx="313"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7362" name="Group 49"/>
            <p:cNvGrpSpPr>
              <a:grpSpLocks/>
            </p:cNvGrpSpPr>
            <p:nvPr/>
          </p:nvGrpSpPr>
          <p:grpSpPr bwMode="auto">
            <a:xfrm>
              <a:off x="2316" y="1018"/>
              <a:ext cx="1152" cy="300"/>
              <a:chOff x="2316" y="720"/>
              <a:chExt cx="1152" cy="300"/>
            </a:xfrm>
          </p:grpSpPr>
          <p:sp>
            <p:nvSpPr>
              <p:cNvPr id="57364" name="Line 50"/>
              <p:cNvSpPr>
                <a:spLocks noChangeShapeType="1"/>
              </p:cNvSpPr>
              <p:nvPr/>
            </p:nvSpPr>
            <p:spPr bwMode="auto">
              <a:xfrm>
                <a:off x="2316" y="876"/>
                <a:ext cx="1152"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5" name="Line 51"/>
              <p:cNvSpPr>
                <a:spLocks noChangeShapeType="1"/>
              </p:cNvSpPr>
              <p:nvPr/>
            </p:nvSpPr>
            <p:spPr bwMode="auto">
              <a:xfrm>
                <a:off x="3180" y="720"/>
                <a:ext cx="0" cy="300"/>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6" name="Line 52"/>
              <p:cNvSpPr>
                <a:spLocks noChangeShapeType="1"/>
              </p:cNvSpPr>
              <p:nvPr/>
            </p:nvSpPr>
            <p:spPr bwMode="auto">
              <a:xfrm>
                <a:off x="2820" y="720"/>
                <a:ext cx="0" cy="300"/>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7" name="Line 53"/>
              <p:cNvSpPr>
                <a:spLocks noChangeShapeType="1"/>
              </p:cNvSpPr>
              <p:nvPr/>
            </p:nvSpPr>
            <p:spPr bwMode="auto">
              <a:xfrm>
                <a:off x="2436" y="720"/>
                <a:ext cx="0" cy="300"/>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7363" name="Object 54"/>
            <p:cNvGraphicFramePr>
              <a:graphicFrameLocks noChangeAspect="1"/>
            </p:cNvGraphicFramePr>
            <p:nvPr/>
          </p:nvGraphicFramePr>
          <p:xfrm>
            <a:off x="2608" y="1276"/>
            <a:ext cx="222" cy="340"/>
          </p:xfrm>
          <a:graphic>
            <a:graphicData uri="http://schemas.openxmlformats.org/presentationml/2006/ole">
              <mc:AlternateContent xmlns:mc="http://schemas.openxmlformats.org/markup-compatibility/2006">
                <mc:Choice xmlns:v="urn:schemas-microsoft-com:vml" Requires="v">
                  <p:oleObj spid="_x0000_s340214" name="公式" r:id="rId13" imgW="133269" imgH="209654" progId="Equation.3">
                    <p:embed/>
                  </p:oleObj>
                </mc:Choice>
                <mc:Fallback>
                  <p:oleObj name="公式" r:id="rId13" imgW="133269" imgH="20965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08" y="1276"/>
                          <a:ext cx="22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971100870"/>
      </p:ext>
    </p:extLst>
  </p:cSld>
  <p:clrMapOvr>
    <a:masterClrMapping/>
  </p:clrMapOvr>
  <p:transition>
    <p:zoom/>
    <p:sndAc>
      <p:stSnd>
        <p:snd r:embed="rId4"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4920"/>
                                        </p:tgtEl>
                                        <p:attrNameLst>
                                          <p:attrName>style.visibility</p:attrName>
                                        </p:attrNameLst>
                                      </p:cBhvr>
                                      <p:to>
                                        <p:strVal val="visible"/>
                                      </p:to>
                                    </p:set>
                                    <p:anim calcmode="lin" valueType="num">
                                      <p:cBhvr additive="base">
                                        <p:cTn id="7" dur="500" fill="hold"/>
                                        <p:tgtEl>
                                          <p:spTgt spid="294920"/>
                                        </p:tgtEl>
                                        <p:attrNameLst>
                                          <p:attrName>ppt_x</p:attrName>
                                        </p:attrNameLst>
                                      </p:cBhvr>
                                      <p:tavLst>
                                        <p:tav tm="0">
                                          <p:val>
                                            <p:strVal val="0-#ppt_w/2"/>
                                          </p:val>
                                        </p:tav>
                                        <p:tav tm="100000">
                                          <p:val>
                                            <p:strVal val="#ppt_x"/>
                                          </p:val>
                                        </p:tav>
                                      </p:tavLst>
                                    </p:anim>
                                    <p:anim calcmode="lin" valueType="num">
                                      <p:cBhvr additive="base">
                                        <p:cTn id="8" dur="500" fill="hold"/>
                                        <p:tgtEl>
                                          <p:spTgt spid="294920"/>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94920"/>
                                        </p:tgtEl>
                                        <p:attrNameLst>
                                          <p:attrName>ppt_c</p:attrName>
                                        </p:attrNameLst>
                                      </p:cBhvr>
                                      <p:to>
                                        <a:srgbClr val="00FFFF"/>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94928"/>
                                        </p:tgtEl>
                                        <p:attrNameLst>
                                          <p:attrName>style.visibility</p:attrName>
                                        </p:attrNameLst>
                                      </p:cBhvr>
                                      <p:to>
                                        <p:strVal val="visible"/>
                                      </p:to>
                                    </p:set>
                                    <p:animEffect transition="in" filter="dissolve">
                                      <p:cBhvr>
                                        <p:cTn id="13" dur="500"/>
                                        <p:tgtEl>
                                          <p:spTgt spid="2949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94919"/>
                                        </p:tgtEl>
                                        <p:attrNameLst>
                                          <p:attrName>style.visibility</p:attrName>
                                        </p:attrNameLst>
                                      </p:cBhvr>
                                      <p:to>
                                        <p:strVal val="visible"/>
                                      </p:to>
                                    </p:set>
                                    <p:animEffect transition="in" filter="dissolve">
                                      <p:cBhvr>
                                        <p:cTn id="18" dur="500"/>
                                        <p:tgtEl>
                                          <p:spTgt spid="294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9" grpId="0" autoUpdateAnimBg="0"/>
      <p:bldP spid="294920" grpId="0" autoUpdateAnimBg="0"/>
      <p:bldP spid="294928"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08"/>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11971" name="Rectangle 1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11972" name="Rectangle 1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11973" name="Rectangle 1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11974" name="Rectangle 1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11975" name="TextBox 1"/>
          <p:cNvSpPr>
            <a:spLocks noChangeArrowheads="1"/>
          </p:cNvSpPr>
          <p:nvPr/>
        </p:nvSpPr>
        <p:spPr bwMode="auto">
          <a:xfrm>
            <a:off x="587375" y="910506"/>
            <a:ext cx="8075613"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just" eaLnBrk="1" hangingPunct="1">
              <a:lnSpc>
                <a:spcPct val="140000"/>
              </a:lnSpc>
            </a:pPr>
            <a:r>
              <a:rPr lang="zh-CN" altLang="en-US" sz="2400" b="1" dirty="0">
                <a:solidFill>
                  <a:srgbClr val="0000FF"/>
                </a:solidFill>
                <a:ea typeface="宋体" pitchFamily="2" charset="-122"/>
              </a:rPr>
              <a:t>非偏振光由沿随机方向振动的光组成</a:t>
            </a:r>
            <a:r>
              <a:rPr lang="zh-CN" altLang="en-US" sz="2400" b="1" dirty="0">
                <a:solidFill>
                  <a:schemeClr val="tx2"/>
                </a:solidFill>
                <a:ea typeface="宋体" pitchFamily="2" charset="-122"/>
              </a:rPr>
              <a:t>。每个偏振方向都可以被</a:t>
            </a:r>
            <a:r>
              <a:rPr lang="zh-CN" altLang="en-US" sz="2400" b="1" dirty="0">
                <a:solidFill>
                  <a:srgbClr val="0000FF"/>
                </a:solidFill>
                <a:ea typeface="宋体" pitchFamily="2" charset="-122"/>
              </a:rPr>
              <a:t>分解为互相垂直的两个方向</a:t>
            </a:r>
            <a:r>
              <a:rPr lang="zh-CN" altLang="en-US" sz="2400" b="1" dirty="0">
                <a:solidFill>
                  <a:schemeClr val="tx2"/>
                </a:solidFill>
                <a:ea typeface="宋体" pitchFamily="2" charset="-122"/>
              </a:rPr>
              <a:t>。平均来说，</a:t>
            </a:r>
            <a:r>
              <a:rPr lang="zh-CN" altLang="en-US" sz="2400" b="1" dirty="0">
                <a:solidFill>
                  <a:srgbClr val="0000FF"/>
                </a:solidFill>
                <a:ea typeface="宋体" pitchFamily="2" charset="-122"/>
              </a:rPr>
              <a:t>一束非偏振光可以被看做是两个等量且互相垂直的面偏振光</a:t>
            </a:r>
            <a:r>
              <a:rPr lang="zh-CN" altLang="en-US" sz="2400" b="1" dirty="0">
                <a:solidFill>
                  <a:schemeClr val="tx2"/>
                </a:solidFill>
                <a:ea typeface="宋体" pitchFamily="2" charset="-122"/>
              </a:rPr>
              <a:t>。当</a:t>
            </a:r>
            <a:r>
              <a:rPr lang="zh-CN" altLang="en-US" sz="2400" b="1" dirty="0">
                <a:solidFill>
                  <a:srgbClr val="0000FF"/>
                </a:solidFill>
                <a:ea typeface="宋体" pitchFamily="2" charset="-122"/>
              </a:rPr>
              <a:t>非偏振光穿过偏振器，一部分会消失</a:t>
            </a:r>
            <a:r>
              <a:rPr lang="zh-CN" altLang="en-US" sz="2400" b="1" dirty="0">
                <a:solidFill>
                  <a:schemeClr val="tx2"/>
                </a:solidFill>
                <a:ea typeface="宋体" pitchFamily="2" charset="-122"/>
              </a:rPr>
              <a:t>。因此穿过的光会减小一半：</a:t>
            </a:r>
          </a:p>
        </p:txBody>
      </p:sp>
      <p:sp>
        <p:nvSpPr>
          <p:cNvPr id="211976"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sp>
        <p:nvSpPr>
          <p:cNvPr id="21197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endParaRPr lang="zh-CN" altLang="zh-CN">
              <a:ea typeface="宋体" pitchFamily="2" charset="-122"/>
            </a:endParaRPr>
          </a:p>
        </p:txBody>
      </p:sp>
      <p:pic>
        <p:nvPicPr>
          <p:cNvPr id="211981" name="Picture 13" descr="FG36_0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5875" y="3043549"/>
            <a:ext cx="48895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1982" name="Object 14"/>
          <p:cNvGraphicFramePr>
            <a:graphicFrameLocks noChangeAspect="1"/>
          </p:cNvGraphicFramePr>
          <p:nvPr>
            <p:extLst>
              <p:ext uri="{D42A27DB-BD31-4B8C-83A1-F6EECF244321}">
                <p14:modId xmlns:p14="http://schemas.microsoft.com/office/powerpoint/2010/main" val="2335053458"/>
              </p:ext>
            </p:extLst>
          </p:nvPr>
        </p:nvGraphicFramePr>
        <p:xfrm>
          <a:off x="6861175" y="3863042"/>
          <a:ext cx="1295400" cy="1016000"/>
        </p:xfrm>
        <a:graphic>
          <a:graphicData uri="http://schemas.openxmlformats.org/presentationml/2006/ole">
            <mc:AlternateContent xmlns:mc="http://schemas.openxmlformats.org/markup-compatibility/2006">
              <mc:Choice xmlns:v="urn:schemas-microsoft-com:vml" Requires="v">
                <p:oleObj spid="_x0000_s212071" name="Equation" r:id="rId4" imgW="1295400" imgH="1016000" progId="Equation.3">
                  <p:embed/>
                </p:oleObj>
              </mc:Choice>
              <mc:Fallback>
                <p:oleObj name="Equation" r:id="rId4" imgW="1295400" imgH="1016000" progId="Equation.3">
                  <p:embed/>
                  <p:pic>
                    <p:nvPicPr>
                      <p:cNvPr id="0" name="Picture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1175" y="3863042"/>
                        <a:ext cx="12954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 Box 3"/>
          <p:cNvSpPr txBox="1">
            <a:spLocks noChangeArrowheads="1"/>
          </p:cNvSpPr>
          <p:nvPr/>
        </p:nvSpPr>
        <p:spPr bwMode="auto">
          <a:xfrm>
            <a:off x="179408" y="197644"/>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dirty="0">
                <a:latin typeface="宋体" pitchFamily="2" charset="-122"/>
                <a:ea typeface="宋体" pitchFamily="2" charset="-122"/>
              </a:rPr>
              <a:t> </a:t>
            </a:r>
            <a:r>
              <a:rPr kumimoji="1" lang="zh-CN" altLang="en-US" sz="2800" b="1" dirty="0">
                <a:solidFill>
                  <a:srgbClr val="FF0000"/>
                </a:solidFill>
                <a:latin typeface="宋体" pitchFamily="2" charset="-122"/>
                <a:ea typeface="宋体" pitchFamily="2" charset="-122"/>
              </a:rPr>
              <a:t>偏振片的起偏</a:t>
            </a:r>
          </a:p>
        </p:txBody>
      </p:sp>
      <p:cxnSp>
        <p:nvCxnSpPr>
          <p:cNvPr id="3" name="直接连接符 2"/>
          <p:cNvCxnSpPr/>
          <p:nvPr/>
        </p:nvCxnSpPr>
        <p:spPr bwMode="auto">
          <a:xfrm>
            <a:off x="145556" y="834188"/>
            <a:ext cx="8852888"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1982"/>
                                        </p:tgtEl>
                                        <p:attrNameLst>
                                          <p:attrName>style.visibility</p:attrName>
                                        </p:attrNameLst>
                                      </p:cBhvr>
                                      <p:to>
                                        <p:strVal val="visible"/>
                                      </p:to>
                                    </p:set>
                                    <p:animEffect transition="in" filter="wipe(left)">
                                      <p:cBhvr>
                                        <p:cTn id="7" dur="500"/>
                                        <p:tgtEl>
                                          <p:spTgt spid="211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sample">
  <a:themeElements>
    <a:clrScheme name="2_sample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2_sample">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altLang="zh-CN"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altLang="zh-CN"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sample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2_sample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2_sample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5908</TotalTime>
  <Words>5365</Words>
  <Application>Microsoft Office PowerPoint</Application>
  <PresentationFormat>全屏显示(4:3)</PresentationFormat>
  <Paragraphs>725</Paragraphs>
  <Slides>124</Slides>
  <Notes>10</Notes>
  <HiddenSlides>18</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124</vt:i4>
      </vt:variant>
    </vt:vector>
  </HeadingPairs>
  <TitlesOfParts>
    <vt:vector size="141" baseType="lpstr">
      <vt:lpstr>Monotype Sorts</vt:lpstr>
      <vt:lpstr>方正书宋简体</vt:lpstr>
      <vt:lpstr>楷体_GB2312</vt:lpstr>
      <vt:lpstr>宋体</vt:lpstr>
      <vt:lpstr>Arial</vt:lpstr>
      <vt:lpstr>Bookman Old Style</vt:lpstr>
      <vt:lpstr>Calibri</vt:lpstr>
      <vt:lpstr>Symbol</vt:lpstr>
      <vt:lpstr>Times New Roman</vt:lpstr>
      <vt:lpstr>Verdana</vt:lpstr>
      <vt:lpstr>Wingdings</vt:lpstr>
      <vt:lpstr>隶书</vt:lpstr>
      <vt:lpstr>2_sample</vt:lpstr>
      <vt:lpstr>Bitmap Image</vt:lpstr>
      <vt:lpstr>Equation.3</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 次极大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huahuinuan</cp:lastModifiedBy>
  <cp:revision>158</cp:revision>
  <cp:lastPrinted>2019-10-29T07:43:55Z</cp:lastPrinted>
  <dcterms:modified xsi:type="dcterms:W3CDTF">2019-11-05T14:20:20Z</dcterms:modified>
</cp:coreProperties>
</file>